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D7A0-40DC-4984-B9C1-F7F8EFD4E19D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816A-D2BF-48EC-BE3A-FAB53B311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png"/><Relationship Id="rId2" Type="http://schemas.openxmlformats.org/officeDocument/2006/relationships/video" Target="file:///C:\Tianbo\Presentations\2009Talk\V30.avi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909" y="1853852"/>
            <a:ext cx="2367419" cy="179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303"/>
          <p:cNvSpPr txBox="1">
            <a:spLocks noChangeArrowheads="1"/>
          </p:cNvSpPr>
          <p:nvPr/>
        </p:nvSpPr>
        <p:spPr bwMode="auto">
          <a:xfrm>
            <a:off x="180975" y="3389204"/>
            <a:ext cx="245554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0.05 mg/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{Mo</a:t>
            </a:r>
            <a:r>
              <a:rPr lang="en-US" b="0" baseline="-25000" dirty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0" baseline="-250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}:</a:t>
            </a:r>
          </a:p>
          <a:p>
            <a:pPr algn="l">
              <a:buFontTx/>
              <a:buNone/>
            </a:pP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are all free.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4" name="Line 304"/>
          <p:cNvSpPr>
            <a:spLocks noChangeShapeType="1"/>
          </p:cNvSpPr>
          <p:nvPr/>
        </p:nvSpPr>
        <p:spPr bwMode="auto">
          <a:xfrm>
            <a:off x="4022052" y="2331965"/>
            <a:ext cx="20923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" name="Text Box 305"/>
          <p:cNvSpPr txBox="1">
            <a:spLocks noChangeArrowheads="1"/>
          </p:cNvSpPr>
          <p:nvPr/>
        </p:nvSpPr>
        <p:spPr bwMode="auto">
          <a:xfrm>
            <a:off x="4164927" y="1854112"/>
            <a:ext cx="1839913" cy="457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concentration</a:t>
            </a:r>
          </a:p>
        </p:txBody>
      </p:sp>
      <p:sp>
        <p:nvSpPr>
          <p:cNvPr id="9526" name="Line 306"/>
          <p:cNvSpPr>
            <a:spLocks noChangeShapeType="1"/>
          </p:cNvSpPr>
          <p:nvPr/>
        </p:nvSpPr>
        <p:spPr bwMode="auto">
          <a:xfrm>
            <a:off x="4048125" y="3373453"/>
            <a:ext cx="20923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7" name="Text Box 307"/>
          <p:cNvSpPr txBox="1">
            <a:spLocks noChangeArrowheads="1"/>
          </p:cNvSpPr>
          <p:nvPr/>
        </p:nvSpPr>
        <p:spPr bwMode="auto">
          <a:xfrm>
            <a:off x="4191000" y="2895600"/>
            <a:ext cx="1628775" cy="457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add acetone</a:t>
            </a:r>
          </a:p>
        </p:txBody>
      </p:sp>
      <p:grpSp>
        <p:nvGrpSpPr>
          <p:cNvPr id="2" name="Group 320"/>
          <p:cNvGrpSpPr>
            <a:grpSpLocks/>
          </p:cNvGrpSpPr>
          <p:nvPr/>
        </p:nvGrpSpPr>
        <p:grpSpPr bwMode="auto">
          <a:xfrm>
            <a:off x="0" y="4020138"/>
            <a:ext cx="5535565" cy="1552937"/>
            <a:chOff x="0" y="3719974"/>
            <a:chExt cx="5851028" cy="1736503"/>
          </a:xfrm>
        </p:grpSpPr>
        <p:grpSp>
          <p:nvGrpSpPr>
            <p:cNvPr id="3" name="Group 311"/>
            <p:cNvGrpSpPr>
              <a:grpSpLocks/>
            </p:cNvGrpSpPr>
            <p:nvPr/>
          </p:nvGrpSpPr>
          <p:grpSpPr bwMode="auto">
            <a:xfrm>
              <a:off x="509588" y="3719974"/>
              <a:ext cx="1824038" cy="1465262"/>
              <a:chOff x="403" y="2538"/>
              <a:chExt cx="1611" cy="1254"/>
            </a:xfrm>
          </p:grpSpPr>
          <p:graphicFrame>
            <p:nvGraphicFramePr>
              <p:cNvPr id="9223" name="Object 310"/>
              <p:cNvGraphicFramePr>
                <a:graphicFrameLocks noChangeAspect="1"/>
              </p:cNvGraphicFramePr>
              <p:nvPr/>
            </p:nvGraphicFramePr>
            <p:xfrm>
              <a:off x="839" y="3034"/>
              <a:ext cx="481" cy="464"/>
            </p:xfrm>
            <a:graphic>
              <a:graphicData uri="http://schemas.openxmlformats.org/presentationml/2006/ole">
                <p:oleObj spid="_x0000_s1031" name="Image" r:id="rId5" imgW="853586" imgH="822962" progId="Photoshop.Image.5">
                  <p:embed/>
                </p:oleObj>
              </a:graphicData>
            </a:graphic>
          </p:graphicFrame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745" y="2803"/>
                <a:ext cx="82" cy="83"/>
                <a:chOff x="2545" y="2609"/>
                <a:chExt cx="147" cy="146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52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2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519" name="Line 12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1529" y="2695"/>
                <a:ext cx="82" cy="82"/>
                <a:chOff x="2545" y="2609"/>
                <a:chExt cx="147" cy="146"/>
              </a:xfrm>
            </p:grpSpPr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51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17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515" name="Line 17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637" y="2864"/>
                <a:ext cx="82" cy="82"/>
                <a:chOff x="2545" y="2609"/>
                <a:chExt cx="147" cy="146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51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1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511" name="Line 22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1055" y="2946"/>
                <a:ext cx="82" cy="82"/>
                <a:chOff x="3744" y="2496"/>
                <a:chExt cx="192" cy="192"/>
              </a:xfrm>
            </p:grpSpPr>
            <p:sp>
              <p:nvSpPr>
                <p:cNvPr id="9508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09" name="Oval 28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1326" y="3246"/>
                <a:ext cx="82" cy="82"/>
                <a:chOff x="3744" y="2496"/>
                <a:chExt cx="192" cy="192"/>
              </a:xfrm>
            </p:grpSpPr>
            <p:sp>
              <p:nvSpPr>
                <p:cNvPr id="9506" name="Line 30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07" name="Oval 31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1062" y="3507"/>
                <a:ext cx="83" cy="82"/>
                <a:chOff x="3744" y="2496"/>
                <a:chExt cx="192" cy="192"/>
              </a:xfrm>
            </p:grpSpPr>
            <p:sp>
              <p:nvSpPr>
                <p:cNvPr id="9504" name="Line 33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05" name="Oval 34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769" y="3238"/>
                <a:ext cx="82" cy="82"/>
                <a:chOff x="3744" y="2496"/>
                <a:chExt cx="192" cy="192"/>
              </a:xfrm>
            </p:grpSpPr>
            <p:sp>
              <p:nvSpPr>
                <p:cNvPr id="9502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03" name="Oval 37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1270" y="3052"/>
                <a:ext cx="83" cy="82"/>
                <a:chOff x="3744" y="2496"/>
                <a:chExt cx="192" cy="192"/>
              </a:xfrm>
            </p:grpSpPr>
            <p:sp>
              <p:nvSpPr>
                <p:cNvPr id="9500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01" name="Oval 40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849" y="3038"/>
                <a:ext cx="82" cy="82"/>
                <a:chOff x="3744" y="2496"/>
                <a:chExt cx="192" cy="192"/>
              </a:xfrm>
            </p:grpSpPr>
            <p:sp>
              <p:nvSpPr>
                <p:cNvPr id="9498" name="Line 42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99" name="Oval 43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1240" y="3435"/>
                <a:ext cx="82" cy="80"/>
                <a:chOff x="3744" y="2496"/>
                <a:chExt cx="192" cy="192"/>
              </a:xfrm>
            </p:grpSpPr>
            <p:sp>
              <p:nvSpPr>
                <p:cNvPr id="9496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97" name="Oval 46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" name="Group 47"/>
              <p:cNvGrpSpPr>
                <a:grpSpLocks/>
              </p:cNvGrpSpPr>
              <p:nvPr/>
            </p:nvGrpSpPr>
            <p:grpSpPr bwMode="auto">
              <a:xfrm>
                <a:off x="849" y="3437"/>
                <a:ext cx="82" cy="82"/>
                <a:chOff x="3744" y="2496"/>
                <a:chExt cx="192" cy="192"/>
              </a:xfrm>
            </p:grpSpPr>
            <p:sp>
              <p:nvSpPr>
                <p:cNvPr id="9494" name="Line 48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95" name="Oval 49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50"/>
              <p:cNvGrpSpPr>
                <a:grpSpLocks/>
              </p:cNvGrpSpPr>
              <p:nvPr/>
            </p:nvGrpSpPr>
            <p:grpSpPr bwMode="auto">
              <a:xfrm>
                <a:off x="1184" y="2973"/>
                <a:ext cx="83" cy="82"/>
                <a:chOff x="3744" y="2496"/>
                <a:chExt cx="192" cy="192"/>
              </a:xfrm>
            </p:grpSpPr>
            <p:sp>
              <p:nvSpPr>
                <p:cNvPr id="9492" name="Line 51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93" name="Oval 52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53"/>
              <p:cNvGrpSpPr>
                <a:grpSpLocks/>
              </p:cNvGrpSpPr>
              <p:nvPr/>
            </p:nvGrpSpPr>
            <p:grpSpPr bwMode="auto">
              <a:xfrm>
                <a:off x="1291" y="3349"/>
                <a:ext cx="84" cy="82"/>
                <a:chOff x="3744" y="2496"/>
                <a:chExt cx="192" cy="192"/>
              </a:xfrm>
            </p:grpSpPr>
            <p:sp>
              <p:nvSpPr>
                <p:cNvPr id="9490" name="Line 54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91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56"/>
              <p:cNvGrpSpPr>
                <a:grpSpLocks/>
              </p:cNvGrpSpPr>
              <p:nvPr/>
            </p:nvGrpSpPr>
            <p:grpSpPr bwMode="auto">
              <a:xfrm>
                <a:off x="948" y="3494"/>
                <a:ext cx="83" cy="82"/>
                <a:chOff x="3744" y="2496"/>
                <a:chExt cx="192" cy="192"/>
              </a:xfrm>
            </p:grpSpPr>
            <p:sp>
              <p:nvSpPr>
                <p:cNvPr id="9488" name="Line 57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89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" name="Group 59"/>
              <p:cNvGrpSpPr>
                <a:grpSpLocks/>
              </p:cNvGrpSpPr>
              <p:nvPr/>
            </p:nvGrpSpPr>
            <p:grpSpPr bwMode="auto">
              <a:xfrm>
                <a:off x="941" y="2973"/>
                <a:ext cx="83" cy="82"/>
                <a:chOff x="3744" y="2496"/>
                <a:chExt cx="192" cy="192"/>
              </a:xfrm>
            </p:grpSpPr>
            <p:sp>
              <p:nvSpPr>
                <p:cNvPr id="9486" name="Line 60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87" name="Oval 61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2" name="Group 62"/>
              <p:cNvGrpSpPr>
                <a:grpSpLocks/>
              </p:cNvGrpSpPr>
              <p:nvPr/>
            </p:nvGrpSpPr>
            <p:grpSpPr bwMode="auto">
              <a:xfrm>
                <a:off x="1305" y="3146"/>
                <a:ext cx="84" cy="82"/>
                <a:chOff x="3744" y="2496"/>
                <a:chExt cx="192" cy="192"/>
              </a:xfrm>
            </p:grpSpPr>
            <p:sp>
              <p:nvSpPr>
                <p:cNvPr id="9484" name="Line 63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85" name="Oval 64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Group 65"/>
              <p:cNvGrpSpPr>
                <a:grpSpLocks/>
              </p:cNvGrpSpPr>
              <p:nvPr/>
            </p:nvGrpSpPr>
            <p:grpSpPr bwMode="auto">
              <a:xfrm>
                <a:off x="1155" y="3486"/>
                <a:ext cx="84" cy="82"/>
                <a:chOff x="3744" y="2496"/>
                <a:chExt cx="192" cy="192"/>
              </a:xfrm>
            </p:grpSpPr>
            <p:sp>
              <p:nvSpPr>
                <p:cNvPr id="9482" name="Line 66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83" name="Oval 67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Group 68"/>
              <p:cNvGrpSpPr>
                <a:grpSpLocks/>
              </p:cNvGrpSpPr>
              <p:nvPr/>
            </p:nvGrpSpPr>
            <p:grpSpPr bwMode="auto">
              <a:xfrm>
                <a:off x="783" y="3117"/>
                <a:ext cx="84" cy="82"/>
                <a:chOff x="3744" y="2496"/>
                <a:chExt cx="192" cy="192"/>
              </a:xfrm>
            </p:grpSpPr>
            <p:sp>
              <p:nvSpPr>
                <p:cNvPr id="9480" name="Line 69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81" name="Oval 70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 71"/>
              <p:cNvGrpSpPr>
                <a:grpSpLocks/>
              </p:cNvGrpSpPr>
              <p:nvPr/>
            </p:nvGrpSpPr>
            <p:grpSpPr bwMode="auto">
              <a:xfrm>
                <a:off x="790" y="3349"/>
                <a:ext cx="84" cy="82"/>
                <a:chOff x="3744" y="2496"/>
                <a:chExt cx="192" cy="192"/>
              </a:xfrm>
            </p:grpSpPr>
            <p:sp>
              <p:nvSpPr>
                <p:cNvPr id="9478" name="Line 72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79" name="Oval 73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6" name="Group 74"/>
              <p:cNvGrpSpPr>
                <a:grpSpLocks/>
              </p:cNvGrpSpPr>
              <p:nvPr/>
            </p:nvGrpSpPr>
            <p:grpSpPr bwMode="auto">
              <a:xfrm>
                <a:off x="1005" y="2538"/>
                <a:ext cx="82" cy="82"/>
                <a:chOff x="2545" y="2609"/>
                <a:chExt cx="147" cy="146"/>
              </a:xfrm>
            </p:grpSpPr>
            <p:grpSp>
              <p:nvGrpSpPr>
                <p:cNvPr id="27" name="Group 75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7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7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75" name="Line 78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615" y="3450"/>
                <a:ext cx="82" cy="83"/>
                <a:chOff x="2545" y="2609"/>
                <a:chExt cx="147" cy="146"/>
              </a:xfrm>
            </p:grpSpPr>
            <p:grpSp>
              <p:nvGrpSpPr>
                <p:cNvPr id="29" name="Group 8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72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7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71" name="Line 8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89"/>
              <p:cNvGrpSpPr>
                <a:grpSpLocks/>
              </p:cNvGrpSpPr>
              <p:nvPr/>
            </p:nvGrpSpPr>
            <p:grpSpPr bwMode="auto">
              <a:xfrm>
                <a:off x="578" y="3029"/>
                <a:ext cx="83" cy="83"/>
                <a:chOff x="2545" y="2609"/>
                <a:chExt cx="147" cy="146"/>
              </a:xfrm>
            </p:grpSpPr>
            <p:grpSp>
              <p:nvGrpSpPr>
                <p:cNvPr id="31" name="Group 9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68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6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67" name="Line 9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8" name="Group 94"/>
              <p:cNvGrpSpPr>
                <a:grpSpLocks/>
              </p:cNvGrpSpPr>
              <p:nvPr/>
            </p:nvGrpSpPr>
            <p:grpSpPr bwMode="auto">
              <a:xfrm>
                <a:off x="1522" y="3664"/>
                <a:ext cx="82" cy="82"/>
                <a:chOff x="2545" y="2609"/>
                <a:chExt cx="147" cy="146"/>
              </a:xfrm>
            </p:grpSpPr>
            <p:grpSp>
              <p:nvGrpSpPr>
                <p:cNvPr id="289" name="Group 95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6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6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63" name="Line 98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0" name="Group 99"/>
              <p:cNvGrpSpPr>
                <a:grpSpLocks/>
              </p:cNvGrpSpPr>
              <p:nvPr/>
            </p:nvGrpSpPr>
            <p:grpSpPr bwMode="auto">
              <a:xfrm>
                <a:off x="1195" y="3709"/>
                <a:ext cx="82" cy="83"/>
                <a:chOff x="2545" y="2609"/>
                <a:chExt cx="147" cy="146"/>
              </a:xfrm>
            </p:grpSpPr>
            <p:grpSp>
              <p:nvGrpSpPr>
                <p:cNvPr id="291" name="Group 10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60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61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59" name="Line 10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2" name="Group 109"/>
              <p:cNvGrpSpPr>
                <a:grpSpLocks/>
              </p:cNvGrpSpPr>
              <p:nvPr/>
            </p:nvGrpSpPr>
            <p:grpSpPr bwMode="auto">
              <a:xfrm>
                <a:off x="1931" y="3094"/>
                <a:ext cx="83" cy="82"/>
                <a:chOff x="2545" y="2609"/>
                <a:chExt cx="147" cy="146"/>
              </a:xfrm>
            </p:grpSpPr>
            <p:grpSp>
              <p:nvGrpSpPr>
                <p:cNvPr id="293" name="Group 11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56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5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55" name="Line 11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4" name="Group 114"/>
              <p:cNvGrpSpPr>
                <a:grpSpLocks/>
              </p:cNvGrpSpPr>
              <p:nvPr/>
            </p:nvGrpSpPr>
            <p:grpSpPr bwMode="auto">
              <a:xfrm>
                <a:off x="1720" y="3243"/>
                <a:ext cx="82" cy="82"/>
                <a:chOff x="2545" y="2609"/>
                <a:chExt cx="147" cy="146"/>
              </a:xfrm>
            </p:grpSpPr>
            <p:grpSp>
              <p:nvGrpSpPr>
                <p:cNvPr id="295" name="Group 115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52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53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51" name="Line 118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6" name="Group 119"/>
              <p:cNvGrpSpPr>
                <a:grpSpLocks/>
              </p:cNvGrpSpPr>
              <p:nvPr/>
            </p:nvGrpSpPr>
            <p:grpSpPr bwMode="auto">
              <a:xfrm>
                <a:off x="1565" y="3470"/>
                <a:ext cx="82" cy="83"/>
                <a:chOff x="2545" y="2609"/>
                <a:chExt cx="147" cy="146"/>
              </a:xfrm>
            </p:grpSpPr>
            <p:grpSp>
              <p:nvGrpSpPr>
                <p:cNvPr id="297" name="Group 12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48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49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47" name="Line 12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8" name="Group 124"/>
              <p:cNvGrpSpPr>
                <a:grpSpLocks/>
              </p:cNvGrpSpPr>
              <p:nvPr/>
            </p:nvGrpSpPr>
            <p:grpSpPr bwMode="auto">
              <a:xfrm>
                <a:off x="1209" y="2749"/>
                <a:ext cx="83" cy="82"/>
                <a:chOff x="2545" y="2609"/>
                <a:chExt cx="147" cy="146"/>
              </a:xfrm>
            </p:grpSpPr>
            <p:grpSp>
              <p:nvGrpSpPr>
                <p:cNvPr id="299" name="Group 125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44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45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43" name="Line 128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0" name="Group 129"/>
              <p:cNvGrpSpPr>
                <a:grpSpLocks/>
              </p:cNvGrpSpPr>
              <p:nvPr/>
            </p:nvGrpSpPr>
            <p:grpSpPr bwMode="auto">
              <a:xfrm>
                <a:off x="497" y="3648"/>
                <a:ext cx="82" cy="82"/>
                <a:chOff x="2545" y="2609"/>
                <a:chExt cx="147" cy="146"/>
              </a:xfrm>
            </p:grpSpPr>
            <p:grpSp>
              <p:nvGrpSpPr>
                <p:cNvPr id="301" name="Group 13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4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41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39" name="Line 13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2" name="Group 134"/>
              <p:cNvGrpSpPr>
                <a:grpSpLocks/>
              </p:cNvGrpSpPr>
              <p:nvPr/>
            </p:nvGrpSpPr>
            <p:grpSpPr bwMode="auto">
              <a:xfrm>
                <a:off x="800" y="3636"/>
                <a:ext cx="82" cy="82"/>
                <a:chOff x="2545" y="2609"/>
                <a:chExt cx="147" cy="146"/>
              </a:xfrm>
            </p:grpSpPr>
            <p:grpSp>
              <p:nvGrpSpPr>
                <p:cNvPr id="303" name="Group 135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3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37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35" name="Line 138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4" name="Group 139"/>
              <p:cNvGrpSpPr>
                <a:grpSpLocks/>
              </p:cNvGrpSpPr>
              <p:nvPr/>
            </p:nvGrpSpPr>
            <p:grpSpPr bwMode="auto">
              <a:xfrm>
                <a:off x="403" y="2972"/>
                <a:ext cx="82" cy="83"/>
                <a:chOff x="2545" y="2609"/>
                <a:chExt cx="147" cy="146"/>
              </a:xfrm>
            </p:grpSpPr>
            <p:grpSp>
              <p:nvGrpSpPr>
                <p:cNvPr id="305" name="Group 14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32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33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31" name="Line 14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6" name="Group 144"/>
              <p:cNvGrpSpPr>
                <a:grpSpLocks/>
              </p:cNvGrpSpPr>
              <p:nvPr/>
            </p:nvGrpSpPr>
            <p:grpSpPr bwMode="auto">
              <a:xfrm>
                <a:off x="463" y="3310"/>
                <a:ext cx="83" cy="83"/>
                <a:chOff x="2545" y="2609"/>
                <a:chExt cx="147" cy="146"/>
              </a:xfrm>
            </p:grpSpPr>
            <p:grpSp>
              <p:nvGrpSpPr>
                <p:cNvPr id="307" name="Group 145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28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29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27" name="Line 148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8" name="Group 149"/>
              <p:cNvGrpSpPr>
                <a:grpSpLocks/>
              </p:cNvGrpSpPr>
              <p:nvPr/>
            </p:nvGrpSpPr>
            <p:grpSpPr bwMode="auto">
              <a:xfrm>
                <a:off x="531" y="2675"/>
                <a:ext cx="82" cy="82"/>
                <a:chOff x="2545" y="2609"/>
                <a:chExt cx="147" cy="146"/>
              </a:xfrm>
            </p:grpSpPr>
            <p:grpSp>
              <p:nvGrpSpPr>
                <p:cNvPr id="309" name="Group 15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424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25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423" name="Line 15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10" name="Group 313"/>
            <p:cNvGrpSpPr>
              <a:grpSpLocks/>
            </p:cNvGrpSpPr>
            <p:nvPr/>
          </p:nvGrpSpPr>
          <p:grpSpPr bwMode="auto">
            <a:xfrm>
              <a:off x="3762989" y="3811331"/>
              <a:ext cx="1906588" cy="1230312"/>
              <a:chOff x="2977" y="2832"/>
              <a:chExt cx="1611" cy="1055"/>
            </a:xfrm>
          </p:grpSpPr>
          <p:graphicFrame>
            <p:nvGraphicFramePr>
              <p:cNvPr id="9222" name="Object 312"/>
              <p:cNvGraphicFramePr>
                <a:graphicFrameLocks noChangeAspect="1"/>
              </p:cNvGraphicFramePr>
              <p:nvPr/>
            </p:nvGraphicFramePr>
            <p:xfrm>
              <a:off x="3423" y="3208"/>
              <a:ext cx="467" cy="450"/>
            </p:xfrm>
            <a:graphic>
              <a:graphicData uri="http://schemas.openxmlformats.org/presentationml/2006/ole">
                <p:oleObj spid="_x0000_s1030" name="Image" r:id="rId6" imgW="853586" imgH="822962" progId="Photoshop.Image.5">
                  <p:embed/>
                </p:oleObj>
              </a:graphicData>
            </a:graphic>
          </p:graphicFrame>
          <p:grpSp>
            <p:nvGrpSpPr>
              <p:cNvPr id="311" name="Group 154"/>
              <p:cNvGrpSpPr>
                <a:grpSpLocks/>
              </p:cNvGrpSpPr>
              <p:nvPr/>
            </p:nvGrpSpPr>
            <p:grpSpPr bwMode="auto">
              <a:xfrm>
                <a:off x="3319" y="2960"/>
                <a:ext cx="75" cy="69"/>
                <a:chOff x="2545" y="2609"/>
                <a:chExt cx="147" cy="146"/>
              </a:xfrm>
            </p:grpSpPr>
            <p:grpSp>
              <p:nvGrpSpPr>
                <p:cNvPr id="312" name="Group 155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8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88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86" name="Line 158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6" name="Group 159"/>
              <p:cNvGrpSpPr>
                <a:grpSpLocks/>
              </p:cNvGrpSpPr>
              <p:nvPr/>
            </p:nvGrpSpPr>
            <p:grpSpPr bwMode="auto">
              <a:xfrm>
                <a:off x="4103" y="2852"/>
                <a:ext cx="75" cy="68"/>
                <a:chOff x="2545" y="2609"/>
                <a:chExt cx="147" cy="146"/>
              </a:xfrm>
            </p:grpSpPr>
            <p:grpSp>
              <p:nvGrpSpPr>
                <p:cNvPr id="317" name="Group 160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83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84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82" name="Line 163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8" name="Group 164"/>
              <p:cNvGrpSpPr>
                <a:grpSpLocks/>
              </p:cNvGrpSpPr>
              <p:nvPr/>
            </p:nvGrpSpPr>
            <p:grpSpPr bwMode="auto">
              <a:xfrm>
                <a:off x="4211" y="3021"/>
                <a:ext cx="75" cy="68"/>
                <a:chOff x="2545" y="2609"/>
                <a:chExt cx="147" cy="146"/>
              </a:xfrm>
            </p:grpSpPr>
            <p:grpSp>
              <p:nvGrpSpPr>
                <p:cNvPr id="319" name="Group 165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7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80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78" name="Line 168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16" name="Group 172"/>
              <p:cNvGrpSpPr>
                <a:grpSpLocks/>
              </p:cNvGrpSpPr>
              <p:nvPr/>
            </p:nvGrpSpPr>
            <p:grpSpPr bwMode="auto">
              <a:xfrm>
                <a:off x="3629" y="3103"/>
                <a:ext cx="82" cy="82"/>
                <a:chOff x="3744" y="2496"/>
                <a:chExt cx="192" cy="192"/>
              </a:xfrm>
            </p:grpSpPr>
            <p:sp>
              <p:nvSpPr>
                <p:cNvPr id="9375" name="Line 173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76" name="Oval 174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17" name="Group 175"/>
              <p:cNvGrpSpPr>
                <a:grpSpLocks/>
              </p:cNvGrpSpPr>
              <p:nvPr/>
            </p:nvGrpSpPr>
            <p:grpSpPr bwMode="auto">
              <a:xfrm>
                <a:off x="3900" y="3403"/>
                <a:ext cx="82" cy="82"/>
                <a:chOff x="3744" y="2496"/>
                <a:chExt cx="192" cy="192"/>
              </a:xfrm>
            </p:grpSpPr>
            <p:sp>
              <p:nvSpPr>
                <p:cNvPr id="9373" name="Line 176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74" name="Oval 177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26" name="Group 178"/>
              <p:cNvGrpSpPr>
                <a:grpSpLocks/>
              </p:cNvGrpSpPr>
              <p:nvPr/>
            </p:nvGrpSpPr>
            <p:grpSpPr bwMode="auto">
              <a:xfrm>
                <a:off x="3636" y="3664"/>
                <a:ext cx="83" cy="82"/>
                <a:chOff x="3744" y="2496"/>
                <a:chExt cx="192" cy="192"/>
              </a:xfrm>
            </p:grpSpPr>
            <p:sp>
              <p:nvSpPr>
                <p:cNvPr id="9371" name="Line 179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72" name="Oval 180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27" name="Group 181"/>
              <p:cNvGrpSpPr>
                <a:grpSpLocks/>
              </p:cNvGrpSpPr>
              <p:nvPr/>
            </p:nvGrpSpPr>
            <p:grpSpPr bwMode="auto">
              <a:xfrm>
                <a:off x="3343" y="3395"/>
                <a:ext cx="82" cy="82"/>
                <a:chOff x="3744" y="2496"/>
                <a:chExt cx="192" cy="192"/>
              </a:xfrm>
            </p:grpSpPr>
            <p:sp>
              <p:nvSpPr>
                <p:cNvPr id="9369" name="Line 182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70" name="Oval 183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28" name="Group 184"/>
              <p:cNvGrpSpPr>
                <a:grpSpLocks/>
              </p:cNvGrpSpPr>
              <p:nvPr/>
            </p:nvGrpSpPr>
            <p:grpSpPr bwMode="auto">
              <a:xfrm>
                <a:off x="3844" y="3209"/>
                <a:ext cx="83" cy="82"/>
                <a:chOff x="3744" y="2496"/>
                <a:chExt cx="192" cy="192"/>
              </a:xfrm>
            </p:grpSpPr>
            <p:sp>
              <p:nvSpPr>
                <p:cNvPr id="9367" name="Line 185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68" name="Oval 186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29" name="Group 187"/>
              <p:cNvGrpSpPr>
                <a:grpSpLocks/>
              </p:cNvGrpSpPr>
              <p:nvPr/>
            </p:nvGrpSpPr>
            <p:grpSpPr bwMode="auto">
              <a:xfrm>
                <a:off x="3423" y="3195"/>
                <a:ext cx="82" cy="82"/>
                <a:chOff x="3744" y="2496"/>
                <a:chExt cx="192" cy="192"/>
              </a:xfrm>
            </p:grpSpPr>
            <p:sp>
              <p:nvSpPr>
                <p:cNvPr id="9365" name="Line 188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66" name="Oval 189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30" name="Group 190"/>
              <p:cNvGrpSpPr>
                <a:grpSpLocks/>
              </p:cNvGrpSpPr>
              <p:nvPr/>
            </p:nvGrpSpPr>
            <p:grpSpPr bwMode="auto">
              <a:xfrm>
                <a:off x="3814" y="3592"/>
                <a:ext cx="82" cy="80"/>
                <a:chOff x="3744" y="2496"/>
                <a:chExt cx="192" cy="192"/>
              </a:xfrm>
            </p:grpSpPr>
            <p:sp>
              <p:nvSpPr>
                <p:cNvPr id="9363" name="Line 191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64" name="Oval 192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31" name="Group 193"/>
              <p:cNvGrpSpPr>
                <a:grpSpLocks/>
              </p:cNvGrpSpPr>
              <p:nvPr/>
            </p:nvGrpSpPr>
            <p:grpSpPr bwMode="auto">
              <a:xfrm>
                <a:off x="3423" y="3594"/>
                <a:ext cx="82" cy="82"/>
                <a:chOff x="3744" y="2496"/>
                <a:chExt cx="192" cy="192"/>
              </a:xfrm>
            </p:grpSpPr>
            <p:sp>
              <p:nvSpPr>
                <p:cNvPr id="9361" name="Line 194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62" name="Oval 195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40" name="Group 196"/>
              <p:cNvGrpSpPr>
                <a:grpSpLocks/>
              </p:cNvGrpSpPr>
              <p:nvPr/>
            </p:nvGrpSpPr>
            <p:grpSpPr bwMode="auto">
              <a:xfrm>
                <a:off x="3758" y="3130"/>
                <a:ext cx="83" cy="82"/>
                <a:chOff x="3744" y="2496"/>
                <a:chExt cx="192" cy="192"/>
              </a:xfrm>
            </p:grpSpPr>
            <p:sp>
              <p:nvSpPr>
                <p:cNvPr id="9359" name="Line 197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60" name="Oval 198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41" name="Group 199"/>
              <p:cNvGrpSpPr>
                <a:grpSpLocks/>
              </p:cNvGrpSpPr>
              <p:nvPr/>
            </p:nvGrpSpPr>
            <p:grpSpPr bwMode="auto">
              <a:xfrm>
                <a:off x="3865" y="3506"/>
                <a:ext cx="84" cy="82"/>
                <a:chOff x="3744" y="2496"/>
                <a:chExt cx="192" cy="192"/>
              </a:xfrm>
            </p:grpSpPr>
            <p:sp>
              <p:nvSpPr>
                <p:cNvPr id="9357" name="Line 200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58" name="Oval 201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46" name="Group 202"/>
              <p:cNvGrpSpPr>
                <a:grpSpLocks/>
              </p:cNvGrpSpPr>
              <p:nvPr/>
            </p:nvGrpSpPr>
            <p:grpSpPr bwMode="auto">
              <a:xfrm>
                <a:off x="3522" y="3651"/>
                <a:ext cx="83" cy="82"/>
                <a:chOff x="3744" y="2496"/>
                <a:chExt cx="192" cy="192"/>
              </a:xfrm>
            </p:grpSpPr>
            <p:sp>
              <p:nvSpPr>
                <p:cNvPr id="9355" name="Line 203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56" name="Oval 204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47" name="Group 205"/>
              <p:cNvGrpSpPr>
                <a:grpSpLocks/>
              </p:cNvGrpSpPr>
              <p:nvPr/>
            </p:nvGrpSpPr>
            <p:grpSpPr bwMode="auto">
              <a:xfrm>
                <a:off x="3515" y="3130"/>
                <a:ext cx="83" cy="82"/>
                <a:chOff x="3744" y="2496"/>
                <a:chExt cx="192" cy="192"/>
              </a:xfrm>
            </p:grpSpPr>
            <p:sp>
              <p:nvSpPr>
                <p:cNvPr id="9353" name="Line 206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54" name="Oval 207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80" name="Group 208"/>
              <p:cNvGrpSpPr>
                <a:grpSpLocks/>
              </p:cNvGrpSpPr>
              <p:nvPr/>
            </p:nvGrpSpPr>
            <p:grpSpPr bwMode="auto">
              <a:xfrm>
                <a:off x="3879" y="3303"/>
                <a:ext cx="84" cy="82"/>
                <a:chOff x="3744" y="2496"/>
                <a:chExt cx="192" cy="192"/>
              </a:xfrm>
            </p:grpSpPr>
            <p:sp>
              <p:nvSpPr>
                <p:cNvPr id="9351" name="Line 209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52" name="Oval 210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81" name="Group 211"/>
              <p:cNvGrpSpPr>
                <a:grpSpLocks/>
              </p:cNvGrpSpPr>
              <p:nvPr/>
            </p:nvGrpSpPr>
            <p:grpSpPr bwMode="auto">
              <a:xfrm>
                <a:off x="3729" y="3643"/>
                <a:ext cx="84" cy="82"/>
                <a:chOff x="3744" y="2496"/>
                <a:chExt cx="192" cy="192"/>
              </a:xfrm>
            </p:grpSpPr>
            <p:sp>
              <p:nvSpPr>
                <p:cNvPr id="9349" name="Line 212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50" name="Oval 213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85" name="Group 214"/>
              <p:cNvGrpSpPr>
                <a:grpSpLocks/>
              </p:cNvGrpSpPr>
              <p:nvPr/>
            </p:nvGrpSpPr>
            <p:grpSpPr bwMode="auto">
              <a:xfrm>
                <a:off x="3357" y="3274"/>
                <a:ext cx="84" cy="82"/>
                <a:chOff x="3744" y="2496"/>
                <a:chExt cx="192" cy="192"/>
              </a:xfrm>
            </p:grpSpPr>
            <p:sp>
              <p:nvSpPr>
                <p:cNvPr id="9347" name="Line 215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48" name="Oval 216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89" name="Group 217"/>
              <p:cNvGrpSpPr>
                <a:grpSpLocks/>
              </p:cNvGrpSpPr>
              <p:nvPr/>
            </p:nvGrpSpPr>
            <p:grpSpPr bwMode="auto">
              <a:xfrm>
                <a:off x="3364" y="3506"/>
                <a:ext cx="84" cy="82"/>
                <a:chOff x="3744" y="2496"/>
                <a:chExt cx="192" cy="192"/>
              </a:xfrm>
            </p:grpSpPr>
            <p:sp>
              <p:nvSpPr>
                <p:cNvPr id="9345" name="Line 218"/>
                <p:cNvSpPr>
                  <a:spLocks noChangeShapeType="1"/>
                </p:cNvSpPr>
                <p:nvPr/>
              </p:nvSpPr>
              <p:spPr bwMode="auto">
                <a:xfrm>
                  <a:off x="3744" y="259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46" name="Oval 219"/>
                <p:cNvSpPr>
                  <a:spLocks noChangeArrowheads="1"/>
                </p:cNvSpPr>
                <p:nvPr/>
              </p:nvSpPr>
              <p:spPr bwMode="auto">
                <a:xfrm>
                  <a:off x="3744" y="2496"/>
                  <a:ext cx="192" cy="192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293" name="Group 220"/>
              <p:cNvGrpSpPr>
                <a:grpSpLocks/>
              </p:cNvGrpSpPr>
              <p:nvPr/>
            </p:nvGrpSpPr>
            <p:grpSpPr bwMode="auto">
              <a:xfrm>
                <a:off x="3963" y="3341"/>
                <a:ext cx="82" cy="82"/>
                <a:chOff x="2545" y="2609"/>
                <a:chExt cx="147" cy="146"/>
              </a:xfrm>
            </p:grpSpPr>
            <p:grpSp>
              <p:nvGrpSpPr>
                <p:cNvPr id="9297" name="Group 221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43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44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42" name="Line 224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01" name="Group 225"/>
              <p:cNvGrpSpPr>
                <a:grpSpLocks/>
              </p:cNvGrpSpPr>
              <p:nvPr/>
            </p:nvGrpSpPr>
            <p:grpSpPr bwMode="auto">
              <a:xfrm>
                <a:off x="3346" y="3589"/>
                <a:ext cx="82" cy="83"/>
                <a:chOff x="2545" y="2609"/>
                <a:chExt cx="147" cy="146"/>
              </a:xfrm>
            </p:grpSpPr>
            <p:grpSp>
              <p:nvGrpSpPr>
                <p:cNvPr id="9305" name="Group 226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39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40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38" name="Line 229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09" name="Group 230"/>
              <p:cNvGrpSpPr>
                <a:grpSpLocks/>
              </p:cNvGrpSpPr>
              <p:nvPr/>
            </p:nvGrpSpPr>
            <p:grpSpPr bwMode="auto">
              <a:xfrm>
                <a:off x="3562" y="3032"/>
                <a:ext cx="82" cy="82"/>
                <a:chOff x="2545" y="2609"/>
                <a:chExt cx="147" cy="146"/>
              </a:xfrm>
            </p:grpSpPr>
            <p:grpSp>
              <p:nvGrpSpPr>
                <p:cNvPr id="9313" name="Group 231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35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36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34" name="Line 234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17" name="Group 235"/>
              <p:cNvGrpSpPr>
                <a:grpSpLocks/>
              </p:cNvGrpSpPr>
              <p:nvPr/>
            </p:nvGrpSpPr>
            <p:grpSpPr bwMode="auto">
              <a:xfrm>
                <a:off x="3265" y="3352"/>
                <a:ext cx="83" cy="83"/>
                <a:chOff x="2545" y="2609"/>
                <a:chExt cx="147" cy="146"/>
              </a:xfrm>
            </p:grpSpPr>
            <p:grpSp>
              <p:nvGrpSpPr>
                <p:cNvPr id="9321" name="Group 236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31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32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30" name="Line 239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25" name="Group 240"/>
              <p:cNvGrpSpPr>
                <a:grpSpLocks/>
              </p:cNvGrpSpPr>
              <p:nvPr/>
            </p:nvGrpSpPr>
            <p:grpSpPr bwMode="auto">
              <a:xfrm>
                <a:off x="3913" y="3594"/>
                <a:ext cx="82" cy="82"/>
                <a:chOff x="2545" y="2609"/>
                <a:chExt cx="147" cy="146"/>
              </a:xfrm>
            </p:grpSpPr>
            <p:grpSp>
              <p:nvGrpSpPr>
                <p:cNvPr id="9329" name="Group 241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27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28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26" name="Line 244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33" name="Group 245"/>
              <p:cNvGrpSpPr>
                <a:grpSpLocks/>
              </p:cNvGrpSpPr>
              <p:nvPr/>
            </p:nvGrpSpPr>
            <p:grpSpPr bwMode="auto">
              <a:xfrm>
                <a:off x="3690" y="3744"/>
                <a:ext cx="82" cy="83"/>
                <a:chOff x="2545" y="2609"/>
                <a:chExt cx="147" cy="146"/>
              </a:xfrm>
            </p:grpSpPr>
            <p:grpSp>
              <p:nvGrpSpPr>
                <p:cNvPr id="9337" name="Group 246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23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24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22" name="Line 249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41" name="Group 250"/>
              <p:cNvGrpSpPr>
                <a:grpSpLocks/>
              </p:cNvGrpSpPr>
              <p:nvPr/>
            </p:nvGrpSpPr>
            <p:grpSpPr bwMode="auto">
              <a:xfrm>
                <a:off x="3845" y="3128"/>
                <a:ext cx="82" cy="82"/>
                <a:chOff x="2545" y="2609"/>
                <a:chExt cx="147" cy="146"/>
              </a:xfrm>
            </p:grpSpPr>
            <p:grpSp>
              <p:nvGrpSpPr>
                <p:cNvPr id="9377" name="Group 251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19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20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18" name="Line 254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81" name="Group 255"/>
              <p:cNvGrpSpPr>
                <a:grpSpLocks/>
              </p:cNvGrpSpPr>
              <p:nvPr/>
            </p:nvGrpSpPr>
            <p:grpSpPr bwMode="auto">
              <a:xfrm>
                <a:off x="4505" y="3251"/>
                <a:ext cx="83" cy="82"/>
                <a:chOff x="2545" y="2609"/>
                <a:chExt cx="147" cy="146"/>
              </a:xfrm>
            </p:grpSpPr>
            <p:grpSp>
              <p:nvGrpSpPr>
                <p:cNvPr id="9385" name="Group 256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15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16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14" name="Line 259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89" name="Group 260"/>
              <p:cNvGrpSpPr>
                <a:grpSpLocks/>
              </p:cNvGrpSpPr>
              <p:nvPr/>
            </p:nvGrpSpPr>
            <p:grpSpPr bwMode="auto">
              <a:xfrm>
                <a:off x="4294" y="3400"/>
                <a:ext cx="82" cy="82"/>
                <a:chOff x="2545" y="2609"/>
                <a:chExt cx="147" cy="146"/>
              </a:xfrm>
            </p:grpSpPr>
            <p:grpSp>
              <p:nvGrpSpPr>
                <p:cNvPr id="9390" name="Group 261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11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12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10" name="Line 264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91" name="Group 265"/>
              <p:cNvGrpSpPr>
                <a:grpSpLocks/>
              </p:cNvGrpSpPr>
              <p:nvPr/>
            </p:nvGrpSpPr>
            <p:grpSpPr bwMode="auto">
              <a:xfrm>
                <a:off x="4139" y="3627"/>
                <a:ext cx="82" cy="83"/>
                <a:chOff x="2545" y="2609"/>
                <a:chExt cx="147" cy="146"/>
              </a:xfrm>
            </p:grpSpPr>
            <p:grpSp>
              <p:nvGrpSpPr>
                <p:cNvPr id="9392" name="Group 266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0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08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06" name="Line 269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93" name="Group 270"/>
              <p:cNvGrpSpPr>
                <a:grpSpLocks/>
              </p:cNvGrpSpPr>
              <p:nvPr/>
            </p:nvGrpSpPr>
            <p:grpSpPr bwMode="auto">
              <a:xfrm>
                <a:off x="3783" y="2906"/>
                <a:ext cx="76" cy="68"/>
                <a:chOff x="2545" y="2609"/>
                <a:chExt cx="147" cy="146"/>
              </a:xfrm>
            </p:grpSpPr>
            <p:grpSp>
              <p:nvGrpSpPr>
                <p:cNvPr id="9394" name="Group 271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303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04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302" name="Line 274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95" name="Group 275"/>
              <p:cNvGrpSpPr>
                <a:grpSpLocks/>
              </p:cNvGrpSpPr>
              <p:nvPr/>
            </p:nvGrpSpPr>
            <p:grpSpPr bwMode="auto">
              <a:xfrm>
                <a:off x="3071" y="3805"/>
                <a:ext cx="82" cy="82"/>
                <a:chOff x="2545" y="2609"/>
                <a:chExt cx="147" cy="146"/>
              </a:xfrm>
            </p:grpSpPr>
            <p:grpSp>
              <p:nvGrpSpPr>
                <p:cNvPr id="9396" name="Group 276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299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00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98" name="Line 279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97" name="Group 280"/>
              <p:cNvGrpSpPr>
                <a:grpSpLocks/>
              </p:cNvGrpSpPr>
              <p:nvPr/>
            </p:nvGrpSpPr>
            <p:grpSpPr bwMode="auto">
              <a:xfrm>
                <a:off x="3374" y="3793"/>
                <a:ext cx="82" cy="82"/>
                <a:chOff x="2545" y="2609"/>
                <a:chExt cx="147" cy="146"/>
              </a:xfrm>
            </p:grpSpPr>
            <p:grpSp>
              <p:nvGrpSpPr>
                <p:cNvPr id="9398" name="Group 281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295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96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94" name="Line 284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399" name="Group 285"/>
              <p:cNvGrpSpPr>
                <a:grpSpLocks/>
              </p:cNvGrpSpPr>
              <p:nvPr/>
            </p:nvGrpSpPr>
            <p:grpSpPr bwMode="auto">
              <a:xfrm>
                <a:off x="2977" y="3129"/>
                <a:ext cx="82" cy="83"/>
                <a:chOff x="2545" y="2609"/>
                <a:chExt cx="147" cy="146"/>
              </a:xfrm>
            </p:grpSpPr>
            <p:grpSp>
              <p:nvGrpSpPr>
                <p:cNvPr id="9400" name="Group 286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29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92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90" name="Line 289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401" name="Group 290"/>
              <p:cNvGrpSpPr>
                <a:grpSpLocks/>
              </p:cNvGrpSpPr>
              <p:nvPr/>
            </p:nvGrpSpPr>
            <p:grpSpPr bwMode="auto">
              <a:xfrm>
                <a:off x="3037" y="3467"/>
                <a:ext cx="83" cy="83"/>
                <a:chOff x="2545" y="2609"/>
                <a:chExt cx="147" cy="146"/>
              </a:xfrm>
            </p:grpSpPr>
            <p:grpSp>
              <p:nvGrpSpPr>
                <p:cNvPr id="9402" name="Group 291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28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88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86" name="Line 294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403" name="Group 295"/>
              <p:cNvGrpSpPr>
                <a:grpSpLocks/>
              </p:cNvGrpSpPr>
              <p:nvPr/>
            </p:nvGrpSpPr>
            <p:grpSpPr bwMode="auto">
              <a:xfrm>
                <a:off x="3105" y="2832"/>
                <a:ext cx="75" cy="68"/>
                <a:chOff x="2545" y="2609"/>
                <a:chExt cx="147" cy="146"/>
              </a:xfrm>
            </p:grpSpPr>
            <p:grpSp>
              <p:nvGrpSpPr>
                <p:cNvPr id="9404" name="Group 296"/>
                <p:cNvGrpSpPr>
                  <a:grpSpLocks/>
                </p:cNvGrpSpPr>
                <p:nvPr/>
              </p:nvGrpSpPr>
              <p:grpSpPr bwMode="auto">
                <a:xfrm>
                  <a:off x="2545" y="2609"/>
                  <a:ext cx="147" cy="146"/>
                  <a:chOff x="3744" y="2496"/>
                  <a:chExt cx="192" cy="192"/>
                </a:xfrm>
              </p:grpSpPr>
              <p:sp>
                <p:nvSpPr>
                  <p:cNvPr id="9283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259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84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496"/>
                    <a:ext cx="192" cy="1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82" name="Line 299"/>
                <p:cNvSpPr>
                  <a:spLocks noChangeShapeType="1"/>
                </p:cNvSpPr>
                <p:nvPr/>
              </p:nvSpPr>
              <p:spPr bwMode="auto">
                <a:xfrm>
                  <a:off x="2620" y="2612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242" name="Line 300"/>
            <p:cNvSpPr>
              <a:spLocks noChangeShapeType="1"/>
            </p:cNvSpPr>
            <p:nvPr/>
          </p:nvSpPr>
          <p:spPr bwMode="auto">
            <a:xfrm>
              <a:off x="2645032" y="4547572"/>
              <a:ext cx="8429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3" name="Text Box 301"/>
            <p:cNvSpPr txBox="1">
              <a:spLocks noChangeArrowheads="1"/>
            </p:cNvSpPr>
            <p:nvPr/>
          </p:nvSpPr>
          <p:spPr bwMode="auto">
            <a:xfrm>
              <a:off x="0" y="5027612"/>
              <a:ext cx="1381239" cy="412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b="0">
                  <a:latin typeface="Times New Roman" pitchFamily="18" charset="0"/>
                  <a:cs typeface="Times New Roman" pitchFamily="18" charset="0"/>
                </a:rPr>
                <a:t>Free cations</a:t>
              </a:r>
            </a:p>
          </p:txBody>
        </p:sp>
        <p:cxnSp>
          <p:nvCxnSpPr>
            <p:cNvPr id="9244" name="Straight Arrow Connector 305"/>
            <p:cNvCxnSpPr>
              <a:cxnSpLocks noChangeShapeType="1"/>
            </p:cNvCxnSpPr>
            <p:nvPr/>
          </p:nvCxnSpPr>
          <p:spPr bwMode="auto">
            <a:xfrm>
              <a:off x="4852219" y="4987720"/>
              <a:ext cx="44245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9245" name="TextBox 306"/>
            <p:cNvSpPr txBox="1">
              <a:spLocks noChangeArrowheads="1"/>
            </p:cNvSpPr>
            <p:nvPr/>
          </p:nvSpPr>
          <p:spPr bwMode="auto">
            <a:xfrm>
              <a:off x="4429125" y="5043488"/>
              <a:ext cx="1421903" cy="41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0.2 – 0.9 nm</a:t>
              </a:r>
            </a:p>
          </p:txBody>
        </p:sp>
      </p:grpSp>
      <p:graphicFrame>
        <p:nvGraphicFramePr>
          <p:cNvPr id="9218" name="Object 314"/>
          <p:cNvGraphicFramePr>
            <a:graphicFrameLocks noChangeAspect="1"/>
          </p:cNvGraphicFramePr>
          <p:nvPr/>
        </p:nvGraphicFramePr>
        <p:xfrm>
          <a:off x="648740" y="5660906"/>
          <a:ext cx="293319" cy="265000"/>
        </p:xfrm>
        <a:graphic>
          <a:graphicData uri="http://schemas.openxmlformats.org/presentationml/2006/ole">
            <p:oleObj spid="_x0000_s1026" name="Image" r:id="rId7" imgW="853586" imgH="822962" progId="Photoshop.Image.5">
              <p:embed/>
            </p:oleObj>
          </a:graphicData>
        </a:graphic>
      </p:graphicFrame>
      <p:graphicFrame>
        <p:nvGraphicFramePr>
          <p:cNvPr id="9219" name="Object 315"/>
          <p:cNvGraphicFramePr>
            <a:graphicFrameLocks noChangeAspect="1"/>
          </p:cNvGraphicFramePr>
          <p:nvPr/>
        </p:nvGraphicFramePr>
        <p:xfrm>
          <a:off x="1268410" y="5807027"/>
          <a:ext cx="293319" cy="265000"/>
        </p:xfrm>
        <a:graphic>
          <a:graphicData uri="http://schemas.openxmlformats.org/presentationml/2006/ole">
            <p:oleObj spid="_x0000_s1027" name="Image" r:id="rId8" imgW="853586" imgH="822962" progId="Photoshop.Image.5">
              <p:embed/>
            </p:oleObj>
          </a:graphicData>
        </a:graphic>
      </p:graphicFrame>
      <p:sp>
        <p:nvSpPr>
          <p:cNvPr id="9235" name="Line 318"/>
          <p:cNvSpPr>
            <a:spLocks noChangeShapeType="1"/>
          </p:cNvSpPr>
          <p:nvPr/>
        </p:nvSpPr>
        <p:spPr bwMode="auto">
          <a:xfrm>
            <a:off x="2246141" y="5875135"/>
            <a:ext cx="7015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6" name="Picture 319" descr="Mo72Fe3 c0 "/>
          <p:cNvPicPr>
            <a:picLocks noChangeAspect="1" noChangeArrowheads="1"/>
          </p:cNvPicPr>
          <p:nvPr/>
        </p:nvPicPr>
        <p:blipFill>
          <a:blip r:embed="rId9" cstate="print">
            <a:lum bright="4000" contrast="60000"/>
          </a:blip>
          <a:srcRect l="20880" t="7629" r="7201" b="20810"/>
          <a:stretch>
            <a:fillRect/>
          </a:stretch>
        </p:blipFill>
        <p:spPr bwMode="auto">
          <a:xfrm>
            <a:off x="3280686" y="5528406"/>
            <a:ext cx="1092681" cy="103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Text Box 320"/>
          <p:cNvSpPr txBox="1">
            <a:spLocks noChangeArrowheads="1"/>
          </p:cNvSpPr>
          <p:nvPr/>
        </p:nvSpPr>
        <p:spPr bwMode="auto">
          <a:xfrm>
            <a:off x="2" y="6159950"/>
            <a:ext cx="160172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Discrete POMs</a:t>
            </a:r>
          </a:p>
        </p:txBody>
      </p:sp>
      <p:sp>
        <p:nvSpPr>
          <p:cNvPr id="9238" name="Text Box 321"/>
          <p:cNvSpPr txBox="1">
            <a:spLocks noChangeArrowheads="1"/>
          </p:cNvSpPr>
          <p:nvPr/>
        </p:nvSpPr>
        <p:spPr bwMode="auto">
          <a:xfrm>
            <a:off x="4403756" y="5519741"/>
            <a:ext cx="21788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b="0">
                <a:latin typeface="Times New Roman" pitchFamily="18" charset="0"/>
                <a:cs typeface="Times New Roman" pitchFamily="18" charset="0"/>
              </a:rPr>
              <a:t>Blackberry formation</a:t>
            </a:r>
          </a:p>
        </p:txBody>
      </p:sp>
      <p:sp>
        <p:nvSpPr>
          <p:cNvPr id="9239" name="Rectangle 308"/>
          <p:cNvSpPr>
            <a:spLocks noChangeArrowheads="1"/>
          </p:cNvSpPr>
          <p:nvPr/>
        </p:nvSpPr>
        <p:spPr bwMode="auto">
          <a:xfrm>
            <a:off x="5029200" y="6172201"/>
            <a:ext cx="3992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sv-SE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Pigga, J. M.; Kistler, M. L.; Shew, C.-Y.; </a:t>
            </a:r>
            <a:r>
              <a:rPr lang="sv-SE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Antonio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M.; Liu, T. </a:t>
            </a:r>
          </a:p>
          <a:p>
            <a:pPr algn="just">
              <a:buFontTx/>
              <a:buNone/>
            </a:pPr>
            <a:r>
              <a:rPr lang="en-US" sz="1200" b="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Angew</a:t>
            </a:r>
            <a:r>
              <a:rPr lang="en-US" sz="1200" b="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Chem. Int. Ed. </a:t>
            </a: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1200" b="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48, 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6538</a:t>
            </a:r>
            <a:r>
              <a:rPr lang="en-US" sz="12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06" name="Group 311"/>
          <p:cNvGrpSpPr/>
          <p:nvPr/>
        </p:nvGrpSpPr>
        <p:grpSpPr>
          <a:xfrm>
            <a:off x="6181986" y="1540702"/>
            <a:ext cx="2373290" cy="3231715"/>
            <a:chOff x="5743576" y="1265129"/>
            <a:chExt cx="3400424" cy="4106863"/>
          </a:xfrm>
        </p:grpSpPr>
        <p:pic>
          <p:nvPicPr>
            <p:cNvPr id="9522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59413" y="1265129"/>
              <a:ext cx="3384587" cy="2103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3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43576" y="3257507"/>
              <a:ext cx="3400424" cy="211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407" name="Group 319"/>
            <p:cNvGrpSpPr>
              <a:grpSpLocks/>
            </p:cNvGrpSpPr>
            <p:nvPr/>
          </p:nvGrpSpPr>
          <p:grpSpPr bwMode="auto">
            <a:xfrm>
              <a:off x="7641347" y="3232042"/>
              <a:ext cx="1502653" cy="1640482"/>
              <a:chOff x="7641665" y="1966913"/>
              <a:chExt cx="1502335" cy="1639888"/>
            </a:xfrm>
          </p:grpSpPr>
          <p:cxnSp>
            <p:nvCxnSpPr>
              <p:cNvPr id="9232" name="Straight Arrow Connector 310"/>
              <p:cNvCxnSpPr>
                <a:cxnSpLocks noChangeShapeType="1"/>
              </p:cNvCxnSpPr>
              <p:nvPr/>
            </p:nvCxnSpPr>
            <p:spPr bwMode="auto">
              <a:xfrm>
                <a:off x="8267700" y="3605213"/>
                <a:ext cx="690563" cy="1588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9233" name="TextBox 311"/>
              <p:cNvSpPr txBox="1">
                <a:spLocks noChangeArrowheads="1"/>
              </p:cNvSpPr>
              <p:nvPr/>
            </p:nvSpPr>
            <p:spPr bwMode="auto">
              <a:xfrm>
                <a:off x="7641665" y="3114675"/>
                <a:ext cx="150233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dirty="0"/>
                  <a:t>0.2 – 0.9 nm</a:t>
                </a:r>
              </a:p>
            </p:txBody>
          </p:sp>
          <p:cxnSp>
            <p:nvCxnSpPr>
              <p:cNvPr id="9234" name="Straight Arrow Connector 317"/>
              <p:cNvCxnSpPr>
                <a:cxnSpLocks noChangeShapeType="1"/>
              </p:cNvCxnSpPr>
              <p:nvPr/>
            </p:nvCxnSpPr>
            <p:spPr bwMode="auto">
              <a:xfrm>
                <a:off x="8339138" y="1966913"/>
                <a:ext cx="671512" cy="4762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</p:grpSp>
      </p:grpSp>
      <p:pic>
        <p:nvPicPr>
          <p:cNvPr id="313" name="V30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707764"/>
            <a:ext cx="1752600" cy="156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" name="Text Box 161"/>
          <p:cNvSpPr txBox="1">
            <a:spLocks noChangeArrowheads="1"/>
          </p:cNvSpPr>
          <p:nvPr/>
        </p:nvSpPr>
        <p:spPr bwMode="auto">
          <a:xfrm>
            <a:off x="1202498" y="1225791"/>
            <a:ext cx="496030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{Mo</a:t>
            </a:r>
            <a:r>
              <a:rPr lang="en-US" sz="1800" b="0" baseline="-25000" dirty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0" baseline="-250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} cluster –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2.5-nm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hollow sphere</a:t>
            </a:r>
          </a:p>
        </p:txBody>
      </p:sp>
      <p:sp>
        <p:nvSpPr>
          <p:cNvPr id="315" name="Rectangle 18"/>
          <p:cNvSpPr>
            <a:spLocks noChangeArrowheads="1"/>
          </p:cNvSpPr>
          <p:nvPr/>
        </p:nvSpPr>
        <p:spPr bwMode="auto">
          <a:xfrm>
            <a:off x="0" y="848986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Na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8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14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(VO)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[{(Mo)Mo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21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(H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O)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10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{(Mo)Mo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21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(H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O)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(SO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)}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{VO(H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O)}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20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{VO}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10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({KSO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r>
              <a:rPr lang="pt-BR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pt-BR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]·</a:t>
            </a:r>
            <a:r>
              <a:rPr lang="en-US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150H</a:t>
            </a:r>
            <a:r>
              <a:rPr lang="en-US" altLang="ja-JP" sz="1600" b="0" baseline="-250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lang="en-US" altLang="ja-JP" sz="1600" b="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8" name="Rectangle 312"/>
          <p:cNvSpPr>
            <a:spLocks noChangeArrowheads="1"/>
          </p:cNvSpPr>
          <p:nvPr/>
        </p:nvSpPr>
        <p:spPr bwMode="auto">
          <a:xfrm>
            <a:off x="293159" y="162839"/>
            <a:ext cx="7727244" cy="64633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Study the State of Counter-ions in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Polyoxometalate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Solutions (PRF G-46294)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Tianbo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Liu, Lehigh University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On-screen Show (4:3)</PresentationFormat>
  <Paragraphs>15</Paragraphs>
  <Slides>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Image</vt:lpstr>
      <vt:lpstr>Slide 1</vt:lpstr>
    </vt:vector>
  </TitlesOfParts>
  <Company>Lehigh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til204</dc:creator>
  <cp:lastModifiedBy>til204</cp:lastModifiedBy>
  <cp:revision>4</cp:revision>
  <dcterms:created xsi:type="dcterms:W3CDTF">2009-10-01T03:27:35Z</dcterms:created>
  <dcterms:modified xsi:type="dcterms:W3CDTF">2009-10-01T03:34:02Z</dcterms:modified>
</cp:coreProperties>
</file>