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78ADC98-CECC-4683-91E8-409523F10A58}" type="datetimeFigureOut">
              <a:rPr lang="en-US" smtClean="0"/>
              <a:pPr/>
              <a:t>9/30/2009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C3DA471-4D4E-4916-A9A0-D5482DB057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ADC98-CECC-4683-91E8-409523F10A58}" type="datetimeFigureOut">
              <a:rPr lang="en-US" smtClean="0"/>
              <a:pPr/>
              <a:t>9/30/2009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ADC98-CECC-4683-91E8-409523F10A58}" type="datetimeFigureOut">
              <a:rPr lang="en-US" smtClean="0"/>
              <a:pPr/>
              <a:t>9/30/2009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8ADC98-CECC-4683-91E8-409523F10A58}" type="datetimeFigureOut">
              <a:rPr lang="en-US" smtClean="0"/>
              <a:pPr/>
              <a:t>9/30/2009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C3DA471-4D4E-4916-A9A0-D5482DB057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78ADC98-CECC-4683-91E8-409523F10A58}" type="datetimeFigureOut">
              <a:rPr lang="en-US" smtClean="0"/>
              <a:pPr/>
              <a:t>9/30/2009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C3DA471-4D4E-4916-A9A0-D5482DB0575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78ADC98-CECC-4683-91E8-409523F10A58}" type="datetimeFigureOut">
              <a:rPr lang="en-US" smtClean="0"/>
              <a:pPr/>
              <a:t>9/30/2009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78ADC98-CECC-4683-91E8-409523F10A58}" type="datetimeFigureOut">
              <a:rPr lang="en-US" smtClean="0"/>
              <a:pPr/>
              <a:t>9/30/2009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C3DA471-4D4E-4916-A9A0-D5482DB0575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78ADC98-CECC-4683-91E8-409523F10A58}" type="datetimeFigureOut">
              <a:rPr lang="en-US" smtClean="0"/>
              <a:pPr/>
              <a:t>9/30/2009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8ADC98-CECC-4683-91E8-409523F10A58}" type="datetimeFigureOut">
              <a:rPr lang="en-US" smtClean="0"/>
              <a:pPr/>
              <a:t>9/30/2009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8ADC98-CECC-4683-91E8-409523F10A58}" type="datetimeFigureOut">
              <a:rPr lang="en-US" smtClean="0"/>
              <a:pPr/>
              <a:t>9/30/2009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78ADC98-CECC-4683-91E8-409523F10A58}" type="datetimeFigureOut">
              <a:rPr lang="en-US" smtClean="0"/>
              <a:pPr/>
              <a:t>9/30/2009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3DA471-4D4E-4916-A9A0-D5482DB0575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78ADC98-CECC-4683-91E8-409523F10A58}" type="datetimeFigureOut">
              <a:rPr lang="en-US" smtClean="0"/>
              <a:pPr/>
              <a:t>9/30/2009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3DA471-4D4E-4916-A9A0-D5482DB0575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 y="1676400"/>
            <a:ext cx="8686800" cy="3022366"/>
          </a:xfrm>
          <a:prstGeom prst="rect">
            <a:avLst/>
          </a:prstGeom>
        </p:spPr>
        <p:txBody>
          <a:bodyPr wrap="square">
            <a:spAutoFit/>
          </a:bodyPr>
          <a:lstStyle/>
          <a:p>
            <a:pPr>
              <a:lnSpc>
                <a:spcPct val="80000"/>
              </a:lnSpc>
            </a:pPr>
            <a:r>
              <a:rPr lang="en-US" sz="1400" dirty="0" smtClean="0"/>
              <a:t>How iron sulfur proteins modulate reduction potential is a fundamental question in biological chemistry.  The factors that govern reduction potentials are thought to include the number and type of hydrogen bonds to the cluster, the number of charged residues near the cluster, and </a:t>
            </a:r>
            <a:r>
              <a:rPr lang="en-US" sz="1400" dirty="0" err="1" smtClean="0"/>
              <a:t>hydrophobicity</a:t>
            </a:r>
            <a:r>
              <a:rPr lang="en-US" sz="1400" dirty="0" smtClean="0"/>
              <a:t> of the environment around the  cluster. In our work, each of the implicated factors are being tested by making site-directed mutations </a:t>
            </a:r>
          </a:p>
          <a:p>
            <a:pPr>
              <a:lnSpc>
                <a:spcPct val="80000"/>
              </a:lnSpc>
            </a:pPr>
            <a:r>
              <a:rPr lang="en-US" sz="1400" dirty="0" smtClean="0"/>
              <a:t>and determining the resultant reduction potential in the </a:t>
            </a:r>
            <a:r>
              <a:rPr lang="en-US" sz="1400" dirty="0" err="1" smtClean="0"/>
              <a:t>Rieske</a:t>
            </a:r>
            <a:r>
              <a:rPr lang="en-US" sz="1400" dirty="0" smtClean="0"/>
              <a:t> protein from </a:t>
            </a:r>
            <a:r>
              <a:rPr lang="en-US" sz="1400" i="1" dirty="0" err="1" smtClean="0"/>
              <a:t>Thermus</a:t>
            </a:r>
            <a:r>
              <a:rPr lang="en-US" sz="1400" i="1" dirty="0" smtClean="0"/>
              <a:t> </a:t>
            </a:r>
            <a:r>
              <a:rPr lang="en-US" sz="1400" i="1" dirty="0" err="1" smtClean="0"/>
              <a:t>thermophilus</a:t>
            </a:r>
            <a:r>
              <a:rPr lang="en-US" sz="1400" dirty="0" smtClean="0"/>
              <a:t> .  Conformational or electronic changes that might accompany the changes in reduction potential are ascertained  through X-ray crystallographic and spectroscopic studies.  </a:t>
            </a:r>
            <a:r>
              <a:rPr lang="en-US" sz="1400" dirty="0" smtClean="0"/>
              <a:t>Several </a:t>
            </a:r>
            <a:r>
              <a:rPr lang="en-US" sz="1400" dirty="0" smtClean="0"/>
              <a:t>mutations</a:t>
            </a:r>
            <a:r>
              <a:rPr lang="en-US" sz="1400" dirty="0" smtClean="0"/>
              <a:t>: </a:t>
            </a:r>
            <a:r>
              <a:rPr lang="en-US" sz="1400" dirty="0" smtClean="0"/>
              <a:t>Y158F</a:t>
            </a:r>
            <a:r>
              <a:rPr lang="en-US" sz="1400" dirty="0" smtClean="0"/>
              <a:t>, G156S </a:t>
            </a:r>
            <a:r>
              <a:rPr lang="en-US" sz="1400" dirty="0" smtClean="0"/>
              <a:t>, L135A, and L135E </a:t>
            </a:r>
            <a:r>
              <a:rPr lang="en-US" sz="1400" dirty="0" smtClean="0"/>
              <a:t>have been produced, which test the effect of </a:t>
            </a:r>
            <a:r>
              <a:rPr lang="en-US" sz="1400" dirty="0" smtClean="0"/>
              <a:t>removing </a:t>
            </a:r>
            <a:r>
              <a:rPr lang="en-US" sz="1400" dirty="0" smtClean="0"/>
              <a:t>an OH-S hydrogen bond, adding a hydrogen bond, </a:t>
            </a:r>
            <a:r>
              <a:rPr lang="en-US" sz="1400" dirty="0" smtClean="0"/>
              <a:t>					changing the </a:t>
            </a:r>
            <a:r>
              <a:rPr lang="en-US" sz="1400" dirty="0" smtClean="0"/>
              <a:t>solvent accessibility of the </a:t>
            </a:r>
            <a:r>
              <a:rPr lang="en-US" sz="1400" dirty="0" err="1" smtClean="0"/>
              <a:t>histidine</a:t>
            </a:r>
            <a:r>
              <a:rPr lang="en-US" sz="1400" dirty="0" smtClean="0"/>
              <a:t> </a:t>
            </a:r>
            <a:r>
              <a:rPr lang="en-US" sz="1400" dirty="0" err="1" smtClean="0"/>
              <a:t>ligands</a:t>
            </a:r>
            <a:r>
              <a:rPr lang="en-US" sz="1400" dirty="0" smtClean="0"/>
              <a:t> to the </a:t>
            </a:r>
            <a:r>
              <a:rPr lang="en-US" sz="1400" dirty="0" smtClean="0"/>
              <a:t>				cluster</a:t>
            </a:r>
            <a:r>
              <a:rPr lang="en-US" sz="1400" dirty="0" smtClean="0"/>
              <a:t> and adding a negative charge adjacent to </a:t>
            </a:r>
            <a:r>
              <a:rPr lang="en-US" sz="1400" dirty="0" smtClean="0"/>
              <a:t> </a:t>
            </a:r>
            <a:r>
              <a:rPr lang="en-US" sz="1400" dirty="0" smtClean="0"/>
              <a:t>the cluster.</a:t>
            </a:r>
            <a:r>
              <a:rPr lang="en-US" sz="1400" dirty="0" smtClean="0"/>
              <a:t>  All 				of the proteins show a </a:t>
            </a:r>
            <a:r>
              <a:rPr lang="en-US" sz="1400" dirty="0" smtClean="0"/>
              <a:t>pH-dependence of the UV-Visible </a:t>
            </a:r>
            <a:r>
              <a:rPr lang="en-US" sz="1400" dirty="0" smtClean="0"/>
              <a:t>and the 				circular </a:t>
            </a:r>
            <a:r>
              <a:rPr lang="en-US" sz="1400" dirty="0" err="1" smtClean="0"/>
              <a:t>dichroism</a:t>
            </a:r>
            <a:r>
              <a:rPr lang="en-US" sz="1400" dirty="0" smtClean="0"/>
              <a:t> spectrum</a:t>
            </a:r>
            <a:r>
              <a:rPr lang="en-US" sz="1400" dirty="0" smtClean="0"/>
              <a:t>. </a:t>
            </a:r>
            <a:r>
              <a:rPr lang="en-US" sz="1400" dirty="0" err="1" smtClean="0"/>
              <a:t>pK</a:t>
            </a:r>
            <a:r>
              <a:rPr lang="en-US" sz="1400" baseline="-25000" dirty="0" err="1" smtClean="0"/>
              <a:t>a</a:t>
            </a:r>
            <a:r>
              <a:rPr lang="en-US" sz="1400" dirty="0" err="1" smtClean="0"/>
              <a:t>’s</a:t>
            </a:r>
            <a:r>
              <a:rPr lang="en-US" sz="1400" dirty="0" smtClean="0"/>
              <a:t> of </a:t>
            </a:r>
            <a:r>
              <a:rPr lang="en-US" sz="1400" dirty="0" smtClean="0"/>
              <a:t>the </a:t>
            </a:r>
            <a:r>
              <a:rPr lang="en-US" sz="1400" dirty="0" smtClean="0"/>
              <a:t>oxidized protein can be 				determined using both techniques.   	Reduction potential 					measurements have provided the low pH  potential for </a:t>
            </a:r>
            <a:r>
              <a:rPr lang="en-US" sz="1400" dirty="0" err="1" smtClean="0"/>
              <a:t>tWT</a:t>
            </a:r>
            <a:r>
              <a:rPr lang="en-US" sz="1400" dirty="0" smtClean="0"/>
              <a:t>, 					FLWT, Y158F and L135A.  All show the expected trends.  X-ray 				crystallographic data for </a:t>
            </a:r>
            <a:r>
              <a:rPr lang="en-US" sz="1400" dirty="0" err="1" smtClean="0"/>
              <a:t>tWT</a:t>
            </a:r>
            <a:r>
              <a:rPr lang="en-US" sz="1400" dirty="0" smtClean="0"/>
              <a:t> have been  published, and 					structure refin</a:t>
            </a:r>
            <a:r>
              <a:rPr lang="en-US" sz="1400" dirty="0" smtClean="0"/>
              <a:t>ement </a:t>
            </a:r>
            <a:r>
              <a:rPr lang="en-US" sz="1400" dirty="0" smtClean="0"/>
              <a:t>for L135A and Y158F are underway.</a:t>
            </a:r>
            <a:endParaRPr lang="en-US" sz="1400" dirty="0"/>
          </a:p>
        </p:txBody>
      </p:sp>
      <p:sp>
        <p:nvSpPr>
          <p:cNvPr id="4" name="Title 3"/>
          <p:cNvSpPr>
            <a:spLocks noGrp="1"/>
          </p:cNvSpPr>
          <p:nvPr>
            <p:ph type="title"/>
          </p:nvPr>
        </p:nvSpPr>
        <p:spPr/>
        <p:txBody>
          <a:bodyPr>
            <a:normAutofit fontScale="90000"/>
          </a:bodyPr>
          <a:lstStyle/>
          <a:p>
            <a:pPr lvl="0"/>
            <a:r>
              <a:rPr lang="en-US" dirty="0" smtClean="0"/>
              <a:t>Modulation of Reduction Potentials of [2Fe-2S] Iron Sulfur clusters</a:t>
            </a:r>
            <a:br>
              <a:rPr lang="en-US" dirty="0" smtClean="0"/>
            </a:br>
            <a:endParaRPr lang="en-US" dirty="0"/>
          </a:p>
        </p:txBody>
      </p:sp>
      <p:sp>
        <p:nvSpPr>
          <p:cNvPr id="5" name="Rectangle 5"/>
          <p:cNvSpPr txBox="1">
            <a:spLocks noChangeArrowheads="1"/>
          </p:cNvSpPr>
          <p:nvPr/>
        </p:nvSpPr>
        <p:spPr>
          <a:xfrm>
            <a:off x="533400" y="304800"/>
            <a:ext cx="8229600" cy="4572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Text Box 54"/>
          <p:cNvSpPr txBox="1">
            <a:spLocks noChangeArrowheads="1"/>
          </p:cNvSpPr>
          <p:nvPr/>
        </p:nvSpPr>
        <p:spPr bwMode="auto">
          <a:xfrm>
            <a:off x="381000" y="1066800"/>
            <a:ext cx="7131050" cy="641350"/>
          </a:xfrm>
          <a:prstGeom prst="rect">
            <a:avLst/>
          </a:prstGeom>
          <a:noFill/>
          <a:ln w="9525">
            <a:noFill/>
            <a:miter lim="800000"/>
            <a:headEnd/>
            <a:tailEnd/>
          </a:ln>
          <a:effectLst/>
        </p:spPr>
        <p:txBody>
          <a:bodyPr wrap="none">
            <a:spAutoFit/>
          </a:bodyPr>
          <a:lstStyle/>
          <a:p>
            <a:pPr eaLnBrk="1" hangingPunct="1"/>
            <a:r>
              <a:rPr lang="en-US" dirty="0">
                <a:latin typeface="Arial" charset="0"/>
              </a:rPr>
              <a:t>Laura Hunsicker-Wang, Department of Chemistry, Trinity University, </a:t>
            </a:r>
          </a:p>
          <a:p>
            <a:pPr eaLnBrk="1" hangingPunct="1"/>
            <a:r>
              <a:rPr lang="en-US" dirty="0">
                <a:latin typeface="Arial" charset="0"/>
              </a:rPr>
              <a:t>San Antonio, </a:t>
            </a:r>
            <a:r>
              <a:rPr lang="en-US">
                <a:latin typeface="Arial" charset="0"/>
              </a:rPr>
              <a:t>TX </a:t>
            </a:r>
            <a:r>
              <a:rPr lang="en-US" smtClean="0">
                <a:latin typeface="Arial" charset="0"/>
              </a:rPr>
              <a:t>78212</a:t>
            </a:r>
            <a:endParaRPr lang="en-US" dirty="0">
              <a:latin typeface="Arial" charset="0"/>
            </a:endParaRPr>
          </a:p>
        </p:txBody>
      </p:sp>
      <p:pic>
        <p:nvPicPr>
          <p:cNvPr id="19" name="Picture 18" descr="Picture2.jpg"/>
          <p:cNvPicPr>
            <a:picLocks noChangeAspect="1"/>
          </p:cNvPicPr>
          <p:nvPr/>
        </p:nvPicPr>
        <p:blipFill>
          <a:blip r:embed="rId2" cstate="print"/>
          <a:stretch>
            <a:fillRect/>
          </a:stretch>
        </p:blipFill>
        <p:spPr>
          <a:xfrm>
            <a:off x="457200" y="3352800"/>
            <a:ext cx="3108960" cy="1432560"/>
          </a:xfrm>
          <a:prstGeom prst="rect">
            <a:avLst/>
          </a:prstGeom>
        </p:spPr>
      </p:pic>
      <p:sp>
        <p:nvSpPr>
          <p:cNvPr id="20" name="TextBox 19"/>
          <p:cNvSpPr txBox="1"/>
          <p:nvPr/>
        </p:nvSpPr>
        <p:spPr>
          <a:xfrm>
            <a:off x="457200" y="3048000"/>
            <a:ext cx="3124200" cy="369332"/>
          </a:xfrm>
          <a:prstGeom prst="rect">
            <a:avLst/>
          </a:prstGeom>
          <a:noFill/>
        </p:spPr>
        <p:txBody>
          <a:bodyPr wrap="square" rtlCol="0">
            <a:spAutoFit/>
          </a:bodyPr>
          <a:lstStyle/>
          <a:p>
            <a:r>
              <a:rPr lang="en-US" b="1" dirty="0" smtClean="0"/>
              <a:t>pH-dependent CD spectra </a:t>
            </a:r>
            <a:r>
              <a:rPr lang="en-US" b="1" dirty="0" err="1" smtClean="0"/>
              <a:t>tWT</a:t>
            </a:r>
            <a:endParaRPr lang="en-US" b="1" dirty="0"/>
          </a:p>
        </p:txBody>
      </p:sp>
      <p:graphicFrame>
        <p:nvGraphicFramePr>
          <p:cNvPr id="23" name="Table 22"/>
          <p:cNvGraphicFramePr>
            <a:graphicFrameLocks noGrp="1"/>
          </p:cNvGraphicFramePr>
          <p:nvPr/>
        </p:nvGraphicFramePr>
        <p:xfrm>
          <a:off x="1295400" y="5410200"/>
          <a:ext cx="6080760" cy="914400"/>
        </p:xfrm>
        <a:graphic>
          <a:graphicData uri="http://schemas.openxmlformats.org/drawingml/2006/table">
            <a:tbl>
              <a:tblPr/>
              <a:tblGrid>
                <a:gridCol w="1583055"/>
                <a:gridCol w="1571625"/>
                <a:gridCol w="1508760"/>
                <a:gridCol w="1417320"/>
              </a:tblGrid>
              <a:tr h="0">
                <a:tc>
                  <a:txBody>
                    <a:bodyPr/>
                    <a:lstStyle/>
                    <a:p>
                      <a:pPr>
                        <a:spcAft>
                          <a:spcPts val="0"/>
                        </a:spcAft>
                      </a:pPr>
                      <a:r>
                        <a:rPr lang="en-US" sz="1000" dirty="0">
                          <a:latin typeface="Georgia"/>
                          <a:ea typeface="Times New Roman"/>
                          <a:cs typeface="Arial"/>
                        </a:rPr>
                        <a:t>Protein</a:t>
                      </a:r>
                      <a:endParaRPr lang="en-US" sz="1000" dirty="0">
                        <a:latin typeface="Calibri"/>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a:spcAft>
                          <a:spcPts val="0"/>
                        </a:spcAft>
                      </a:pPr>
                      <a:r>
                        <a:rPr lang="en-US" sz="1000" dirty="0">
                          <a:latin typeface="Georgia"/>
                          <a:ea typeface="Times New Roman"/>
                          <a:cs typeface="Arial"/>
                        </a:rPr>
                        <a:t>Low pH reduction potential (PFV)</a:t>
                      </a:r>
                      <a:r>
                        <a:rPr lang="en-US" sz="1000" baseline="30000" dirty="0">
                          <a:latin typeface="Georgia"/>
                          <a:ea typeface="Times New Roman"/>
                          <a:cs typeface="Arial"/>
                        </a:rPr>
                        <a:t>a</a:t>
                      </a:r>
                      <a:endParaRPr lang="en-US" sz="1000" dirty="0">
                        <a:latin typeface="Calibri"/>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a:spcAft>
                          <a:spcPts val="0"/>
                        </a:spcAft>
                      </a:pPr>
                      <a:r>
                        <a:rPr lang="en-US" sz="1000">
                          <a:latin typeface="Georgia"/>
                          <a:ea typeface="Times New Roman"/>
                          <a:cs typeface="Arial"/>
                        </a:rPr>
                        <a:t>pK</a:t>
                      </a:r>
                      <a:r>
                        <a:rPr lang="en-US" sz="1000" baseline="-25000">
                          <a:latin typeface="Georgia"/>
                          <a:ea typeface="Times New Roman"/>
                          <a:cs typeface="Arial"/>
                        </a:rPr>
                        <a:t>ox1</a:t>
                      </a:r>
                      <a:r>
                        <a:rPr lang="en-US" sz="1000">
                          <a:latin typeface="Georgia"/>
                          <a:ea typeface="Times New Roman"/>
                          <a:cs typeface="Arial"/>
                        </a:rPr>
                        <a:t> , pK</a:t>
                      </a:r>
                      <a:r>
                        <a:rPr lang="en-US" sz="1000" baseline="-25000">
                          <a:latin typeface="Georgia"/>
                          <a:ea typeface="Times New Roman"/>
                          <a:cs typeface="Arial"/>
                        </a:rPr>
                        <a:t>ox2</a:t>
                      </a:r>
                      <a:r>
                        <a:rPr lang="en-US" sz="1000" baseline="30000">
                          <a:latin typeface="Georgia"/>
                          <a:ea typeface="Times New Roman"/>
                          <a:cs typeface="Arial"/>
                        </a:rPr>
                        <a:t>b</a:t>
                      </a:r>
                      <a:endParaRPr lang="en-US" sz="1000">
                        <a:latin typeface="Calibri"/>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a:spcAft>
                          <a:spcPts val="0"/>
                        </a:spcAft>
                      </a:pPr>
                      <a:r>
                        <a:rPr lang="en-US" sz="1000">
                          <a:latin typeface="Georgia"/>
                          <a:ea typeface="Times New Roman"/>
                          <a:cs typeface="Arial"/>
                        </a:rPr>
                        <a:t>Resolution of crystallographic data</a:t>
                      </a:r>
                      <a:endParaRPr lang="en-US" sz="1000">
                        <a:latin typeface="Calibri"/>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a:spcAft>
                          <a:spcPts val="0"/>
                        </a:spcAft>
                      </a:pPr>
                      <a:r>
                        <a:rPr lang="en-US" sz="1000" i="1">
                          <a:latin typeface="Georgia"/>
                          <a:ea typeface="Times New Roman"/>
                          <a:cs typeface="Arial"/>
                        </a:rPr>
                        <a:t>Tt</a:t>
                      </a:r>
                      <a:r>
                        <a:rPr lang="en-US" sz="1000">
                          <a:latin typeface="Georgia"/>
                          <a:ea typeface="Times New Roman"/>
                          <a:cs typeface="Arial"/>
                        </a:rPr>
                        <a:t>Rp</a:t>
                      </a:r>
                      <a:endParaRPr lang="en-US" sz="1000">
                        <a:latin typeface="Calibri"/>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a:spcAft>
                          <a:spcPts val="0"/>
                        </a:spcAft>
                      </a:pPr>
                      <a:r>
                        <a:rPr lang="en-US" sz="1000">
                          <a:latin typeface="Georgia"/>
                          <a:ea typeface="Times New Roman"/>
                          <a:cs typeface="Arial"/>
                        </a:rPr>
                        <a:t>159 mV</a:t>
                      </a:r>
                      <a:endParaRPr lang="en-US" sz="1000">
                        <a:latin typeface="Calibri"/>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a:spcAft>
                          <a:spcPts val="0"/>
                        </a:spcAft>
                      </a:pPr>
                      <a:r>
                        <a:rPr lang="en-US" sz="1000">
                          <a:latin typeface="Georgia"/>
                          <a:ea typeface="Times New Roman"/>
                          <a:cs typeface="Arial"/>
                        </a:rPr>
                        <a:t>7.48, 10.07</a:t>
                      </a:r>
                      <a:endParaRPr lang="en-US" sz="1000">
                        <a:latin typeface="Calibri"/>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a:spcAft>
                          <a:spcPts val="0"/>
                        </a:spcAft>
                      </a:pPr>
                      <a:endParaRPr lang="en-US" sz="1000">
                        <a:latin typeface="Georgia"/>
                        <a:ea typeface="Times New Roman"/>
                        <a:cs typeface="Arial"/>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r>
              <a:tr h="0">
                <a:tc>
                  <a:txBody>
                    <a:bodyPr/>
                    <a:lstStyle/>
                    <a:p>
                      <a:pPr>
                        <a:spcAft>
                          <a:spcPts val="0"/>
                        </a:spcAft>
                      </a:pPr>
                      <a:r>
                        <a:rPr lang="en-US" sz="1000">
                          <a:latin typeface="Georgia"/>
                          <a:ea typeface="Times New Roman"/>
                          <a:cs typeface="Arial"/>
                        </a:rPr>
                        <a:t>trunc</a:t>
                      </a:r>
                      <a:r>
                        <a:rPr lang="en-US" sz="1000" i="1">
                          <a:latin typeface="Georgia"/>
                          <a:ea typeface="Times New Roman"/>
                          <a:cs typeface="Arial"/>
                        </a:rPr>
                        <a:t>Tt</a:t>
                      </a:r>
                      <a:r>
                        <a:rPr lang="en-US" sz="1000">
                          <a:latin typeface="Georgia"/>
                          <a:ea typeface="Times New Roman"/>
                          <a:cs typeface="Arial"/>
                        </a:rPr>
                        <a:t>Rp</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157 mV</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7.87, 9.84</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2.1 Å</a:t>
                      </a:r>
                      <a:r>
                        <a:rPr lang="en-US" sz="1000" baseline="30000">
                          <a:latin typeface="Georgia"/>
                          <a:ea typeface="Times New Roman"/>
                          <a:cs typeface="Arial"/>
                        </a:rPr>
                        <a:t>c</a:t>
                      </a:r>
                      <a:endParaRPr lang="en-US" sz="1000">
                        <a:latin typeface="Calibri"/>
                      </a:endParaRPr>
                    </a:p>
                  </a:txBody>
                  <a:tcPr marL="68580" marR="68580" marT="0" marB="0">
                    <a:lnL>
                      <a:noFill/>
                    </a:lnL>
                    <a:lnR>
                      <a:noFill/>
                    </a:lnR>
                    <a:lnT>
                      <a:noFill/>
                    </a:lnT>
                    <a:lnB>
                      <a:noFill/>
                    </a:lnB>
                  </a:tcPr>
                </a:tc>
              </a:tr>
              <a:tr h="0">
                <a:tc>
                  <a:txBody>
                    <a:bodyPr/>
                    <a:lstStyle/>
                    <a:p>
                      <a:pPr>
                        <a:spcAft>
                          <a:spcPts val="0"/>
                        </a:spcAft>
                      </a:pPr>
                      <a:r>
                        <a:rPr lang="en-US" sz="1000">
                          <a:latin typeface="Georgia"/>
                          <a:ea typeface="Times New Roman"/>
                          <a:cs typeface="Arial"/>
                        </a:rPr>
                        <a:t>Y158F</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93 mV</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8.17, 10.13</a:t>
                      </a:r>
                      <a:endParaRPr lang="en-US" sz="1000">
                        <a:latin typeface="Calibri"/>
                      </a:endParaRPr>
                    </a:p>
                  </a:txBody>
                  <a:tcPr marL="68580" marR="68580" marT="0" marB="0">
                    <a:lnL>
                      <a:noFill/>
                    </a:lnL>
                    <a:lnR>
                      <a:noFill/>
                    </a:lnR>
                    <a:lnT>
                      <a:noFill/>
                    </a:lnT>
                    <a:lnB>
                      <a:noFill/>
                    </a:lnB>
                  </a:tcPr>
                </a:tc>
                <a:tc>
                  <a:txBody>
                    <a:bodyPr/>
                    <a:lstStyle/>
                    <a:p>
                      <a:pPr>
                        <a:spcAft>
                          <a:spcPts val="0"/>
                        </a:spcAft>
                      </a:pPr>
                      <a:r>
                        <a:rPr lang="en-US" sz="1000">
                          <a:latin typeface="Georgia"/>
                          <a:ea typeface="Times New Roman"/>
                          <a:cs typeface="Arial"/>
                        </a:rPr>
                        <a:t>1.85 Å</a:t>
                      </a:r>
                      <a:endParaRPr lang="en-US" sz="1000">
                        <a:latin typeface="Calibri"/>
                      </a:endParaRPr>
                    </a:p>
                  </a:txBody>
                  <a:tcPr marL="68580" marR="68580" marT="0" marB="0">
                    <a:lnL>
                      <a:noFill/>
                    </a:lnL>
                    <a:lnR>
                      <a:noFill/>
                    </a:lnR>
                    <a:lnT>
                      <a:noFill/>
                    </a:lnT>
                    <a:lnB>
                      <a:noFill/>
                    </a:lnB>
                  </a:tcPr>
                </a:tc>
              </a:tr>
              <a:tr h="0">
                <a:tc>
                  <a:txBody>
                    <a:bodyPr/>
                    <a:lstStyle/>
                    <a:p>
                      <a:pPr>
                        <a:spcAft>
                          <a:spcPts val="0"/>
                        </a:spcAft>
                      </a:pPr>
                      <a:r>
                        <a:rPr lang="en-US" sz="1000">
                          <a:latin typeface="Georgia"/>
                          <a:ea typeface="Times New Roman"/>
                          <a:cs typeface="Arial"/>
                        </a:rPr>
                        <a:t>L135A</a:t>
                      </a:r>
                      <a:endParaRPr lang="en-US" sz="1000">
                        <a:latin typeface="Calibri"/>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a:spcAft>
                          <a:spcPts val="0"/>
                        </a:spcAft>
                      </a:pPr>
                      <a:r>
                        <a:rPr lang="en-US" sz="1000" dirty="0">
                          <a:latin typeface="Georgia"/>
                          <a:ea typeface="Times New Roman"/>
                          <a:cs typeface="Arial"/>
                        </a:rPr>
                        <a:t>147 mV</a:t>
                      </a:r>
                      <a:endParaRPr lang="en-US" sz="1000" dirty="0">
                        <a:latin typeface="Calibri"/>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a:spcAft>
                          <a:spcPts val="0"/>
                        </a:spcAft>
                      </a:pPr>
                      <a:r>
                        <a:rPr lang="en-US" sz="1000" dirty="0">
                          <a:latin typeface="Georgia"/>
                          <a:ea typeface="Times New Roman"/>
                          <a:cs typeface="Arial"/>
                        </a:rPr>
                        <a:t>8.40, 10.45</a:t>
                      </a:r>
                      <a:endParaRPr lang="en-US" sz="1000" dirty="0">
                        <a:latin typeface="Calibri"/>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a:spcAft>
                          <a:spcPts val="0"/>
                        </a:spcAft>
                      </a:pPr>
                      <a:r>
                        <a:rPr lang="en-US" sz="1000" dirty="0">
                          <a:latin typeface="Georgia"/>
                          <a:ea typeface="Times New Roman"/>
                          <a:cs typeface="Arial"/>
                        </a:rPr>
                        <a:t>2.2 Å</a:t>
                      </a:r>
                      <a:endParaRPr lang="en-US" sz="1000" dirty="0">
                        <a:latin typeface="Calibri"/>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r>
            </a:tbl>
          </a:graphicData>
        </a:graphic>
      </p:graphicFrame>
      <p:sp>
        <p:nvSpPr>
          <p:cNvPr id="24" name="TextBox 23"/>
          <p:cNvSpPr txBox="1"/>
          <p:nvPr/>
        </p:nvSpPr>
        <p:spPr>
          <a:xfrm>
            <a:off x="304800" y="6400800"/>
            <a:ext cx="8839200" cy="276999"/>
          </a:xfrm>
          <a:prstGeom prst="rect">
            <a:avLst/>
          </a:prstGeom>
          <a:noFill/>
        </p:spPr>
        <p:txBody>
          <a:bodyPr wrap="square" rtlCol="0">
            <a:spAutoFit/>
          </a:bodyPr>
          <a:lstStyle/>
          <a:p>
            <a:r>
              <a:rPr lang="en-US" sz="1200" baseline="30000" dirty="0" smtClean="0"/>
              <a:t>a</a:t>
            </a:r>
            <a:r>
              <a:rPr lang="en-US" sz="1200" dirty="0" smtClean="0"/>
              <a:t> determined in the Elliot lab, </a:t>
            </a:r>
            <a:r>
              <a:rPr lang="en-US" sz="1200" baseline="30000" dirty="0" smtClean="0"/>
              <a:t>b </a:t>
            </a:r>
            <a:r>
              <a:rPr lang="en-US" sz="1200" dirty="0" smtClean="0"/>
              <a:t>determined through pH-dependent UV-Visible titrations </a:t>
            </a:r>
            <a:r>
              <a:rPr lang="en-US" sz="1200" baseline="30000" dirty="0" smtClean="0"/>
              <a:t>c</a:t>
            </a:r>
            <a:r>
              <a:rPr lang="en-US" sz="1200" dirty="0" smtClean="0"/>
              <a:t> reported in </a:t>
            </a:r>
            <a:r>
              <a:rPr lang="en-US" sz="1200" dirty="0" smtClean="0"/>
              <a:t>Konkle et al. Biochemistry 2009</a:t>
            </a:r>
            <a:endParaRPr lang="en-US" dirty="0"/>
          </a:p>
        </p:txBody>
      </p:sp>
      <p:sp>
        <p:nvSpPr>
          <p:cNvPr id="25" name="TextBox 24"/>
          <p:cNvSpPr txBox="1"/>
          <p:nvPr/>
        </p:nvSpPr>
        <p:spPr>
          <a:xfrm>
            <a:off x="609600" y="5029200"/>
            <a:ext cx="7375865" cy="307777"/>
          </a:xfrm>
          <a:prstGeom prst="rect">
            <a:avLst/>
          </a:prstGeom>
          <a:noFill/>
        </p:spPr>
        <p:txBody>
          <a:bodyPr wrap="none" rtlCol="0">
            <a:spAutoFit/>
          </a:bodyPr>
          <a:lstStyle/>
          <a:p>
            <a:r>
              <a:rPr lang="en-US" sz="1400" b="1" dirty="0" smtClean="0"/>
              <a:t>Low pH-reduction potential and </a:t>
            </a:r>
            <a:r>
              <a:rPr lang="en-US" sz="1400" b="1" dirty="0" err="1" smtClean="0"/>
              <a:t>pK</a:t>
            </a:r>
            <a:r>
              <a:rPr lang="en-US" sz="1400" b="1" baseline="-25000" dirty="0" err="1" smtClean="0"/>
              <a:t>a</a:t>
            </a:r>
            <a:r>
              <a:rPr lang="en-US" sz="1400" b="1" dirty="0" smtClean="0"/>
              <a:t> values of different forms and mutants of the </a:t>
            </a:r>
            <a:r>
              <a:rPr lang="en-US" sz="1400" b="1" dirty="0" err="1" smtClean="0"/>
              <a:t>Rieske</a:t>
            </a:r>
            <a:r>
              <a:rPr lang="en-US" sz="1400" b="1" dirty="0" smtClean="0"/>
              <a:t> protein</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585</TotalTime>
  <Words>247</Words>
  <Application>Microsoft Office PowerPoint</Application>
  <PresentationFormat>On-screen Show (4:3)</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Trek</vt:lpstr>
      <vt:lpstr>Modulation of Reduction Potentials of [2Fe-2S] Iron Sulfur clusters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Modulation of Reduction Potentials of [2Fe-2S] Iron Sulfur clusters</dc:title>
  <dc:creator>lhunsick</dc:creator>
  <cp:lastModifiedBy>lhunsick</cp:lastModifiedBy>
  <cp:revision>20</cp:revision>
  <dcterms:created xsi:type="dcterms:W3CDTF">2008-09-19T14:41:04Z</dcterms:created>
  <dcterms:modified xsi:type="dcterms:W3CDTF">2009-10-01T03:12:08Z</dcterms:modified>
</cp:coreProperties>
</file>