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1128"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514350" y="5349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9" name="Title 28"/>
          <p:cNvSpPr>
            <a:spLocks noGrp="1"/>
          </p:cNvSpPr>
          <p:nvPr>
            <p:ph type="ctrTitle"/>
          </p:nvPr>
        </p:nvSpPr>
        <p:spPr>
          <a:xfrm>
            <a:off x="381000" y="4853411"/>
            <a:ext cx="8458200" cy="1222375"/>
          </a:xfrm>
        </p:spPr>
        <p:txBody>
          <a:bodyPr anchor="t"/>
          <a:lstStyle/>
          <a:p>
            <a:r>
              <a:rPr kumimoji="0" lang="en-US" smtClean="0"/>
              <a:t>Click to edit Master title style</a:t>
            </a:r>
            <a:endParaRPr kumimoji="0" lang="en-US"/>
          </a:p>
        </p:txBody>
      </p:sp>
      <p:sp>
        <p:nvSpPr>
          <p:cNvPr id="9" name="Subtitle 8"/>
          <p:cNvSpPr>
            <a:spLocks noGrp="1"/>
          </p:cNvSpPr>
          <p:nvPr>
            <p:ph type="subTitle" idx="1"/>
          </p:nvPr>
        </p:nvSpPr>
        <p:spPr>
          <a:xfrm>
            <a:off x="381000" y="3886200"/>
            <a:ext cx="8458200" cy="914400"/>
          </a:xfrm>
        </p:spPr>
        <p:txBody>
          <a:bodyPr anchor="b"/>
          <a:lstStyle>
            <a:lvl1pPr marL="0" indent="0" algn="l">
              <a:buNone/>
              <a:defRPr sz="2400">
                <a:solidFill>
                  <a:schemeClr val="tx2">
                    <a:shade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16" name="Date Placeholder 15"/>
          <p:cNvSpPr>
            <a:spLocks noGrp="1"/>
          </p:cNvSpPr>
          <p:nvPr>
            <p:ph type="dt" sz="half" idx="10"/>
          </p:nvPr>
        </p:nvSpPr>
        <p:spPr/>
        <p:txBody>
          <a:bodyPr/>
          <a:lstStyle/>
          <a:p>
            <a:fld id="{A78ADC98-CECC-4683-91E8-409523F10A58}" type="datetimeFigureOut">
              <a:rPr lang="en-US" smtClean="0"/>
              <a:pPr/>
              <a:t>9/30/2009</a:t>
            </a:fld>
            <a:endParaRPr lang="en-US"/>
          </a:p>
        </p:txBody>
      </p:sp>
      <p:sp>
        <p:nvSpPr>
          <p:cNvPr id="2" name="Footer Placeholder 1"/>
          <p:cNvSpPr>
            <a:spLocks noGrp="1"/>
          </p:cNvSpPr>
          <p:nvPr>
            <p:ph type="ftr" sz="quarter" idx="11"/>
          </p:nvPr>
        </p:nvSpPr>
        <p:spPr/>
        <p:txBody>
          <a:bodyPr/>
          <a:lstStyle/>
          <a:p>
            <a:endParaRPr lang="en-US"/>
          </a:p>
        </p:txBody>
      </p:sp>
      <p:sp>
        <p:nvSpPr>
          <p:cNvPr id="15" name="Slide Number Placeholder 14"/>
          <p:cNvSpPr>
            <a:spLocks noGrp="1"/>
          </p:cNvSpPr>
          <p:nvPr>
            <p:ph type="sldNum" sz="quarter" idx="12"/>
          </p:nvPr>
        </p:nvSpPr>
        <p:spPr>
          <a:xfrm>
            <a:off x="8229600" y="6473952"/>
            <a:ext cx="758952" cy="246888"/>
          </a:xfrm>
        </p:spPr>
        <p:txBody>
          <a:bodyPr/>
          <a:lstStyle/>
          <a:p>
            <a:fld id="{0C3DA471-4D4E-4916-A9A0-D5482DB05755}"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A78ADC98-CECC-4683-91E8-409523F10A58}" type="datetimeFigureOut">
              <a:rPr lang="en-US" smtClean="0"/>
              <a:pPr/>
              <a:t>9/30/2009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C3DA471-4D4E-4916-A9A0-D5482DB05755}"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549276"/>
            <a:ext cx="18288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549276"/>
            <a:ext cx="62484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A78ADC98-CECC-4683-91E8-409523F10A58}" type="datetimeFigureOut">
              <a:rPr lang="en-US" smtClean="0"/>
              <a:pPr/>
              <a:t>9/30/2009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C3DA471-4D4E-4916-A9A0-D5482DB05755}"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2" name="Title 21"/>
          <p:cNvSpPr>
            <a:spLocks noGrp="1"/>
          </p:cNvSpPr>
          <p:nvPr>
            <p:ph type="title"/>
          </p:nvPr>
        </p:nvSpPr>
        <p:spPr/>
        <p:txBody>
          <a:bodyPr/>
          <a:lstStyle/>
          <a:p>
            <a:r>
              <a:rPr kumimoji="0" lang="en-US" smtClean="0"/>
              <a:t>Click to edit Master title style</a:t>
            </a:r>
            <a:endParaRPr kumimoji="0" lang="en-US"/>
          </a:p>
        </p:txBody>
      </p:sp>
      <p:sp>
        <p:nvSpPr>
          <p:cNvPr id="27" name="Content Placeholder 26"/>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5" name="Date Placeholder 24"/>
          <p:cNvSpPr>
            <a:spLocks noGrp="1"/>
          </p:cNvSpPr>
          <p:nvPr>
            <p:ph type="dt" sz="half" idx="10"/>
          </p:nvPr>
        </p:nvSpPr>
        <p:spPr/>
        <p:txBody>
          <a:bodyPr/>
          <a:lstStyle/>
          <a:p>
            <a:fld id="{A78ADC98-CECC-4683-91E8-409523F10A58}" type="datetimeFigureOut">
              <a:rPr lang="en-US" smtClean="0"/>
              <a:pPr/>
              <a:t>9/30/2009</a:t>
            </a:fld>
            <a:endParaRPr lang="en-US"/>
          </a:p>
        </p:txBody>
      </p:sp>
      <p:sp>
        <p:nvSpPr>
          <p:cNvPr id="19" name="Footer Placeholder 18"/>
          <p:cNvSpPr>
            <a:spLocks noGrp="1"/>
          </p:cNvSpPr>
          <p:nvPr>
            <p:ph type="ftr" sz="quarter" idx="11"/>
          </p:nvPr>
        </p:nvSpPr>
        <p:spPr>
          <a:xfrm>
            <a:off x="3581400" y="76200"/>
            <a:ext cx="2895600" cy="288925"/>
          </a:xfrm>
        </p:spPr>
        <p:txBody>
          <a:bodyPr/>
          <a:lstStyle/>
          <a:p>
            <a:endParaRPr lang="en-US"/>
          </a:p>
        </p:txBody>
      </p:sp>
      <p:sp>
        <p:nvSpPr>
          <p:cNvPr id="16" name="Slide Number Placeholder 15"/>
          <p:cNvSpPr>
            <a:spLocks noGrp="1"/>
          </p:cNvSpPr>
          <p:nvPr>
            <p:ph type="sldNum" sz="quarter" idx="12"/>
          </p:nvPr>
        </p:nvSpPr>
        <p:spPr>
          <a:xfrm>
            <a:off x="8229600" y="6473952"/>
            <a:ext cx="758952" cy="246888"/>
          </a:xfrm>
        </p:spPr>
        <p:txBody>
          <a:bodyPr/>
          <a:lstStyle/>
          <a:p>
            <a:fld id="{0C3DA471-4D4E-4916-A9A0-D5482DB05755}"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2"/>
      </p:bgRef>
    </p:bg>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514350" y="3444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Text Placeholder 5"/>
          <p:cNvSpPr>
            <a:spLocks noGrp="1"/>
          </p:cNvSpPr>
          <p:nvPr>
            <p:ph type="body" idx="1"/>
          </p:nvPr>
        </p:nvSpPr>
        <p:spPr>
          <a:xfrm>
            <a:off x="381000" y="1676400"/>
            <a:ext cx="8458200" cy="1219200"/>
          </a:xfrm>
        </p:spPr>
        <p:txBody>
          <a:bodyPr anchor="b"/>
          <a:lstStyle>
            <a:lvl1pPr marL="0" indent="0" algn="r">
              <a:buNone/>
              <a:defRPr sz="2000">
                <a:solidFill>
                  <a:schemeClr val="tx2">
                    <a:shade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19" name="Date Placeholder 18"/>
          <p:cNvSpPr>
            <a:spLocks noGrp="1"/>
          </p:cNvSpPr>
          <p:nvPr>
            <p:ph type="dt" sz="half" idx="10"/>
          </p:nvPr>
        </p:nvSpPr>
        <p:spPr/>
        <p:txBody>
          <a:bodyPr/>
          <a:lstStyle/>
          <a:p>
            <a:fld id="{A78ADC98-CECC-4683-91E8-409523F10A58}" type="datetimeFigureOut">
              <a:rPr lang="en-US" smtClean="0"/>
              <a:pPr/>
              <a:t>9/30/2009</a:t>
            </a:fld>
            <a:endParaRPr lang="en-US"/>
          </a:p>
        </p:txBody>
      </p:sp>
      <p:sp>
        <p:nvSpPr>
          <p:cNvPr id="11" name="Footer Placeholder 10"/>
          <p:cNvSpPr>
            <a:spLocks noGrp="1"/>
          </p:cNvSpPr>
          <p:nvPr>
            <p:ph type="ftr" sz="quarter" idx="11"/>
          </p:nvPr>
        </p:nvSpPr>
        <p:spPr/>
        <p:txBody>
          <a:bodyPr/>
          <a:lstStyle/>
          <a:p>
            <a:endParaRPr lang="en-US"/>
          </a:p>
        </p:txBody>
      </p:sp>
      <p:sp>
        <p:nvSpPr>
          <p:cNvPr id="16" name="Slide Number Placeholder 15"/>
          <p:cNvSpPr>
            <a:spLocks noGrp="1"/>
          </p:cNvSpPr>
          <p:nvPr>
            <p:ph type="sldNum" sz="quarter" idx="12"/>
          </p:nvPr>
        </p:nvSpPr>
        <p:spPr/>
        <p:txBody>
          <a:bodyPr/>
          <a:lstStyle/>
          <a:p>
            <a:fld id="{0C3DA471-4D4E-4916-A9A0-D5482DB05755}" type="slidenum">
              <a:rPr lang="en-US" smtClean="0"/>
              <a:pPr/>
              <a:t>‹#›</a:t>
            </a:fld>
            <a:endParaRPr lang="en-US"/>
          </a:p>
        </p:txBody>
      </p:sp>
      <p:sp>
        <p:nvSpPr>
          <p:cNvPr id="8" name="Title 7"/>
          <p:cNvSpPr>
            <a:spLocks noGrp="1"/>
          </p:cNvSpPr>
          <p:nvPr>
            <p:ph type="title"/>
          </p:nvPr>
        </p:nvSpPr>
        <p:spPr>
          <a:xfrm>
            <a:off x="180475" y="2947085"/>
            <a:ext cx="8686800" cy="1184825"/>
          </a:xfrm>
        </p:spPr>
        <p:txBody>
          <a:bodyPr rtlCol="0" anchor="t"/>
          <a:lstStyle>
            <a:lvl1pPr algn="r">
              <a:defRPr/>
            </a:lvl1pPr>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0" name="Title 19"/>
          <p:cNvSpPr>
            <a:spLocks noGrp="1"/>
          </p:cNvSpPr>
          <p:nvPr>
            <p:ph type="title"/>
          </p:nvPr>
        </p:nvSpPr>
        <p:spPr>
          <a:xfrm>
            <a:off x="301752" y="457200"/>
            <a:ext cx="8686800" cy="841248"/>
          </a:xfrm>
        </p:spPr>
        <p:txBody>
          <a:bodyPr/>
          <a:lstStyle/>
          <a:p>
            <a:r>
              <a:rPr kumimoji="0" lang="en-US" smtClean="0"/>
              <a:t>Click to edit Master title style</a:t>
            </a:r>
            <a:endParaRPr kumimoji="0" lang="en-US"/>
          </a:p>
        </p:txBody>
      </p:sp>
      <p:sp>
        <p:nvSpPr>
          <p:cNvPr id="14" name="Content Placeholder 13"/>
          <p:cNvSpPr>
            <a:spLocks noGrp="1"/>
          </p:cNvSpPr>
          <p:nvPr>
            <p:ph sz="half" idx="1"/>
          </p:nvPr>
        </p:nvSpPr>
        <p:spPr>
          <a:xfrm>
            <a:off x="304800" y="1600200"/>
            <a:ext cx="41910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half" idx="2"/>
          </p:nvPr>
        </p:nvSpPr>
        <p:spPr>
          <a:xfrm>
            <a:off x="4648200" y="1600200"/>
            <a:ext cx="43434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1" name="Date Placeholder 20"/>
          <p:cNvSpPr>
            <a:spLocks noGrp="1"/>
          </p:cNvSpPr>
          <p:nvPr>
            <p:ph type="dt" sz="half" idx="10"/>
          </p:nvPr>
        </p:nvSpPr>
        <p:spPr/>
        <p:txBody>
          <a:bodyPr/>
          <a:lstStyle/>
          <a:p>
            <a:fld id="{A78ADC98-CECC-4683-91E8-409523F10A58}" type="datetimeFigureOut">
              <a:rPr lang="en-US" smtClean="0"/>
              <a:pPr/>
              <a:t>9/30/2009</a:t>
            </a:fld>
            <a:endParaRPr lang="en-US"/>
          </a:p>
        </p:txBody>
      </p:sp>
      <p:sp>
        <p:nvSpPr>
          <p:cNvPr id="10" name="Footer Placeholder 9"/>
          <p:cNvSpPr>
            <a:spLocks noGrp="1"/>
          </p:cNvSpPr>
          <p:nvPr>
            <p:ph type="ftr" sz="quarter" idx="11"/>
          </p:nvPr>
        </p:nvSpPr>
        <p:spPr/>
        <p:txBody>
          <a:bodyPr/>
          <a:lstStyle/>
          <a:p>
            <a:endParaRPr lang="en-US"/>
          </a:p>
        </p:txBody>
      </p:sp>
      <p:sp>
        <p:nvSpPr>
          <p:cNvPr id="31" name="Slide Number Placeholder 30"/>
          <p:cNvSpPr>
            <a:spLocks noGrp="1"/>
          </p:cNvSpPr>
          <p:nvPr>
            <p:ph type="sldNum" sz="quarter" idx="12"/>
          </p:nvPr>
        </p:nvSpPr>
        <p:spPr/>
        <p:txBody>
          <a:bodyPr/>
          <a:lstStyle/>
          <a:p>
            <a:fld id="{0C3DA471-4D4E-4916-A9A0-D5482DB05755}"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9" name="Title 28"/>
          <p:cNvSpPr>
            <a:spLocks noGrp="1"/>
          </p:cNvSpPr>
          <p:nvPr>
            <p:ph type="title"/>
          </p:nvPr>
        </p:nvSpPr>
        <p:spPr>
          <a:xfrm>
            <a:off x="304800" y="5410200"/>
            <a:ext cx="8610600" cy="882650"/>
          </a:xfrm>
        </p:spPr>
        <p:txBody>
          <a:bodyPr anchor="ctr"/>
          <a:lstStyle>
            <a:lvl1pPr>
              <a:defRPr/>
            </a:lvl1pPr>
          </a:lstStyle>
          <a:p>
            <a:r>
              <a:rPr kumimoji="0" lang="en-US" smtClean="0"/>
              <a:t>Click to edit Master title style</a:t>
            </a:r>
            <a:endParaRPr kumimoji="0" lang="en-US"/>
          </a:p>
        </p:txBody>
      </p:sp>
      <p:sp>
        <p:nvSpPr>
          <p:cNvPr id="13" name="Text Placeholder 12"/>
          <p:cNvSpPr>
            <a:spLocks noGrp="1"/>
          </p:cNvSpPr>
          <p:nvPr>
            <p:ph type="body" idx="1"/>
          </p:nvPr>
        </p:nvSpPr>
        <p:spPr>
          <a:xfrm>
            <a:off x="281444" y="666750"/>
            <a:ext cx="4290556"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25" name="Text Placeholder 24"/>
          <p:cNvSpPr>
            <a:spLocks noGrp="1"/>
          </p:cNvSpPr>
          <p:nvPr>
            <p:ph type="body" sz="half" idx="3"/>
          </p:nvPr>
        </p:nvSpPr>
        <p:spPr>
          <a:xfrm>
            <a:off x="4645025" y="666750"/>
            <a:ext cx="4292241"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Content Placeholder 3"/>
          <p:cNvSpPr>
            <a:spLocks noGrp="1"/>
          </p:cNvSpPr>
          <p:nvPr>
            <p:ph sz="quarter" idx="2"/>
          </p:nvPr>
        </p:nvSpPr>
        <p:spPr>
          <a:xfrm>
            <a:off x="281444" y="1316037"/>
            <a:ext cx="429055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8" name="Content Placeholder 27"/>
          <p:cNvSpPr>
            <a:spLocks noGrp="1"/>
          </p:cNvSpPr>
          <p:nvPr>
            <p:ph sz="quarter" idx="4"/>
          </p:nvPr>
        </p:nvSpPr>
        <p:spPr>
          <a:xfrm>
            <a:off x="4648730" y="1316037"/>
            <a:ext cx="428853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Date Placeholder 9"/>
          <p:cNvSpPr>
            <a:spLocks noGrp="1"/>
          </p:cNvSpPr>
          <p:nvPr>
            <p:ph type="dt" sz="half" idx="10"/>
          </p:nvPr>
        </p:nvSpPr>
        <p:spPr/>
        <p:txBody>
          <a:bodyPr/>
          <a:lstStyle/>
          <a:p>
            <a:fld id="{A78ADC98-CECC-4683-91E8-409523F10A58}" type="datetimeFigureOut">
              <a:rPr lang="en-US" smtClean="0"/>
              <a:pPr/>
              <a:t>9/30/2009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229600" y="6477000"/>
            <a:ext cx="762000" cy="246888"/>
          </a:xfrm>
        </p:spPr>
        <p:txBody>
          <a:bodyPr/>
          <a:lstStyle/>
          <a:p>
            <a:fld id="{0C3DA471-4D4E-4916-A9A0-D5482DB05755}" type="slidenum">
              <a:rPr lang="en-US" smtClean="0"/>
              <a:pPr/>
              <a:t>‹#›</a:t>
            </a:fld>
            <a:endParaRPr lang="en-US"/>
          </a:p>
        </p:txBody>
      </p:sp>
      <p:sp>
        <p:nvSpPr>
          <p:cNvPr id="11" name="Straight Connector 10"/>
          <p:cNvSpPr>
            <a:spLocks noChangeShapeType="1"/>
          </p:cNvSpPr>
          <p:nvPr/>
        </p:nvSpPr>
        <p:spPr bwMode="auto">
          <a:xfrm>
            <a:off x="514350" y="6019800"/>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0" name="Title 29"/>
          <p:cNvSpPr>
            <a:spLocks noGrp="1"/>
          </p:cNvSpPr>
          <p:nvPr>
            <p:ph type="title"/>
          </p:nvPr>
        </p:nvSpPr>
        <p:spPr>
          <a:xfrm>
            <a:off x="301752" y="457200"/>
            <a:ext cx="8686800" cy="841248"/>
          </a:xfrm>
        </p:spPr>
        <p:txBody>
          <a:bodyPr/>
          <a:lstStyle/>
          <a:p>
            <a:r>
              <a:rPr kumimoji="0" lang="en-US" smtClean="0"/>
              <a:t>Click to edit Master title style</a:t>
            </a:r>
            <a:endParaRPr kumimoji="0" lang="en-US"/>
          </a:p>
        </p:txBody>
      </p:sp>
      <p:sp>
        <p:nvSpPr>
          <p:cNvPr id="12" name="Date Placeholder 11"/>
          <p:cNvSpPr>
            <a:spLocks noGrp="1"/>
          </p:cNvSpPr>
          <p:nvPr>
            <p:ph type="dt" sz="half" idx="10"/>
          </p:nvPr>
        </p:nvSpPr>
        <p:spPr/>
        <p:txBody>
          <a:bodyPr/>
          <a:lstStyle/>
          <a:p>
            <a:fld id="{A78ADC98-CECC-4683-91E8-409523F10A58}" type="datetimeFigureOut">
              <a:rPr lang="en-US" smtClean="0"/>
              <a:pPr/>
              <a:t>9/30/2009</a:t>
            </a:fld>
            <a:endParaRPr lang="en-US"/>
          </a:p>
        </p:txBody>
      </p:sp>
      <p:sp>
        <p:nvSpPr>
          <p:cNvPr id="21" name="Footer Placeholder 20"/>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C3DA471-4D4E-4916-A9A0-D5482DB05755}"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A78ADC98-CECC-4683-91E8-409523F10A58}" type="datetimeFigureOut">
              <a:rPr lang="en-US" smtClean="0"/>
              <a:pPr/>
              <a:t>9/30/2009</a:t>
            </a:fld>
            <a:endParaRPr lang="en-US"/>
          </a:p>
        </p:txBody>
      </p:sp>
      <p:sp>
        <p:nvSpPr>
          <p:cNvPr id="24" name="Footer Placeholder 23"/>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C3DA471-4D4E-4916-A9A0-D5482DB05755}"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Straight Connector 7"/>
          <p:cNvSpPr>
            <a:spLocks noChangeShapeType="1"/>
          </p:cNvSpPr>
          <p:nvPr/>
        </p:nvSpPr>
        <p:spPr bwMode="auto">
          <a:xfrm>
            <a:off x="514350" y="5849117"/>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Title 11"/>
          <p:cNvSpPr>
            <a:spLocks noGrp="1"/>
          </p:cNvSpPr>
          <p:nvPr>
            <p:ph type="title"/>
          </p:nvPr>
        </p:nvSpPr>
        <p:spPr>
          <a:xfrm>
            <a:off x="457200" y="5486400"/>
            <a:ext cx="8458200" cy="520700"/>
          </a:xfrm>
        </p:spPr>
        <p:txBody>
          <a:bodyPr anchor="ctr"/>
          <a:lstStyle>
            <a:lvl1pPr algn="l">
              <a:buNone/>
              <a:defRPr sz="2000" b="1"/>
            </a:lvl1pPr>
          </a:lstStyle>
          <a:p>
            <a:r>
              <a:rPr kumimoji="0" lang="en-US" smtClean="0"/>
              <a:t>Click to edit Master title style</a:t>
            </a:r>
            <a:endParaRPr kumimoji="0" lang="en-US"/>
          </a:p>
        </p:txBody>
      </p:sp>
      <p:sp>
        <p:nvSpPr>
          <p:cNvPr id="26" name="Text Placeholder 25"/>
          <p:cNvSpPr>
            <a:spLocks noGrp="1"/>
          </p:cNvSpPr>
          <p:nvPr>
            <p:ph type="body" idx="2"/>
          </p:nvPr>
        </p:nvSpPr>
        <p:spPr>
          <a:xfrm>
            <a:off x="457200" y="609600"/>
            <a:ext cx="3008313" cy="4800600"/>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14" name="Content Placeholder 13"/>
          <p:cNvSpPr>
            <a:spLocks noGrp="1"/>
          </p:cNvSpPr>
          <p:nvPr>
            <p:ph sz="half" idx="1"/>
          </p:nvPr>
        </p:nvSpPr>
        <p:spPr>
          <a:xfrm>
            <a:off x="3575050" y="609600"/>
            <a:ext cx="5340350" cy="4800600"/>
          </a:xfrm>
        </p:spPr>
        <p:txBody>
          <a:bodyPr/>
          <a:lstStyle>
            <a:lvl1pPr>
              <a:defRPr sz="3200"/>
            </a:lvl1pPr>
            <a:lvl2pPr>
              <a:defRPr sz="2800"/>
            </a:lvl2pPr>
            <a:lvl3pPr>
              <a:defRPr sz="2400"/>
            </a:lvl3pPr>
            <a:lvl4pPr>
              <a:defRPr sz="2000"/>
            </a:lvl4pPr>
            <a:lvl5pPr>
              <a:defRPr sz="20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5" name="Date Placeholder 24"/>
          <p:cNvSpPr>
            <a:spLocks noGrp="1"/>
          </p:cNvSpPr>
          <p:nvPr>
            <p:ph type="dt" sz="half" idx="10"/>
          </p:nvPr>
        </p:nvSpPr>
        <p:spPr/>
        <p:txBody>
          <a:bodyPr/>
          <a:lstStyle/>
          <a:p>
            <a:fld id="{A78ADC98-CECC-4683-91E8-409523F10A58}" type="datetimeFigureOut">
              <a:rPr lang="en-US" smtClean="0"/>
              <a:pPr/>
              <a:t>9/30/2009</a:t>
            </a:fld>
            <a:endParaRPr lang="en-US"/>
          </a:p>
        </p:txBody>
      </p:sp>
      <p:sp>
        <p:nvSpPr>
          <p:cNvPr id="29" name="Footer Placeholder 28"/>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C3DA471-4D4E-4916-A9A0-D5482DB05755}"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3" name="Picture Placeholder 12"/>
          <p:cNvSpPr>
            <a:spLocks noGrp="1"/>
          </p:cNvSpPr>
          <p:nvPr>
            <p:ph type="pic" idx="1"/>
          </p:nvPr>
        </p:nvSpPr>
        <p:spPr>
          <a:xfrm>
            <a:off x="3505200" y="616634"/>
            <a:ext cx="5029200" cy="3657600"/>
          </a:xfrm>
          <a:solidFill>
            <a:schemeClr val="bg1"/>
          </a:solidFill>
          <a:ln w="6350">
            <a:solidFill>
              <a:schemeClr val="accent1"/>
            </a:solidFill>
          </a:ln>
          <a:effectLst>
            <a:reflection blurRad="1000" stA="49000" endA="500" endPos="10000" dist="900" dir="5400000" sy="-90000" algn="bl" rotWithShape="0"/>
          </a:effectLst>
        </p:spPr>
        <p:txBody>
          <a:bodyPr/>
          <a:lstStyle>
            <a:lvl1pPr marL="0" indent="0">
              <a:buNone/>
              <a:defRPr sz="3200"/>
            </a:lvl1pPr>
          </a:lstStyle>
          <a:p>
            <a:r>
              <a:rPr kumimoji="0" lang="en-US" smtClean="0"/>
              <a:t>Click icon to add picture</a:t>
            </a:r>
            <a:endParaRPr kumimoji="0" lang="en-US" dirty="0"/>
          </a:p>
        </p:txBody>
      </p:sp>
      <p:sp>
        <p:nvSpPr>
          <p:cNvPr id="7" name="Date Placeholder 6"/>
          <p:cNvSpPr>
            <a:spLocks noGrp="1"/>
          </p:cNvSpPr>
          <p:nvPr>
            <p:ph type="dt" sz="half" idx="10"/>
          </p:nvPr>
        </p:nvSpPr>
        <p:spPr/>
        <p:txBody>
          <a:bodyPr/>
          <a:lstStyle/>
          <a:p>
            <a:fld id="{A78ADC98-CECC-4683-91E8-409523F10A58}" type="datetimeFigureOut">
              <a:rPr lang="en-US" smtClean="0"/>
              <a:pPr/>
              <a:t>9/30/2009</a:t>
            </a:fld>
            <a:endParaRPr lang="en-US"/>
          </a:p>
        </p:txBody>
      </p:sp>
      <p:sp>
        <p:nvSpPr>
          <p:cNvPr id="5" name="Footer Placeholder 4"/>
          <p:cNvSpPr>
            <a:spLocks noGrp="1"/>
          </p:cNvSpPr>
          <p:nvPr>
            <p:ph type="ftr" sz="quarter" idx="11"/>
          </p:nvPr>
        </p:nvSpPr>
        <p:spPr/>
        <p:txBody>
          <a:bodyPr/>
          <a:lstStyle/>
          <a:p>
            <a:endParaRPr lang="en-US"/>
          </a:p>
        </p:txBody>
      </p:sp>
      <p:sp>
        <p:nvSpPr>
          <p:cNvPr id="31" name="Slide Number Placeholder 30"/>
          <p:cNvSpPr>
            <a:spLocks noGrp="1"/>
          </p:cNvSpPr>
          <p:nvPr>
            <p:ph type="sldNum" sz="quarter" idx="12"/>
          </p:nvPr>
        </p:nvSpPr>
        <p:spPr/>
        <p:txBody>
          <a:bodyPr/>
          <a:lstStyle/>
          <a:p>
            <a:fld id="{0C3DA471-4D4E-4916-A9A0-D5482DB05755}" type="slidenum">
              <a:rPr lang="en-US" smtClean="0"/>
              <a:pPr/>
              <a:t>‹#›</a:t>
            </a:fld>
            <a:endParaRPr lang="en-US"/>
          </a:p>
        </p:txBody>
      </p:sp>
      <p:sp>
        <p:nvSpPr>
          <p:cNvPr id="17" name="Title 16"/>
          <p:cNvSpPr>
            <a:spLocks noGrp="1"/>
          </p:cNvSpPr>
          <p:nvPr>
            <p:ph type="title"/>
          </p:nvPr>
        </p:nvSpPr>
        <p:spPr>
          <a:xfrm>
            <a:off x="381000" y="4993760"/>
            <a:ext cx="5867400" cy="522288"/>
          </a:xfrm>
        </p:spPr>
        <p:txBody>
          <a:bodyPr anchor="ctr"/>
          <a:lstStyle>
            <a:lvl1pPr algn="l">
              <a:buNone/>
              <a:defRPr sz="2000" b="1"/>
            </a:lvl1pPr>
          </a:lstStyle>
          <a:p>
            <a:r>
              <a:rPr kumimoji="0" lang="en-US" smtClean="0"/>
              <a:t>Click to edit Master title style</a:t>
            </a:r>
            <a:endParaRPr kumimoji="0" lang="en-US"/>
          </a:p>
        </p:txBody>
      </p:sp>
      <p:sp>
        <p:nvSpPr>
          <p:cNvPr id="26" name="Text Placeholder 25"/>
          <p:cNvSpPr>
            <a:spLocks noGrp="1"/>
          </p:cNvSpPr>
          <p:nvPr>
            <p:ph type="body" sz="half" idx="2"/>
          </p:nvPr>
        </p:nvSpPr>
        <p:spPr>
          <a:xfrm>
            <a:off x="381000" y="5533218"/>
            <a:ext cx="5867400" cy="768350"/>
          </a:xfrm>
        </p:spPr>
        <p:txBody>
          <a:bodyPr lIns="109728" tIns="0"/>
          <a:lstStyle>
            <a:lvl1pPr marL="0" indent="0">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Text Placeholder 7"/>
          <p:cNvSpPr>
            <a:spLocks noGrp="1"/>
          </p:cNvSpPr>
          <p:nvPr>
            <p:ph type="body" idx="1"/>
          </p:nvPr>
        </p:nvSpPr>
        <p:spPr>
          <a:xfrm>
            <a:off x="304800" y="1554162"/>
            <a:ext cx="8686800" cy="4525963"/>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1" name="Date Placeholder 10"/>
          <p:cNvSpPr>
            <a:spLocks noGrp="1"/>
          </p:cNvSpPr>
          <p:nvPr>
            <p:ph type="dt" sz="half" idx="2"/>
          </p:nvPr>
        </p:nvSpPr>
        <p:spPr>
          <a:xfrm>
            <a:off x="6477000" y="76200"/>
            <a:ext cx="2514600" cy="288925"/>
          </a:xfrm>
          <a:prstGeom prst="rect">
            <a:avLst/>
          </a:prstGeom>
        </p:spPr>
        <p:txBody>
          <a:bodyPr vert="horz"/>
          <a:lstStyle>
            <a:lvl1pPr algn="l" eaLnBrk="1" latinLnBrk="0" hangingPunct="1">
              <a:defRPr kumimoji="0" sz="1200">
                <a:solidFill>
                  <a:schemeClr val="accent1">
                    <a:shade val="75000"/>
                  </a:schemeClr>
                </a:solidFill>
              </a:defRPr>
            </a:lvl1pPr>
          </a:lstStyle>
          <a:p>
            <a:fld id="{A78ADC98-CECC-4683-91E8-409523F10A58}" type="datetimeFigureOut">
              <a:rPr lang="en-US" smtClean="0"/>
              <a:pPr/>
              <a:t>9/30/2009</a:t>
            </a:fld>
            <a:endParaRPr lang="en-US"/>
          </a:p>
        </p:txBody>
      </p:sp>
      <p:sp>
        <p:nvSpPr>
          <p:cNvPr id="28" name="Footer Placeholder 27"/>
          <p:cNvSpPr>
            <a:spLocks noGrp="1"/>
          </p:cNvSpPr>
          <p:nvPr>
            <p:ph type="ftr" sz="quarter" idx="3"/>
          </p:nvPr>
        </p:nvSpPr>
        <p:spPr>
          <a:xfrm>
            <a:off x="3124200" y="76200"/>
            <a:ext cx="3352800" cy="288925"/>
          </a:xfrm>
          <a:prstGeom prst="rect">
            <a:avLst/>
          </a:prstGeom>
        </p:spPr>
        <p:txBody>
          <a:bodyPr vert="horz"/>
          <a:lstStyle>
            <a:lvl1pPr algn="r" eaLnBrk="1" latinLnBrk="0" hangingPunct="1">
              <a:defRPr kumimoji="0" sz="1200">
                <a:solidFill>
                  <a:schemeClr val="accent1">
                    <a:shade val="75000"/>
                  </a:schemeClr>
                </a:solidFill>
              </a:defRPr>
            </a:lvl1pPr>
          </a:lstStyle>
          <a:p>
            <a:endParaRPr lang="en-US"/>
          </a:p>
        </p:txBody>
      </p:sp>
      <p:sp>
        <p:nvSpPr>
          <p:cNvPr id="5" name="Slide Number Placeholder 4"/>
          <p:cNvSpPr>
            <a:spLocks noGrp="1"/>
          </p:cNvSpPr>
          <p:nvPr>
            <p:ph type="sldNum" sz="quarter" idx="4"/>
          </p:nvPr>
        </p:nvSpPr>
        <p:spPr>
          <a:xfrm>
            <a:off x="8229600" y="6477000"/>
            <a:ext cx="762000" cy="244475"/>
          </a:xfrm>
          <a:prstGeom prst="rect">
            <a:avLst/>
          </a:prstGeom>
        </p:spPr>
        <p:txBody>
          <a:bodyPr vert="horz"/>
          <a:lstStyle>
            <a:lvl1pPr algn="r" eaLnBrk="1" latinLnBrk="0" hangingPunct="1">
              <a:defRPr kumimoji="0" sz="1200">
                <a:solidFill>
                  <a:schemeClr val="accent1">
                    <a:shade val="75000"/>
                  </a:schemeClr>
                </a:solidFill>
              </a:defRPr>
            </a:lvl1pPr>
          </a:lstStyle>
          <a:p>
            <a:fld id="{0C3DA471-4D4E-4916-A9A0-D5482DB05755}" type="slidenum">
              <a:rPr lang="en-US" smtClean="0"/>
              <a:pPr/>
              <a:t>‹#›</a:t>
            </a:fld>
            <a:endParaRPr lang="en-US"/>
          </a:p>
        </p:txBody>
      </p:sp>
      <p:sp>
        <p:nvSpPr>
          <p:cNvPr id="10" name="Title Placeholder 9"/>
          <p:cNvSpPr>
            <a:spLocks noGrp="1"/>
          </p:cNvSpPr>
          <p:nvPr>
            <p:ph type="title"/>
          </p:nvPr>
        </p:nvSpPr>
        <p:spPr>
          <a:xfrm>
            <a:off x="304800" y="457200"/>
            <a:ext cx="8686800" cy="838200"/>
          </a:xfrm>
          <a:prstGeom prst="rect">
            <a:avLst/>
          </a:prstGeom>
        </p:spPr>
        <p:txBody>
          <a:bodyPr vert="horz" anchor="ctr">
            <a:normAutofit/>
          </a:bodyPr>
          <a:lstStyle/>
          <a:p>
            <a:r>
              <a:rPr kumimoji="0" lang="en-US" smtClean="0"/>
              <a:t>Click to edit Master title style</a:t>
            </a:r>
            <a:endParaRPr kumimoji="0" lang="en-US"/>
          </a:p>
        </p:txBody>
      </p:sp>
      <p:sp>
        <p:nvSpPr>
          <p:cNvPr id="9" name="Straight Connector 8"/>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Straight Connector 11"/>
          <p:cNvSpPr>
            <a:spLocks noChangeShapeType="1"/>
          </p:cNvSpPr>
          <p:nvPr/>
        </p:nvSpPr>
        <p:spPr bwMode="auto">
          <a:xfrm>
            <a:off x="514350" y="1057986"/>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600" kern="1200" cap="all" baseline="0">
          <a:solidFill>
            <a:schemeClr val="tx2"/>
          </a:solidFill>
          <a:effectLst>
            <a:reflection blurRad="12700" stA="48000" endA="300" endPos="55000" dir="5400000" sy="-90000" algn="bl" rotWithShape="0"/>
          </a:effectLst>
          <a:latin typeface="+mj-lt"/>
          <a:ea typeface="+mj-ea"/>
          <a:cs typeface="+mj-cs"/>
        </a:defRPr>
      </a:lvl1pPr>
    </p:titleStyle>
    <p:bodyStyle>
      <a:lvl1pPr marL="342900" indent="-342900" algn="l" rtl="0" eaLnBrk="1" latinLnBrk="0" hangingPunct="1">
        <a:spcBef>
          <a:spcPct val="20000"/>
        </a:spcBef>
        <a:buClr>
          <a:schemeClr val="accent1"/>
        </a:buClr>
        <a:buSzPct val="70000"/>
        <a:buFont typeface="Wingdings 2"/>
        <a:buChar char=""/>
        <a:defRPr kumimoji="0" sz="3200" kern="1200">
          <a:solidFill>
            <a:schemeClr val="tx2"/>
          </a:solidFill>
          <a:latin typeface="+mn-lt"/>
          <a:ea typeface="+mn-ea"/>
          <a:cs typeface="+mn-cs"/>
        </a:defRPr>
      </a:lvl1pPr>
      <a:lvl2pPr marL="742950" indent="-285750" algn="l" rtl="0" eaLnBrk="1" latinLnBrk="0" hangingPunct="1">
        <a:spcBef>
          <a:spcPct val="20000"/>
        </a:spcBef>
        <a:buClr>
          <a:schemeClr val="accent1"/>
        </a:buClr>
        <a:buSzPct val="70000"/>
        <a:buFont typeface="Wingdings 2"/>
        <a:buChar char=""/>
        <a:defRPr kumimoji="0" sz="2800" kern="1200">
          <a:solidFill>
            <a:schemeClr val="tx2"/>
          </a:solidFill>
          <a:latin typeface="+mn-lt"/>
          <a:ea typeface="+mn-ea"/>
          <a:cs typeface="+mn-cs"/>
        </a:defRPr>
      </a:lvl2pPr>
      <a:lvl3pPr marL="1143000" indent="-228600" algn="l" rtl="0" eaLnBrk="1" latinLnBrk="0" hangingPunct="1">
        <a:spcBef>
          <a:spcPct val="20000"/>
        </a:spcBef>
        <a:buClr>
          <a:schemeClr val="accent1"/>
        </a:buClr>
        <a:buSzPct val="70000"/>
        <a:buFont typeface="Wingdings 2"/>
        <a:buChar char=""/>
        <a:defRPr kumimoji="0" sz="2400" kern="1200">
          <a:solidFill>
            <a:schemeClr val="tx2"/>
          </a:solidFill>
          <a:latin typeface="+mn-lt"/>
          <a:ea typeface="+mn-ea"/>
          <a:cs typeface="+mn-cs"/>
        </a:defRPr>
      </a:lvl3pPr>
      <a:lvl4pPr marL="1600200" indent="-228600" algn="l" rtl="0" eaLnBrk="1" latinLnBrk="0" hangingPunct="1">
        <a:spcBef>
          <a:spcPct val="20000"/>
        </a:spcBef>
        <a:buClr>
          <a:schemeClr val="accent1"/>
        </a:buClr>
        <a:buSzPct val="70000"/>
        <a:buFont typeface="Wingdings 2"/>
        <a:buChar char=""/>
        <a:defRPr kumimoji="0" sz="2000" kern="1200">
          <a:solidFill>
            <a:schemeClr val="tx2"/>
          </a:solidFill>
          <a:latin typeface="+mn-lt"/>
          <a:ea typeface="+mn-ea"/>
          <a:cs typeface="+mn-cs"/>
        </a:defRPr>
      </a:lvl4pPr>
      <a:lvl5pPr marL="20574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5pPr>
      <a:lvl6pPr marL="25146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6pPr>
      <a:lvl7pPr marL="2971800" indent="-228600" algn="l" rtl="0" eaLnBrk="1" latinLnBrk="0" hangingPunct="1">
        <a:spcBef>
          <a:spcPct val="20000"/>
        </a:spcBef>
        <a:buClr>
          <a:schemeClr val="accent1"/>
        </a:buClr>
        <a:buSzPct val="60000"/>
        <a:buFont typeface="Wingdings 2"/>
        <a:buChar char=""/>
        <a:defRPr kumimoji="0" sz="1600" kern="1200">
          <a:solidFill>
            <a:schemeClr val="tx2"/>
          </a:solidFill>
          <a:latin typeface="+mn-lt"/>
          <a:ea typeface="+mn-ea"/>
          <a:cs typeface="+mn-cs"/>
        </a:defRPr>
      </a:lvl7pPr>
      <a:lvl8pPr marL="3429000" indent="-228600" algn="l" rtl="0" eaLnBrk="1" latinLnBrk="0" hangingPunct="1">
        <a:spcBef>
          <a:spcPct val="20000"/>
        </a:spcBef>
        <a:buClr>
          <a:schemeClr val="accent1"/>
        </a:buClr>
        <a:buSzPct val="60000"/>
        <a:buFont typeface="Wingdings 2"/>
        <a:buChar char=""/>
        <a:defRPr kumimoji="0" sz="1600" kern="1200" baseline="0">
          <a:solidFill>
            <a:schemeClr val="tx2"/>
          </a:solidFill>
          <a:latin typeface="+mn-lt"/>
          <a:ea typeface="+mn-ea"/>
          <a:cs typeface="+mn-cs"/>
        </a:defRPr>
      </a:lvl8pPr>
      <a:lvl9pPr marL="3886200" indent="-228600" algn="l" rtl="0" eaLnBrk="1" latinLnBrk="0" hangingPunct="1">
        <a:spcBef>
          <a:spcPct val="20000"/>
        </a:spcBef>
        <a:buClr>
          <a:schemeClr val="accent1"/>
        </a:buClr>
        <a:buSzPct val="60000"/>
        <a:buFont typeface="Wingdings 2"/>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Rectangle 16"/>
          <p:cNvSpPr/>
          <p:nvPr/>
        </p:nvSpPr>
        <p:spPr>
          <a:xfrm>
            <a:off x="152400" y="1676400"/>
            <a:ext cx="8686800" cy="3022366"/>
          </a:xfrm>
          <a:prstGeom prst="rect">
            <a:avLst/>
          </a:prstGeom>
        </p:spPr>
        <p:txBody>
          <a:bodyPr wrap="square">
            <a:spAutoFit/>
          </a:bodyPr>
          <a:lstStyle/>
          <a:p>
            <a:pPr>
              <a:lnSpc>
                <a:spcPct val="80000"/>
              </a:lnSpc>
            </a:pPr>
            <a:r>
              <a:rPr lang="en-US" sz="1400" dirty="0" smtClean="0"/>
              <a:t>How iron sulfur proteins modulate reduction potential is a fundamental question in biological chemistry.  The factors that govern reduction potentials are thought to include the number and type of hydrogen bonds to the cluster, the number of charged residues near the cluster, and </a:t>
            </a:r>
            <a:r>
              <a:rPr lang="en-US" sz="1400" dirty="0" err="1" smtClean="0"/>
              <a:t>hydrophobicity</a:t>
            </a:r>
            <a:r>
              <a:rPr lang="en-US" sz="1400" dirty="0" smtClean="0"/>
              <a:t> of the environment around the  cluster. In our work, each of the implicated factors are being tested by making site-directed mutations </a:t>
            </a:r>
          </a:p>
          <a:p>
            <a:pPr>
              <a:lnSpc>
                <a:spcPct val="80000"/>
              </a:lnSpc>
            </a:pPr>
            <a:r>
              <a:rPr lang="en-US" sz="1400" dirty="0" smtClean="0"/>
              <a:t>and determining the resultant reduction potential in the </a:t>
            </a:r>
            <a:r>
              <a:rPr lang="en-US" sz="1400" dirty="0" err="1" smtClean="0"/>
              <a:t>Rieske</a:t>
            </a:r>
            <a:r>
              <a:rPr lang="en-US" sz="1400" dirty="0" smtClean="0"/>
              <a:t> protein from </a:t>
            </a:r>
            <a:r>
              <a:rPr lang="en-US" sz="1400" i="1" dirty="0" err="1" smtClean="0"/>
              <a:t>Thermus</a:t>
            </a:r>
            <a:r>
              <a:rPr lang="en-US" sz="1400" i="1" dirty="0" smtClean="0"/>
              <a:t> </a:t>
            </a:r>
            <a:r>
              <a:rPr lang="en-US" sz="1400" i="1" dirty="0" err="1" smtClean="0"/>
              <a:t>thermophilus</a:t>
            </a:r>
            <a:r>
              <a:rPr lang="en-US" sz="1400" dirty="0" smtClean="0"/>
              <a:t> .  Conformational or electronic changes that might accompany the changes in reduction potential are ascertained  through X-ray crystallographic and spectroscopic studies.  </a:t>
            </a:r>
            <a:r>
              <a:rPr lang="en-US" sz="1400" dirty="0" smtClean="0"/>
              <a:t>Several </a:t>
            </a:r>
            <a:r>
              <a:rPr lang="en-US" sz="1400" dirty="0" smtClean="0"/>
              <a:t>mutations</a:t>
            </a:r>
            <a:r>
              <a:rPr lang="en-US" sz="1400" dirty="0" smtClean="0"/>
              <a:t>: </a:t>
            </a:r>
            <a:r>
              <a:rPr lang="en-US" sz="1400" dirty="0" smtClean="0"/>
              <a:t>Y158F</a:t>
            </a:r>
            <a:r>
              <a:rPr lang="en-US" sz="1400" dirty="0" smtClean="0"/>
              <a:t>, G156S </a:t>
            </a:r>
            <a:r>
              <a:rPr lang="en-US" sz="1400" dirty="0" smtClean="0"/>
              <a:t>, L135A, and L135E </a:t>
            </a:r>
            <a:r>
              <a:rPr lang="en-US" sz="1400" dirty="0" smtClean="0"/>
              <a:t>have been produced, which test the effect of </a:t>
            </a:r>
            <a:r>
              <a:rPr lang="en-US" sz="1400" dirty="0" smtClean="0"/>
              <a:t>removing </a:t>
            </a:r>
            <a:r>
              <a:rPr lang="en-US" sz="1400" dirty="0" smtClean="0"/>
              <a:t>an OH-S hydrogen bond, adding a hydrogen bond, </a:t>
            </a:r>
            <a:r>
              <a:rPr lang="en-US" sz="1400" dirty="0" smtClean="0"/>
              <a:t>					changing the </a:t>
            </a:r>
            <a:r>
              <a:rPr lang="en-US" sz="1400" dirty="0" smtClean="0"/>
              <a:t>solvent accessibility of the </a:t>
            </a:r>
            <a:r>
              <a:rPr lang="en-US" sz="1400" dirty="0" err="1" smtClean="0"/>
              <a:t>histidine</a:t>
            </a:r>
            <a:r>
              <a:rPr lang="en-US" sz="1400" dirty="0" smtClean="0"/>
              <a:t> </a:t>
            </a:r>
            <a:r>
              <a:rPr lang="en-US" sz="1400" dirty="0" err="1" smtClean="0"/>
              <a:t>ligands</a:t>
            </a:r>
            <a:r>
              <a:rPr lang="en-US" sz="1400" dirty="0" smtClean="0"/>
              <a:t> to the </a:t>
            </a:r>
            <a:r>
              <a:rPr lang="en-US" sz="1400" dirty="0" smtClean="0"/>
              <a:t>				cluster</a:t>
            </a:r>
            <a:r>
              <a:rPr lang="en-US" sz="1400" dirty="0" smtClean="0"/>
              <a:t> and adding a negative charge adjacent to </a:t>
            </a:r>
            <a:r>
              <a:rPr lang="en-US" sz="1400" dirty="0" smtClean="0"/>
              <a:t> </a:t>
            </a:r>
            <a:r>
              <a:rPr lang="en-US" sz="1400" dirty="0" smtClean="0"/>
              <a:t>the cluster.</a:t>
            </a:r>
            <a:r>
              <a:rPr lang="en-US" sz="1400" dirty="0" smtClean="0"/>
              <a:t>  All 				of the proteins show a </a:t>
            </a:r>
            <a:r>
              <a:rPr lang="en-US" sz="1400" dirty="0" smtClean="0"/>
              <a:t>pH-dependence of the UV-Visible </a:t>
            </a:r>
            <a:r>
              <a:rPr lang="en-US" sz="1400" dirty="0" smtClean="0"/>
              <a:t>and the 				circular </a:t>
            </a:r>
            <a:r>
              <a:rPr lang="en-US" sz="1400" dirty="0" err="1" smtClean="0"/>
              <a:t>dichroism</a:t>
            </a:r>
            <a:r>
              <a:rPr lang="en-US" sz="1400" dirty="0" smtClean="0"/>
              <a:t> spectrum</a:t>
            </a:r>
            <a:r>
              <a:rPr lang="en-US" sz="1400" dirty="0" smtClean="0"/>
              <a:t>. </a:t>
            </a:r>
            <a:r>
              <a:rPr lang="en-US" sz="1400" dirty="0" err="1" smtClean="0"/>
              <a:t>pK</a:t>
            </a:r>
            <a:r>
              <a:rPr lang="en-US" sz="1400" baseline="-25000" dirty="0" err="1" smtClean="0"/>
              <a:t>a</a:t>
            </a:r>
            <a:r>
              <a:rPr lang="en-US" sz="1400" dirty="0" err="1" smtClean="0"/>
              <a:t>’s</a:t>
            </a:r>
            <a:r>
              <a:rPr lang="en-US" sz="1400" dirty="0" smtClean="0"/>
              <a:t> of </a:t>
            </a:r>
            <a:r>
              <a:rPr lang="en-US" sz="1400" dirty="0" smtClean="0"/>
              <a:t>the </a:t>
            </a:r>
            <a:r>
              <a:rPr lang="en-US" sz="1400" dirty="0" smtClean="0"/>
              <a:t>oxidized protein can be 				determined using both techniques.   	Reduction potential 					measurements have provided the low pH  potential for </a:t>
            </a:r>
            <a:r>
              <a:rPr lang="en-US" sz="1400" dirty="0" err="1" smtClean="0"/>
              <a:t>tWT</a:t>
            </a:r>
            <a:r>
              <a:rPr lang="en-US" sz="1400" dirty="0" smtClean="0"/>
              <a:t>, 					FLWT, Y158F and L135A.  All show the expected trends.  X-ray 				crystallographic data for </a:t>
            </a:r>
            <a:r>
              <a:rPr lang="en-US" sz="1400" dirty="0" err="1" smtClean="0"/>
              <a:t>tWT</a:t>
            </a:r>
            <a:r>
              <a:rPr lang="en-US" sz="1400" dirty="0" smtClean="0"/>
              <a:t> have been  published, and 					structure refin</a:t>
            </a:r>
            <a:r>
              <a:rPr lang="en-US" sz="1400" dirty="0" smtClean="0"/>
              <a:t>ement </a:t>
            </a:r>
            <a:r>
              <a:rPr lang="en-US" sz="1400" dirty="0" smtClean="0"/>
              <a:t>for L135A and Y158F are underway.</a:t>
            </a:r>
            <a:endParaRPr lang="en-US" sz="1400" dirty="0"/>
          </a:p>
        </p:txBody>
      </p:sp>
      <p:sp>
        <p:nvSpPr>
          <p:cNvPr id="4" name="Title 3"/>
          <p:cNvSpPr>
            <a:spLocks noGrp="1"/>
          </p:cNvSpPr>
          <p:nvPr>
            <p:ph type="title"/>
          </p:nvPr>
        </p:nvSpPr>
        <p:spPr/>
        <p:txBody>
          <a:bodyPr>
            <a:normAutofit fontScale="90000"/>
          </a:bodyPr>
          <a:lstStyle/>
          <a:p>
            <a:pPr lvl="0"/>
            <a:r>
              <a:rPr lang="en-US" dirty="0" smtClean="0"/>
              <a:t>Modulation of Reduction Potentials of [2Fe-2S] Iron Sulfur clusters</a:t>
            </a:r>
            <a:br>
              <a:rPr lang="en-US" dirty="0" smtClean="0"/>
            </a:br>
            <a:endParaRPr lang="en-US" dirty="0"/>
          </a:p>
        </p:txBody>
      </p:sp>
      <p:sp>
        <p:nvSpPr>
          <p:cNvPr id="5" name="Rectangle 5"/>
          <p:cNvSpPr txBox="1">
            <a:spLocks noChangeArrowheads="1"/>
          </p:cNvSpPr>
          <p:nvPr/>
        </p:nvSpPr>
        <p:spPr>
          <a:xfrm>
            <a:off x="533400" y="304800"/>
            <a:ext cx="8229600" cy="457200"/>
          </a:xfrm>
          <a:prstGeom prst="rect">
            <a:avLst/>
          </a:prstGeom>
        </p:spPr>
        <p:txBody>
          <a:bodyPr vert="horz" anchor="ctr">
            <a:norm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endParaRPr kumimoji="0" lang="en-US" sz="2000" b="0" i="0" u="none" strike="noStrike" kern="1200" cap="all" spc="0" normalizeH="0" baseline="0" noProof="0" dirty="0">
              <a:ln>
                <a:noFill/>
              </a:ln>
              <a:solidFill>
                <a:schemeClr val="tx2"/>
              </a:solidFill>
              <a:effectLst>
                <a:reflection blurRad="12700" stA="48000" endA="300" endPos="55000" dir="5400000" sy="-90000" algn="bl" rotWithShape="0"/>
              </a:effectLst>
              <a:uLnTx/>
              <a:uFillTx/>
              <a:latin typeface="+mj-lt"/>
              <a:ea typeface="+mj-ea"/>
              <a:cs typeface="+mj-cs"/>
            </a:endParaRPr>
          </a:p>
        </p:txBody>
      </p:sp>
      <p:sp>
        <p:nvSpPr>
          <p:cNvPr id="6" name="Text Box 54"/>
          <p:cNvSpPr txBox="1">
            <a:spLocks noChangeArrowheads="1"/>
          </p:cNvSpPr>
          <p:nvPr/>
        </p:nvSpPr>
        <p:spPr bwMode="auto">
          <a:xfrm>
            <a:off x="381000" y="1066800"/>
            <a:ext cx="7131050" cy="641350"/>
          </a:xfrm>
          <a:prstGeom prst="rect">
            <a:avLst/>
          </a:prstGeom>
          <a:noFill/>
          <a:ln w="9525">
            <a:noFill/>
            <a:miter lim="800000"/>
            <a:headEnd/>
            <a:tailEnd/>
          </a:ln>
          <a:effectLst/>
        </p:spPr>
        <p:txBody>
          <a:bodyPr wrap="none">
            <a:spAutoFit/>
          </a:bodyPr>
          <a:lstStyle/>
          <a:p>
            <a:pPr eaLnBrk="1" hangingPunct="1"/>
            <a:r>
              <a:rPr lang="en-US" dirty="0">
                <a:latin typeface="Arial" charset="0"/>
              </a:rPr>
              <a:t>Laura Hunsicker-Wang, Department of Chemistry, Trinity University, </a:t>
            </a:r>
          </a:p>
          <a:p>
            <a:pPr eaLnBrk="1" hangingPunct="1"/>
            <a:r>
              <a:rPr lang="en-US" dirty="0">
                <a:latin typeface="Arial" charset="0"/>
              </a:rPr>
              <a:t>San Antonio, </a:t>
            </a:r>
            <a:r>
              <a:rPr lang="en-US">
                <a:latin typeface="Arial" charset="0"/>
              </a:rPr>
              <a:t>TX </a:t>
            </a:r>
            <a:r>
              <a:rPr lang="en-US" smtClean="0">
                <a:latin typeface="Arial" charset="0"/>
              </a:rPr>
              <a:t>78212</a:t>
            </a:r>
            <a:endParaRPr lang="en-US" dirty="0">
              <a:latin typeface="Arial" charset="0"/>
            </a:endParaRPr>
          </a:p>
        </p:txBody>
      </p:sp>
      <p:pic>
        <p:nvPicPr>
          <p:cNvPr id="19" name="Picture 18" descr="Picture2.jpg"/>
          <p:cNvPicPr>
            <a:picLocks noChangeAspect="1"/>
          </p:cNvPicPr>
          <p:nvPr/>
        </p:nvPicPr>
        <p:blipFill>
          <a:blip r:embed="rId2" cstate="print"/>
          <a:stretch>
            <a:fillRect/>
          </a:stretch>
        </p:blipFill>
        <p:spPr>
          <a:xfrm>
            <a:off x="457200" y="3352800"/>
            <a:ext cx="3108960" cy="1432560"/>
          </a:xfrm>
          <a:prstGeom prst="rect">
            <a:avLst/>
          </a:prstGeom>
        </p:spPr>
      </p:pic>
      <p:sp>
        <p:nvSpPr>
          <p:cNvPr id="20" name="TextBox 19"/>
          <p:cNvSpPr txBox="1"/>
          <p:nvPr/>
        </p:nvSpPr>
        <p:spPr>
          <a:xfrm>
            <a:off x="457200" y="3048000"/>
            <a:ext cx="3124200" cy="369332"/>
          </a:xfrm>
          <a:prstGeom prst="rect">
            <a:avLst/>
          </a:prstGeom>
          <a:noFill/>
        </p:spPr>
        <p:txBody>
          <a:bodyPr wrap="square" rtlCol="0">
            <a:spAutoFit/>
          </a:bodyPr>
          <a:lstStyle/>
          <a:p>
            <a:r>
              <a:rPr lang="en-US" b="1" dirty="0" smtClean="0"/>
              <a:t>pH-dependent CD spectra </a:t>
            </a:r>
            <a:r>
              <a:rPr lang="en-US" b="1" dirty="0" err="1" smtClean="0"/>
              <a:t>tWT</a:t>
            </a:r>
            <a:endParaRPr lang="en-US" b="1" dirty="0"/>
          </a:p>
        </p:txBody>
      </p:sp>
      <p:graphicFrame>
        <p:nvGraphicFramePr>
          <p:cNvPr id="23" name="Table 22"/>
          <p:cNvGraphicFramePr>
            <a:graphicFrameLocks noGrp="1"/>
          </p:cNvGraphicFramePr>
          <p:nvPr/>
        </p:nvGraphicFramePr>
        <p:xfrm>
          <a:off x="1295400" y="5410200"/>
          <a:ext cx="6080760" cy="914400"/>
        </p:xfrm>
        <a:graphic>
          <a:graphicData uri="http://schemas.openxmlformats.org/drawingml/2006/table">
            <a:tbl>
              <a:tblPr/>
              <a:tblGrid>
                <a:gridCol w="1583055"/>
                <a:gridCol w="1571625"/>
                <a:gridCol w="1508760"/>
                <a:gridCol w="1417320"/>
              </a:tblGrid>
              <a:tr h="0">
                <a:tc>
                  <a:txBody>
                    <a:bodyPr/>
                    <a:lstStyle/>
                    <a:p>
                      <a:pPr>
                        <a:spcAft>
                          <a:spcPts val="0"/>
                        </a:spcAft>
                      </a:pPr>
                      <a:r>
                        <a:rPr lang="en-US" sz="1000" dirty="0">
                          <a:latin typeface="Georgia"/>
                          <a:ea typeface="Times New Roman"/>
                          <a:cs typeface="Arial"/>
                        </a:rPr>
                        <a:t>Protein</a:t>
                      </a:r>
                      <a:endParaRPr lang="en-US" sz="1000" dirty="0">
                        <a:latin typeface="Calibri"/>
                      </a:endParaRPr>
                    </a:p>
                  </a:txBody>
                  <a:tcPr marL="68580" marR="68580" marT="0" marB="0">
                    <a:lnL>
                      <a:noFill/>
                    </a:lnL>
                    <a:lnR>
                      <a:noFill/>
                    </a:lnR>
                    <a:lnT w="19050" cap="flat" cmpd="sng" algn="ctr">
                      <a:solidFill>
                        <a:srgbClr val="008000"/>
                      </a:solidFill>
                      <a:prstDash val="solid"/>
                      <a:round/>
                      <a:headEnd type="none" w="med" len="med"/>
                      <a:tailEnd type="none" w="med" len="med"/>
                    </a:lnT>
                    <a:lnB w="12700" cap="flat" cmpd="sng" algn="ctr">
                      <a:solidFill>
                        <a:srgbClr val="008000"/>
                      </a:solidFill>
                      <a:prstDash val="solid"/>
                      <a:round/>
                      <a:headEnd type="none" w="med" len="med"/>
                      <a:tailEnd type="none" w="med" len="med"/>
                    </a:lnB>
                  </a:tcPr>
                </a:tc>
                <a:tc>
                  <a:txBody>
                    <a:bodyPr/>
                    <a:lstStyle/>
                    <a:p>
                      <a:pPr>
                        <a:spcAft>
                          <a:spcPts val="0"/>
                        </a:spcAft>
                      </a:pPr>
                      <a:r>
                        <a:rPr lang="en-US" sz="1000" dirty="0">
                          <a:latin typeface="Georgia"/>
                          <a:ea typeface="Times New Roman"/>
                          <a:cs typeface="Arial"/>
                        </a:rPr>
                        <a:t>Low pH reduction potential (PFV)</a:t>
                      </a:r>
                      <a:r>
                        <a:rPr lang="en-US" sz="1000" baseline="30000" dirty="0">
                          <a:latin typeface="Georgia"/>
                          <a:ea typeface="Times New Roman"/>
                          <a:cs typeface="Arial"/>
                        </a:rPr>
                        <a:t>a</a:t>
                      </a:r>
                      <a:endParaRPr lang="en-US" sz="1000" dirty="0">
                        <a:latin typeface="Calibri"/>
                      </a:endParaRPr>
                    </a:p>
                  </a:txBody>
                  <a:tcPr marL="68580" marR="68580" marT="0" marB="0">
                    <a:lnL>
                      <a:noFill/>
                    </a:lnL>
                    <a:lnR>
                      <a:noFill/>
                    </a:lnR>
                    <a:lnT w="19050" cap="flat" cmpd="sng" algn="ctr">
                      <a:solidFill>
                        <a:srgbClr val="008000"/>
                      </a:solidFill>
                      <a:prstDash val="solid"/>
                      <a:round/>
                      <a:headEnd type="none" w="med" len="med"/>
                      <a:tailEnd type="none" w="med" len="med"/>
                    </a:lnT>
                    <a:lnB w="12700" cap="flat" cmpd="sng" algn="ctr">
                      <a:solidFill>
                        <a:srgbClr val="008000"/>
                      </a:solidFill>
                      <a:prstDash val="solid"/>
                      <a:round/>
                      <a:headEnd type="none" w="med" len="med"/>
                      <a:tailEnd type="none" w="med" len="med"/>
                    </a:lnB>
                  </a:tcPr>
                </a:tc>
                <a:tc>
                  <a:txBody>
                    <a:bodyPr/>
                    <a:lstStyle/>
                    <a:p>
                      <a:pPr>
                        <a:spcAft>
                          <a:spcPts val="0"/>
                        </a:spcAft>
                      </a:pPr>
                      <a:r>
                        <a:rPr lang="en-US" sz="1000">
                          <a:latin typeface="Georgia"/>
                          <a:ea typeface="Times New Roman"/>
                          <a:cs typeface="Arial"/>
                        </a:rPr>
                        <a:t>pK</a:t>
                      </a:r>
                      <a:r>
                        <a:rPr lang="en-US" sz="1000" baseline="-25000">
                          <a:latin typeface="Georgia"/>
                          <a:ea typeface="Times New Roman"/>
                          <a:cs typeface="Arial"/>
                        </a:rPr>
                        <a:t>ox1</a:t>
                      </a:r>
                      <a:r>
                        <a:rPr lang="en-US" sz="1000">
                          <a:latin typeface="Georgia"/>
                          <a:ea typeface="Times New Roman"/>
                          <a:cs typeface="Arial"/>
                        </a:rPr>
                        <a:t> , pK</a:t>
                      </a:r>
                      <a:r>
                        <a:rPr lang="en-US" sz="1000" baseline="-25000">
                          <a:latin typeface="Georgia"/>
                          <a:ea typeface="Times New Roman"/>
                          <a:cs typeface="Arial"/>
                        </a:rPr>
                        <a:t>ox2</a:t>
                      </a:r>
                      <a:r>
                        <a:rPr lang="en-US" sz="1000" baseline="30000">
                          <a:latin typeface="Georgia"/>
                          <a:ea typeface="Times New Roman"/>
                          <a:cs typeface="Arial"/>
                        </a:rPr>
                        <a:t>b</a:t>
                      </a:r>
                      <a:endParaRPr lang="en-US" sz="1000">
                        <a:latin typeface="Calibri"/>
                      </a:endParaRPr>
                    </a:p>
                  </a:txBody>
                  <a:tcPr marL="68580" marR="68580" marT="0" marB="0">
                    <a:lnL>
                      <a:noFill/>
                    </a:lnL>
                    <a:lnR>
                      <a:noFill/>
                    </a:lnR>
                    <a:lnT w="19050" cap="flat" cmpd="sng" algn="ctr">
                      <a:solidFill>
                        <a:srgbClr val="008000"/>
                      </a:solidFill>
                      <a:prstDash val="solid"/>
                      <a:round/>
                      <a:headEnd type="none" w="med" len="med"/>
                      <a:tailEnd type="none" w="med" len="med"/>
                    </a:lnT>
                    <a:lnB w="12700" cap="flat" cmpd="sng" algn="ctr">
                      <a:solidFill>
                        <a:srgbClr val="008000"/>
                      </a:solidFill>
                      <a:prstDash val="solid"/>
                      <a:round/>
                      <a:headEnd type="none" w="med" len="med"/>
                      <a:tailEnd type="none" w="med" len="med"/>
                    </a:lnB>
                  </a:tcPr>
                </a:tc>
                <a:tc>
                  <a:txBody>
                    <a:bodyPr/>
                    <a:lstStyle/>
                    <a:p>
                      <a:pPr>
                        <a:spcAft>
                          <a:spcPts val="0"/>
                        </a:spcAft>
                      </a:pPr>
                      <a:r>
                        <a:rPr lang="en-US" sz="1000">
                          <a:latin typeface="Georgia"/>
                          <a:ea typeface="Times New Roman"/>
                          <a:cs typeface="Arial"/>
                        </a:rPr>
                        <a:t>Resolution of crystallographic data</a:t>
                      </a:r>
                      <a:endParaRPr lang="en-US" sz="1000">
                        <a:latin typeface="Calibri"/>
                      </a:endParaRPr>
                    </a:p>
                  </a:txBody>
                  <a:tcPr marL="68580" marR="68580" marT="0" marB="0">
                    <a:lnL>
                      <a:noFill/>
                    </a:lnL>
                    <a:lnR>
                      <a:noFill/>
                    </a:lnR>
                    <a:lnT w="19050" cap="flat" cmpd="sng" algn="ctr">
                      <a:solidFill>
                        <a:srgbClr val="008000"/>
                      </a:solidFill>
                      <a:prstDash val="solid"/>
                      <a:round/>
                      <a:headEnd type="none" w="med" len="med"/>
                      <a:tailEnd type="none" w="med" len="med"/>
                    </a:lnT>
                    <a:lnB w="12700" cap="flat" cmpd="sng" algn="ctr">
                      <a:solidFill>
                        <a:srgbClr val="008000"/>
                      </a:solidFill>
                      <a:prstDash val="solid"/>
                      <a:round/>
                      <a:headEnd type="none" w="med" len="med"/>
                      <a:tailEnd type="none" w="med" len="med"/>
                    </a:lnB>
                  </a:tcPr>
                </a:tc>
              </a:tr>
              <a:tr h="0">
                <a:tc>
                  <a:txBody>
                    <a:bodyPr/>
                    <a:lstStyle/>
                    <a:p>
                      <a:pPr>
                        <a:spcAft>
                          <a:spcPts val="0"/>
                        </a:spcAft>
                      </a:pPr>
                      <a:r>
                        <a:rPr lang="en-US" sz="1000" i="1">
                          <a:latin typeface="Georgia"/>
                          <a:ea typeface="Times New Roman"/>
                          <a:cs typeface="Arial"/>
                        </a:rPr>
                        <a:t>Tt</a:t>
                      </a:r>
                      <a:r>
                        <a:rPr lang="en-US" sz="1000">
                          <a:latin typeface="Georgia"/>
                          <a:ea typeface="Times New Roman"/>
                          <a:cs typeface="Arial"/>
                        </a:rPr>
                        <a:t>Rp</a:t>
                      </a:r>
                      <a:endParaRPr lang="en-US" sz="1000">
                        <a:latin typeface="Calibri"/>
                      </a:endParaRPr>
                    </a:p>
                  </a:txBody>
                  <a:tcPr marL="68580" marR="68580" marT="0" marB="0">
                    <a:lnL>
                      <a:noFill/>
                    </a:lnL>
                    <a:lnR>
                      <a:noFill/>
                    </a:lnR>
                    <a:lnT w="12700" cap="flat" cmpd="sng" algn="ctr">
                      <a:solidFill>
                        <a:srgbClr val="008000"/>
                      </a:solidFill>
                      <a:prstDash val="solid"/>
                      <a:round/>
                      <a:headEnd type="none" w="med" len="med"/>
                      <a:tailEnd type="none" w="med" len="med"/>
                    </a:lnT>
                    <a:lnB>
                      <a:noFill/>
                    </a:lnB>
                  </a:tcPr>
                </a:tc>
                <a:tc>
                  <a:txBody>
                    <a:bodyPr/>
                    <a:lstStyle/>
                    <a:p>
                      <a:pPr>
                        <a:spcAft>
                          <a:spcPts val="0"/>
                        </a:spcAft>
                      </a:pPr>
                      <a:r>
                        <a:rPr lang="en-US" sz="1000">
                          <a:latin typeface="Georgia"/>
                          <a:ea typeface="Times New Roman"/>
                          <a:cs typeface="Arial"/>
                        </a:rPr>
                        <a:t>159 mV</a:t>
                      </a:r>
                      <a:endParaRPr lang="en-US" sz="1000">
                        <a:latin typeface="Calibri"/>
                      </a:endParaRPr>
                    </a:p>
                  </a:txBody>
                  <a:tcPr marL="68580" marR="68580" marT="0" marB="0">
                    <a:lnL>
                      <a:noFill/>
                    </a:lnL>
                    <a:lnR>
                      <a:noFill/>
                    </a:lnR>
                    <a:lnT w="12700" cap="flat" cmpd="sng" algn="ctr">
                      <a:solidFill>
                        <a:srgbClr val="008000"/>
                      </a:solidFill>
                      <a:prstDash val="solid"/>
                      <a:round/>
                      <a:headEnd type="none" w="med" len="med"/>
                      <a:tailEnd type="none" w="med" len="med"/>
                    </a:lnT>
                    <a:lnB>
                      <a:noFill/>
                    </a:lnB>
                  </a:tcPr>
                </a:tc>
                <a:tc>
                  <a:txBody>
                    <a:bodyPr/>
                    <a:lstStyle/>
                    <a:p>
                      <a:pPr>
                        <a:spcAft>
                          <a:spcPts val="0"/>
                        </a:spcAft>
                      </a:pPr>
                      <a:r>
                        <a:rPr lang="en-US" sz="1000">
                          <a:latin typeface="Georgia"/>
                          <a:ea typeface="Times New Roman"/>
                          <a:cs typeface="Arial"/>
                        </a:rPr>
                        <a:t>7.48, 10.07</a:t>
                      </a:r>
                      <a:endParaRPr lang="en-US" sz="1000">
                        <a:latin typeface="Calibri"/>
                      </a:endParaRPr>
                    </a:p>
                  </a:txBody>
                  <a:tcPr marL="68580" marR="68580" marT="0" marB="0">
                    <a:lnL>
                      <a:noFill/>
                    </a:lnL>
                    <a:lnR>
                      <a:noFill/>
                    </a:lnR>
                    <a:lnT w="12700" cap="flat" cmpd="sng" algn="ctr">
                      <a:solidFill>
                        <a:srgbClr val="008000"/>
                      </a:solidFill>
                      <a:prstDash val="solid"/>
                      <a:round/>
                      <a:headEnd type="none" w="med" len="med"/>
                      <a:tailEnd type="none" w="med" len="med"/>
                    </a:lnT>
                    <a:lnB>
                      <a:noFill/>
                    </a:lnB>
                  </a:tcPr>
                </a:tc>
                <a:tc>
                  <a:txBody>
                    <a:bodyPr/>
                    <a:lstStyle/>
                    <a:p>
                      <a:pPr>
                        <a:spcAft>
                          <a:spcPts val="0"/>
                        </a:spcAft>
                      </a:pPr>
                      <a:endParaRPr lang="en-US" sz="1000">
                        <a:latin typeface="Georgia"/>
                        <a:ea typeface="Times New Roman"/>
                        <a:cs typeface="Arial"/>
                      </a:endParaRPr>
                    </a:p>
                  </a:txBody>
                  <a:tcPr marL="68580" marR="68580" marT="0" marB="0">
                    <a:lnL>
                      <a:noFill/>
                    </a:lnL>
                    <a:lnR>
                      <a:noFill/>
                    </a:lnR>
                    <a:lnT w="12700" cap="flat" cmpd="sng" algn="ctr">
                      <a:solidFill>
                        <a:srgbClr val="008000"/>
                      </a:solidFill>
                      <a:prstDash val="solid"/>
                      <a:round/>
                      <a:headEnd type="none" w="med" len="med"/>
                      <a:tailEnd type="none" w="med" len="med"/>
                    </a:lnT>
                    <a:lnB>
                      <a:noFill/>
                    </a:lnB>
                  </a:tcPr>
                </a:tc>
              </a:tr>
              <a:tr h="0">
                <a:tc>
                  <a:txBody>
                    <a:bodyPr/>
                    <a:lstStyle/>
                    <a:p>
                      <a:pPr>
                        <a:spcAft>
                          <a:spcPts val="0"/>
                        </a:spcAft>
                      </a:pPr>
                      <a:r>
                        <a:rPr lang="en-US" sz="1000">
                          <a:latin typeface="Georgia"/>
                          <a:ea typeface="Times New Roman"/>
                          <a:cs typeface="Arial"/>
                        </a:rPr>
                        <a:t>trunc</a:t>
                      </a:r>
                      <a:r>
                        <a:rPr lang="en-US" sz="1000" i="1">
                          <a:latin typeface="Georgia"/>
                          <a:ea typeface="Times New Roman"/>
                          <a:cs typeface="Arial"/>
                        </a:rPr>
                        <a:t>Tt</a:t>
                      </a:r>
                      <a:r>
                        <a:rPr lang="en-US" sz="1000">
                          <a:latin typeface="Georgia"/>
                          <a:ea typeface="Times New Roman"/>
                          <a:cs typeface="Arial"/>
                        </a:rPr>
                        <a:t>Rp</a:t>
                      </a:r>
                      <a:endParaRPr lang="en-US" sz="1000">
                        <a:latin typeface="Calibri"/>
                      </a:endParaRPr>
                    </a:p>
                  </a:txBody>
                  <a:tcPr marL="68580" marR="68580" marT="0" marB="0">
                    <a:lnL>
                      <a:noFill/>
                    </a:lnL>
                    <a:lnR>
                      <a:noFill/>
                    </a:lnR>
                    <a:lnT>
                      <a:noFill/>
                    </a:lnT>
                    <a:lnB>
                      <a:noFill/>
                    </a:lnB>
                  </a:tcPr>
                </a:tc>
                <a:tc>
                  <a:txBody>
                    <a:bodyPr/>
                    <a:lstStyle/>
                    <a:p>
                      <a:pPr>
                        <a:spcAft>
                          <a:spcPts val="0"/>
                        </a:spcAft>
                      </a:pPr>
                      <a:r>
                        <a:rPr lang="en-US" sz="1000">
                          <a:latin typeface="Georgia"/>
                          <a:ea typeface="Times New Roman"/>
                          <a:cs typeface="Arial"/>
                        </a:rPr>
                        <a:t>157 mV</a:t>
                      </a:r>
                      <a:endParaRPr lang="en-US" sz="1000">
                        <a:latin typeface="Calibri"/>
                      </a:endParaRPr>
                    </a:p>
                  </a:txBody>
                  <a:tcPr marL="68580" marR="68580" marT="0" marB="0">
                    <a:lnL>
                      <a:noFill/>
                    </a:lnL>
                    <a:lnR>
                      <a:noFill/>
                    </a:lnR>
                    <a:lnT>
                      <a:noFill/>
                    </a:lnT>
                    <a:lnB>
                      <a:noFill/>
                    </a:lnB>
                  </a:tcPr>
                </a:tc>
                <a:tc>
                  <a:txBody>
                    <a:bodyPr/>
                    <a:lstStyle/>
                    <a:p>
                      <a:pPr>
                        <a:spcAft>
                          <a:spcPts val="0"/>
                        </a:spcAft>
                      </a:pPr>
                      <a:r>
                        <a:rPr lang="en-US" sz="1000">
                          <a:latin typeface="Georgia"/>
                          <a:ea typeface="Times New Roman"/>
                          <a:cs typeface="Arial"/>
                        </a:rPr>
                        <a:t>7.87, 9.84</a:t>
                      </a:r>
                      <a:endParaRPr lang="en-US" sz="1000">
                        <a:latin typeface="Calibri"/>
                      </a:endParaRPr>
                    </a:p>
                  </a:txBody>
                  <a:tcPr marL="68580" marR="68580" marT="0" marB="0">
                    <a:lnL>
                      <a:noFill/>
                    </a:lnL>
                    <a:lnR>
                      <a:noFill/>
                    </a:lnR>
                    <a:lnT>
                      <a:noFill/>
                    </a:lnT>
                    <a:lnB>
                      <a:noFill/>
                    </a:lnB>
                  </a:tcPr>
                </a:tc>
                <a:tc>
                  <a:txBody>
                    <a:bodyPr/>
                    <a:lstStyle/>
                    <a:p>
                      <a:pPr>
                        <a:spcAft>
                          <a:spcPts val="0"/>
                        </a:spcAft>
                      </a:pPr>
                      <a:r>
                        <a:rPr lang="en-US" sz="1000">
                          <a:latin typeface="Georgia"/>
                          <a:ea typeface="Times New Roman"/>
                          <a:cs typeface="Arial"/>
                        </a:rPr>
                        <a:t>2.1 Å</a:t>
                      </a:r>
                      <a:r>
                        <a:rPr lang="en-US" sz="1000" baseline="30000">
                          <a:latin typeface="Georgia"/>
                          <a:ea typeface="Times New Roman"/>
                          <a:cs typeface="Arial"/>
                        </a:rPr>
                        <a:t>c</a:t>
                      </a:r>
                      <a:endParaRPr lang="en-US" sz="1000">
                        <a:latin typeface="Calibri"/>
                      </a:endParaRPr>
                    </a:p>
                  </a:txBody>
                  <a:tcPr marL="68580" marR="68580" marT="0" marB="0">
                    <a:lnL>
                      <a:noFill/>
                    </a:lnL>
                    <a:lnR>
                      <a:noFill/>
                    </a:lnR>
                    <a:lnT>
                      <a:noFill/>
                    </a:lnT>
                    <a:lnB>
                      <a:noFill/>
                    </a:lnB>
                  </a:tcPr>
                </a:tc>
              </a:tr>
              <a:tr h="0">
                <a:tc>
                  <a:txBody>
                    <a:bodyPr/>
                    <a:lstStyle/>
                    <a:p>
                      <a:pPr>
                        <a:spcAft>
                          <a:spcPts val="0"/>
                        </a:spcAft>
                      </a:pPr>
                      <a:r>
                        <a:rPr lang="en-US" sz="1000">
                          <a:latin typeface="Georgia"/>
                          <a:ea typeface="Times New Roman"/>
                          <a:cs typeface="Arial"/>
                        </a:rPr>
                        <a:t>Y158F</a:t>
                      </a:r>
                      <a:endParaRPr lang="en-US" sz="1000">
                        <a:latin typeface="Calibri"/>
                      </a:endParaRPr>
                    </a:p>
                  </a:txBody>
                  <a:tcPr marL="68580" marR="68580" marT="0" marB="0">
                    <a:lnL>
                      <a:noFill/>
                    </a:lnL>
                    <a:lnR>
                      <a:noFill/>
                    </a:lnR>
                    <a:lnT>
                      <a:noFill/>
                    </a:lnT>
                    <a:lnB>
                      <a:noFill/>
                    </a:lnB>
                  </a:tcPr>
                </a:tc>
                <a:tc>
                  <a:txBody>
                    <a:bodyPr/>
                    <a:lstStyle/>
                    <a:p>
                      <a:pPr>
                        <a:spcAft>
                          <a:spcPts val="0"/>
                        </a:spcAft>
                      </a:pPr>
                      <a:r>
                        <a:rPr lang="en-US" sz="1000">
                          <a:latin typeface="Georgia"/>
                          <a:ea typeface="Times New Roman"/>
                          <a:cs typeface="Arial"/>
                        </a:rPr>
                        <a:t>93 mV</a:t>
                      </a:r>
                      <a:endParaRPr lang="en-US" sz="1000">
                        <a:latin typeface="Calibri"/>
                      </a:endParaRPr>
                    </a:p>
                  </a:txBody>
                  <a:tcPr marL="68580" marR="68580" marT="0" marB="0">
                    <a:lnL>
                      <a:noFill/>
                    </a:lnL>
                    <a:lnR>
                      <a:noFill/>
                    </a:lnR>
                    <a:lnT>
                      <a:noFill/>
                    </a:lnT>
                    <a:lnB>
                      <a:noFill/>
                    </a:lnB>
                  </a:tcPr>
                </a:tc>
                <a:tc>
                  <a:txBody>
                    <a:bodyPr/>
                    <a:lstStyle/>
                    <a:p>
                      <a:pPr>
                        <a:spcAft>
                          <a:spcPts val="0"/>
                        </a:spcAft>
                      </a:pPr>
                      <a:r>
                        <a:rPr lang="en-US" sz="1000">
                          <a:latin typeface="Georgia"/>
                          <a:ea typeface="Times New Roman"/>
                          <a:cs typeface="Arial"/>
                        </a:rPr>
                        <a:t>8.17, 10.13</a:t>
                      </a:r>
                      <a:endParaRPr lang="en-US" sz="1000">
                        <a:latin typeface="Calibri"/>
                      </a:endParaRPr>
                    </a:p>
                  </a:txBody>
                  <a:tcPr marL="68580" marR="68580" marT="0" marB="0">
                    <a:lnL>
                      <a:noFill/>
                    </a:lnL>
                    <a:lnR>
                      <a:noFill/>
                    </a:lnR>
                    <a:lnT>
                      <a:noFill/>
                    </a:lnT>
                    <a:lnB>
                      <a:noFill/>
                    </a:lnB>
                  </a:tcPr>
                </a:tc>
                <a:tc>
                  <a:txBody>
                    <a:bodyPr/>
                    <a:lstStyle/>
                    <a:p>
                      <a:pPr>
                        <a:spcAft>
                          <a:spcPts val="0"/>
                        </a:spcAft>
                      </a:pPr>
                      <a:r>
                        <a:rPr lang="en-US" sz="1000">
                          <a:latin typeface="Georgia"/>
                          <a:ea typeface="Times New Roman"/>
                          <a:cs typeface="Arial"/>
                        </a:rPr>
                        <a:t>1.85 Å</a:t>
                      </a:r>
                      <a:endParaRPr lang="en-US" sz="1000">
                        <a:latin typeface="Calibri"/>
                      </a:endParaRPr>
                    </a:p>
                  </a:txBody>
                  <a:tcPr marL="68580" marR="68580" marT="0" marB="0">
                    <a:lnL>
                      <a:noFill/>
                    </a:lnL>
                    <a:lnR>
                      <a:noFill/>
                    </a:lnR>
                    <a:lnT>
                      <a:noFill/>
                    </a:lnT>
                    <a:lnB>
                      <a:noFill/>
                    </a:lnB>
                  </a:tcPr>
                </a:tc>
              </a:tr>
              <a:tr h="0">
                <a:tc>
                  <a:txBody>
                    <a:bodyPr/>
                    <a:lstStyle/>
                    <a:p>
                      <a:pPr>
                        <a:spcAft>
                          <a:spcPts val="0"/>
                        </a:spcAft>
                      </a:pPr>
                      <a:r>
                        <a:rPr lang="en-US" sz="1000">
                          <a:latin typeface="Georgia"/>
                          <a:ea typeface="Times New Roman"/>
                          <a:cs typeface="Arial"/>
                        </a:rPr>
                        <a:t>L135A</a:t>
                      </a:r>
                      <a:endParaRPr lang="en-US" sz="1000">
                        <a:latin typeface="Calibri"/>
                      </a:endParaRPr>
                    </a:p>
                  </a:txBody>
                  <a:tcPr marL="68580" marR="68580" marT="0" marB="0">
                    <a:lnL>
                      <a:noFill/>
                    </a:lnL>
                    <a:lnR>
                      <a:noFill/>
                    </a:lnR>
                    <a:lnT>
                      <a:noFill/>
                    </a:lnT>
                    <a:lnB w="19050" cap="flat" cmpd="sng" algn="ctr">
                      <a:solidFill>
                        <a:srgbClr val="008000"/>
                      </a:solidFill>
                      <a:prstDash val="solid"/>
                      <a:round/>
                      <a:headEnd type="none" w="med" len="med"/>
                      <a:tailEnd type="none" w="med" len="med"/>
                    </a:lnB>
                  </a:tcPr>
                </a:tc>
                <a:tc>
                  <a:txBody>
                    <a:bodyPr/>
                    <a:lstStyle/>
                    <a:p>
                      <a:pPr>
                        <a:spcAft>
                          <a:spcPts val="0"/>
                        </a:spcAft>
                      </a:pPr>
                      <a:r>
                        <a:rPr lang="en-US" sz="1000" dirty="0">
                          <a:latin typeface="Georgia"/>
                          <a:ea typeface="Times New Roman"/>
                          <a:cs typeface="Arial"/>
                        </a:rPr>
                        <a:t>147 mV</a:t>
                      </a:r>
                      <a:endParaRPr lang="en-US" sz="1000" dirty="0">
                        <a:latin typeface="Calibri"/>
                      </a:endParaRPr>
                    </a:p>
                  </a:txBody>
                  <a:tcPr marL="68580" marR="68580" marT="0" marB="0">
                    <a:lnL>
                      <a:noFill/>
                    </a:lnL>
                    <a:lnR>
                      <a:noFill/>
                    </a:lnR>
                    <a:lnT>
                      <a:noFill/>
                    </a:lnT>
                    <a:lnB w="19050" cap="flat" cmpd="sng" algn="ctr">
                      <a:solidFill>
                        <a:srgbClr val="008000"/>
                      </a:solidFill>
                      <a:prstDash val="solid"/>
                      <a:round/>
                      <a:headEnd type="none" w="med" len="med"/>
                      <a:tailEnd type="none" w="med" len="med"/>
                    </a:lnB>
                  </a:tcPr>
                </a:tc>
                <a:tc>
                  <a:txBody>
                    <a:bodyPr/>
                    <a:lstStyle/>
                    <a:p>
                      <a:pPr>
                        <a:spcAft>
                          <a:spcPts val="0"/>
                        </a:spcAft>
                      </a:pPr>
                      <a:r>
                        <a:rPr lang="en-US" sz="1000" dirty="0">
                          <a:latin typeface="Georgia"/>
                          <a:ea typeface="Times New Roman"/>
                          <a:cs typeface="Arial"/>
                        </a:rPr>
                        <a:t>8.40, 10.45</a:t>
                      </a:r>
                      <a:endParaRPr lang="en-US" sz="1000" dirty="0">
                        <a:latin typeface="Calibri"/>
                      </a:endParaRPr>
                    </a:p>
                  </a:txBody>
                  <a:tcPr marL="68580" marR="68580" marT="0" marB="0">
                    <a:lnL>
                      <a:noFill/>
                    </a:lnL>
                    <a:lnR>
                      <a:noFill/>
                    </a:lnR>
                    <a:lnT>
                      <a:noFill/>
                    </a:lnT>
                    <a:lnB w="19050" cap="flat" cmpd="sng" algn="ctr">
                      <a:solidFill>
                        <a:srgbClr val="008000"/>
                      </a:solidFill>
                      <a:prstDash val="solid"/>
                      <a:round/>
                      <a:headEnd type="none" w="med" len="med"/>
                      <a:tailEnd type="none" w="med" len="med"/>
                    </a:lnB>
                  </a:tcPr>
                </a:tc>
                <a:tc>
                  <a:txBody>
                    <a:bodyPr/>
                    <a:lstStyle/>
                    <a:p>
                      <a:pPr>
                        <a:spcAft>
                          <a:spcPts val="0"/>
                        </a:spcAft>
                      </a:pPr>
                      <a:r>
                        <a:rPr lang="en-US" sz="1000" dirty="0">
                          <a:latin typeface="Georgia"/>
                          <a:ea typeface="Times New Roman"/>
                          <a:cs typeface="Arial"/>
                        </a:rPr>
                        <a:t>2.2 Å</a:t>
                      </a:r>
                      <a:endParaRPr lang="en-US" sz="1000" dirty="0">
                        <a:latin typeface="Calibri"/>
                      </a:endParaRPr>
                    </a:p>
                  </a:txBody>
                  <a:tcPr marL="68580" marR="68580" marT="0" marB="0">
                    <a:lnL>
                      <a:noFill/>
                    </a:lnL>
                    <a:lnR>
                      <a:noFill/>
                    </a:lnR>
                    <a:lnT>
                      <a:noFill/>
                    </a:lnT>
                    <a:lnB w="19050" cap="flat" cmpd="sng" algn="ctr">
                      <a:solidFill>
                        <a:srgbClr val="008000"/>
                      </a:solidFill>
                      <a:prstDash val="solid"/>
                      <a:round/>
                      <a:headEnd type="none" w="med" len="med"/>
                      <a:tailEnd type="none" w="med" len="med"/>
                    </a:lnB>
                  </a:tcPr>
                </a:tc>
              </a:tr>
            </a:tbl>
          </a:graphicData>
        </a:graphic>
      </p:graphicFrame>
      <p:sp>
        <p:nvSpPr>
          <p:cNvPr id="24" name="TextBox 23"/>
          <p:cNvSpPr txBox="1"/>
          <p:nvPr/>
        </p:nvSpPr>
        <p:spPr>
          <a:xfrm>
            <a:off x="304800" y="6400800"/>
            <a:ext cx="8839200" cy="276999"/>
          </a:xfrm>
          <a:prstGeom prst="rect">
            <a:avLst/>
          </a:prstGeom>
          <a:noFill/>
        </p:spPr>
        <p:txBody>
          <a:bodyPr wrap="square" rtlCol="0">
            <a:spAutoFit/>
          </a:bodyPr>
          <a:lstStyle/>
          <a:p>
            <a:r>
              <a:rPr lang="en-US" sz="1200" baseline="30000" dirty="0" smtClean="0"/>
              <a:t>a</a:t>
            </a:r>
            <a:r>
              <a:rPr lang="en-US" sz="1200" dirty="0" smtClean="0"/>
              <a:t> determined in the Elliot lab, </a:t>
            </a:r>
            <a:r>
              <a:rPr lang="en-US" sz="1200" baseline="30000" dirty="0" smtClean="0"/>
              <a:t>b </a:t>
            </a:r>
            <a:r>
              <a:rPr lang="en-US" sz="1200" dirty="0" smtClean="0"/>
              <a:t>determined through pH-dependent UV-Visible titrations </a:t>
            </a:r>
            <a:r>
              <a:rPr lang="en-US" sz="1200" baseline="30000" dirty="0" smtClean="0"/>
              <a:t>c</a:t>
            </a:r>
            <a:r>
              <a:rPr lang="en-US" sz="1200" dirty="0" smtClean="0"/>
              <a:t> reported in </a:t>
            </a:r>
            <a:r>
              <a:rPr lang="en-US" sz="1200" dirty="0" smtClean="0"/>
              <a:t>Konkle et al. Biochemistry 2009</a:t>
            </a:r>
            <a:endParaRPr lang="en-US" dirty="0"/>
          </a:p>
        </p:txBody>
      </p:sp>
      <p:sp>
        <p:nvSpPr>
          <p:cNvPr id="25" name="TextBox 24"/>
          <p:cNvSpPr txBox="1"/>
          <p:nvPr/>
        </p:nvSpPr>
        <p:spPr>
          <a:xfrm>
            <a:off x="609600" y="5029200"/>
            <a:ext cx="7375865" cy="307777"/>
          </a:xfrm>
          <a:prstGeom prst="rect">
            <a:avLst/>
          </a:prstGeom>
          <a:noFill/>
        </p:spPr>
        <p:txBody>
          <a:bodyPr wrap="none" rtlCol="0">
            <a:spAutoFit/>
          </a:bodyPr>
          <a:lstStyle/>
          <a:p>
            <a:r>
              <a:rPr lang="en-US" sz="1400" b="1" dirty="0" smtClean="0"/>
              <a:t>Low pH-reduction potential and </a:t>
            </a:r>
            <a:r>
              <a:rPr lang="en-US" sz="1400" b="1" dirty="0" err="1" smtClean="0"/>
              <a:t>pK</a:t>
            </a:r>
            <a:r>
              <a:rPr lang="en-US" sz="1400" b="1" baseline="-25000" dirty="0" err="1" smtClean="0"/>
              <a:t>a</a:t>
            </a:r>
            <a:r>
              <a:rPr lang="en-US" sz="1400" b="1" dirty="0" smtClean="0"/>
              <a:t> values of different forms and mutants of the </a:t>
            </a:r>
            <a:r>
              <a:rPr lang="en-US" sz="1400" b="1" dirty="0" err="1" smtClean="0"/>
              <a:t>Rieske</a:t>
            </a:r>
            <a:r>
              <a:rPr lang="en-US" sz="1400" b="1" dirty="0" smtClean="0"/>
              <a:t> protein</a:t>
            </a:r>
            <a:endParaRPr lang="en-US" sz="1400" dirty="0"/>
          </a:p>
        </p:txBody>
      </p:sp>
    </p:spTree>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Trek">
  <a:themeElements>
    <a:clrScheme name="Trek">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Trek">
      <a:majorFont>
        <a:latin typeface="Franklin Gothic Medium"/>
        <a:ea typeface=""/>
        <a:cs typeface=""/>
        <a:font script="Jpan" typeface="HG創英角ｺﾞｼｯｸUB"/>
        <a:font script="Hang" typeface="돋움"/>
        <a:font script="Hans" typeface="隶书"/>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Franklin Gothic Book"/>
        <a:ea typeface=""/>
        <a:cs typeface=""/>
        <a:font script="Jpan" typeface="HGｺﾞｼｯｸE"/>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Trek">
      <a:fillStyleLst>
        <a:solidFill>
          <a:schemeClr val="phClr"/>
        </a:solidFill>
        <a:gradFill rotWithShape="1">
          <a:gsLst>
            <a:gs pos="0">
              <a:schemeClr val="phClr">
                <a:tint val="30000"/>
                <a:satMod val="250000"/>
              </a:schemeClr>
            </a:gs>
            <a:gs pos="72000">
              <a:schemeClr val="phClr">
                <a:tint val="75000"/>
                <a:satMod val="210000"/>
              </a:schemeClr>
            </a:gs>
            <a:gs pos="100000">
              <a:schemeClr val="phClr">
                <a:tint val="85000"/>
                <a:satMod val="210000"/>
              </a:schemeClr>
            </a:gs>
          </a:gsLst>
          <a:lin ang="5400000" scaled="1"/>
        </a:gradFill>
        <a:gradFill rotWithShape="1">
          <a:gsLst>
            <a:gs pos="0">
              <a:schemeClr val="phClr">
                <a:tint val="75000"/>
                <a:shade val="85000"/>
                <a:satMod val="230000"/>
              </a:schemeClr>
            </a:gs>
            <a:gs pos="25000">
              <a:schemeClr val="phClr">
                <a:tint val="90000"/>
                <a:shade val="70000"/>
                <a:satMod val="220000"/>
              </a:schemeClr>
            </a:gs>
            <a:gs pos="50000">
              <a:schemeClr val="phClr">
                <a:tint val="90000"/>
                <a:shade val="58000"/>
                <a:satMod val="225000"/>
              </a:schemeClr>
            </a:gs>
            <a:gs pos="65000">
              <a:schemeClr val="phClr">
                <a:tint val="90000"/>
                <a:shade val="58000"/>
                <a:satMod val="225000"/>
              </a:schemeClr>
            </a:gs>
            <a:gs pos="80000">
              <a:schemeClr val="phClr">
                <a:tint val="90000"/>
                <a:shade val="69000"/>
                <a:satMod val="220000"/>
              </a:schemeClr>
            </a:gs>
            <a:gs pos="100000">
              <a:schemeClr val="phClr">
                <a:tint val="77000"/>
                <a:shade val="80000"/>
                <a:satMod val="230000"/>
              </a:schemeClr>
            </a:gs>
          </a:gsLst>
          <a:lin ang="5400000" scaled="1"/>
        </a:gradFill>
      </a:fillStyleLst>
      <a:lnStyleLst>
        <a:ln w="10000" cap="flat" cmpd="sng" algn="ctr">
          <a:solidFill>
            <a:schemeClr val="ph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76200" dist="50800" dir="5400000" rotWithShape="0">
              <a:srgbClr val="4E3B30">
                <a:alpha val="60000"/>
              </a:srgbClr>
            </a:outerShdw>
          </a:effectLst>
        </a:effectStyle>
        <a:effectStyle>
          <a:effectLst>
            <a:outerShdw blurRad="76200" dist="50800" dir="5400000" rotWithShape="0">
              <a:srgbClr val="4E3B30">
                <a:alpha val="60000"/>
              </a:srgbClr>
            </a:outerShdw>
          </a:effectLst>
          <a:scene3d>
            <a:camera prst="orthographicFront">
              <a:rot lat="0" lon="0" rev="0"/>
            </a:camera>
            <a:lightRig rig="threePt" dir="tl">
              <a:rot lat="0" lon="0" rev="0"/>
            </a:lightRig>
          </a:scene3d>
          <a:sp3d prstMaterial="metal">
            <a:bevelT w="10000" h="10000"/>
          </a:sp3d>
        </a:effectStyle>
        <a:effectStyle>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phClr">
                <a:shade val="60000"/>
                <a:satMod val="110000"/>
              </a:schemeClr>
            </a:contourClr>
          </a:sp3d>
        </a:effectStyle>
      </a:effectStyleLst>
      <a:bgFillStyleLst>
        <a:solidFill>
          <a:schemeClr val="phClr"/>
        </a:solidFill>
        <a:blipFill>
          <a:blip xmlns:r="http://schemas.openxmlformats.org/officeDocument/2006/relationships" r:embed="rId1">
            <a:duotone>
              <a:schemeClr val="phClr">
                <a:shade val="90000"/>
                <a:satMod val="150000"/>
              </a:schemeClr>
              <a:schemeClr val="phClr">
                <a:tint val="88000"/>
                <a:satMod val="105000"/>
              </a:schemeClr>
            </a:duotone>
          </a:blip>
          <a:tile tx="0" ty="0" sx="95000" sy="95000" flip="none" algn="t"/>
        </a:blipFill>
        <a:blipFill>
          <a:blip xmlns:r="http://schemas.openxmlformats.org/officeDocument/2006/relationships" r:embed="rId2">
            <a:duotone>
              <a:schemeClr val="phClr">
                <a:shade val="30000"/>
                <a:satMod val="455000"/>
              </a:schemeClr>
              <a:schemeClr val="phClr">
                <a:tint val="95000"/>
                <a:satMod val="120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Trek</Template>
  <TotalTime>585</TotalTime>
  <Words>247</Words>
  <Application>Microsoft Office PowerPoint</Application>
  <PresentationFormat>On-screen Show (4:3)</PresentationFormat>
  <Paragraphs>27</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Trek</vt:lpstr>
      <vt:lpstr>Modulation of Reduction Potentials of [2Fe-2S] Iron Sulfur clusters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Modulation of Reduction Potentials of [2Fe-2S] Iron Sulfur clusters</dc:title>
  <dc:creator>lhunsick</dc:creator>
  <cp:lastModifiedBy>lhunsick</cp:lastModifiedBy>
  <cp:revision>20</cp:revision>
  <dcterms:created xsi:type="dcterms:W3CDTF">2008-09-19T14:41:04Z</dcterms:created>
  <dcterms:modified xsi:type="dcterms:W3CDTF">2009-10-01T03:12:08Z</dcterms:modified>
</cp:coreProperties>
</file>