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40439-4C73-4DCF-91C1-059062283AF2}" type="datetimeFigureOut">
              <a:rPr lang="en-US"/>
              <a:pPr>
                <a:defRPr/>
              </a:pPr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0084B-1690-4814-8564-7C9F242F30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C20CD-FF00-4449-97FE-73B369817AF4}" type="datetimeFigureOut">
              <a:rPr lang="en-US"/>
              <a:pPr>
                <a:defRPr/>
              </a:pPr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AC909-780C-4641-9C3E-439B6DF8C4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97595-4A25-41BA-8B7C-20788A6691A6}" type="datetimeFigureOut">
              <a:rPr lang="en-US"/>
              <a:pPr>
                <a:defRPr/>
              </a:pPr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7881D-1D27-4951-AE10-D8A7D6ED9C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A910A-4A52-4568-94B8-1E1DBA447928}" type="datetimeFigureOut">
              <a:rPr lang="en-US"/>
              <a:pPr>
                <a:defRPr/>
              </a:pPr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FDDC1-2EB4-4454-B312-0530F2796C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3A51A-3483-4D6B-9887-B296A263384A}" type="datetimeFigureOut">
              <a:rPr lang="en-US"/>
              <a:pPr>
                <a:defRPr/>
              </a:pPr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D76A7-E4BC-4B72-9CDE-7725FDEE82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CDEEC-B14E-4856-998F-113AA7B5D00D}" type="datetimeFigureOut">
              <a:rPr lang="en-US"/>
              <a:pPr>
                <a:defRPr/>
              </a:pPr>
              <a:t>9/30/2009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88700-9CC0-4FC5-80D9-EEC10CD07C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83005-82E2-4643-93C2-826CE2069D2E}" type="datetimeFigureOut">
              <a:rPr lang="en-US"/>
              <a:pPr>
                <a:defRPr/>
              </a:pPr>
              <a:t>9/30/2009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ED984-D193-480E-A105-51C9F1FD38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48ECC-50DF-4BD0-9C41-2B55564B0684}" type="datetimeFigureOut">
              <a:rPr lang="en-US"/>
              <a:pPr>
                <a:defRPr/>
              </a:pPr>
              <a:t>9/30/2009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414D3-9CB5-4EB0-B3F8-18212C9D17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0FB43-9D1E-4730-A27D-09C29E5B7D2A}" type="datetimeFigureOut">
              <a:rPr lang="en-US"/>
              <a:pPr>
                <a:defRPr/>
              </a:pPr>
              <a:t>9/30/2009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44A2E-5BD2-4A9C-94A0-0FD82A7575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DFDE7-A24C-4494-BF52-342DDF09213E}" type="datetimeFigureOut">
              <a:rPr lang="en-US"/>
              <a:pPr>
                <a:defRPr/>
              </a:pPr>
              <a:t>9/30/2009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BF029-664A-49A2-B1C8-1298686FE9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FA3FA-4531-46AB-9D6E-D7369529E4F5}" type="datetimeFigureOut">
              <a:rPr lang="en-US"/>
              <a:pPr>
                <a:defRPr/>
              </a:pPr>
              <a:t>9/30/2009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5F28B-4BAE-441A-954F-ECEC884F1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68EB46C-297E-4836-9FE5-909AA097547B}" type="datetimeFigureOut">
              <a:rPr lang="en-US"/>
              <a:pPr>
                <a:defRPr/>
              </a:pPr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988BBB-00F4-433F-B549-3A468B5413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59"/>
          <p:cNvSpPr/>
          <p:nvPr/>
        </p:nvSpPr>
        <p:spPr>
          <a:xfrm>
            <a:off x="55563" y="838200"/>
            <a:ext cx="9012237" cy="3505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aphicFrame>
        <p:nvGraphicFramePr>
          <p:cNvPr id="1043" name="Object 19"/>
          <p:cNvGraphicFramePr>
            <a:graphicFrameLocks noChangeAspect="1"/>
          </p:cNvGraphicFramePr>
          <p:nvPr/>
        </p:nvGraphicFramePr>
        <p:xfrm>
          <a:off x="457200" y="1143000"/>
          <a:ext cx="2514600" cy="304800"/>
        </p:xfrm>
        <a:graphic>
          <a:graphicData uri="http://schemas.openxmlformats.org/presentationml/2006/ole">
            <p:oleObj spid="_x0000_s1043" name="CS ChemDraw Drawing" r:id="rId3" imgW="3499920" imgH="322560" progId="ChemDraw.Document.6.0">
              <p:embed/>
            </p:oleObj>
          </a:graphicData>
        </a:graphic>
      </p:graphicFrame>
      <p:sp>
        <p:nvSpPr>
          <p:cNvPr id="1053" name="TextBox 65"/>
          <p:cNvSpPr txBox="1">
            <a:spLocks noChangeArrowheads="1"/>
          </p:cNvSpPr>
          <p:nvPr/>
        </p:nvSpPr>
        <p:spPr bwMode="auto">
          <a:xfrm>
            <a:off x="3048000" y="1066800"/>
            <a:ext cx="3000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+</a:t>
            </a: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4876800" y="1371600"/>
            <a:ext cx="1143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044" name="Object 20"/>
          <p:cNvGraphicFramePr>
            <a:graphicFrameLocks noChangeAspect="1"/>
          </p:cNvGraphicFramePr>
          <p:nvPr/>
        </p:nvGraphicFramePr>
        <p:xfrm>
          <a:off x="6172200" y="1143000"/>
          <a:ext cx="2819400" cy="530225"/>
        </p:xfrm>
        <a:graphic>
          <a:graphicData uri="http://schemas.openxmlformats.org/presentationml/2006/ole">
            <p:oleObj spid="_x0000_s1044" name="CS ChemDraw Drawing" r:id="rId4" imgW="4424400" imgH="713520" progId="ChemDraw.Document.6.0">
              <p:embed/>
            </p:oleObj>
          </a:graphicData>
        </a:graphic>
      </p:graphicFrame>
      <p:sp>
        <p:nvSpPr>
          <p:cNvPr id="1055" name="TextBox 68"/>
          <p:cNvSpPr txBox="1">
            <a:spLocks noChangeArrowheads="1"/>
          </p:cNvSpPr>
          <p:nvPr/>
        </p:nvSpPr>
        <p:spPr bwMode="auto">
          <a:xfrm>
            <a:off x="1219200" y="1524000"/>
            <a:ext cx="18288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>
                <a:latin typeface="Calibri" pitchFamily="34" charset="0"/>
              </a:rPr>
              <a:t>Undec-10-en-1-ol</a:t>
            </a:r>
          </a:p>
        </p:txBody>
      </p:sp>
      <p:sp>
        <p:nvSpPr>
          <p:cNvPr id="1056" name="TextBox 69"/>
          <p:cNvSpPr txBox="1">
            <a:spLocks noChangeArrowheads="1"/>
          </p:cNvSpPr>
          <p:nvPr/>
        </p:nvSpPr>
        <p:spPr bwMode="auto">
          <a:xfrm>
            <a:off x="3581400" y="1676400"/>
            <a:ext cx="9683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>
                <a:latin typeface="Calibri" pitchFamily="34" charset="0"/>
              </a:rPr>
              <a:t>Triphosgene</a:t>
            </a:r>
          </a:p>
        </p:txBody>
      </p:sp>
      <p:sp>
        <p:nvSpPr>
          <p:cNvPr id="1057" name="TextBox 70"/>
          <p:cNvSpPr txBox="1">
            <a:spLocks noChangeArrowheads="1"/>
          </p:cNvSpPr>
          <p:nvPr/>
        </p:nvSpPr>
        <p:spPr bwMode="auto">
          <a:xfrm>
            <a:off x="6400800" y="1447800"/>
            <a:ext cx="2054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>
                <a:latin typeface="Calibri" pitchFamily="34" charset="0"/>
              </a:rPr>
              <a:t>Undec-10-enyl chloroformate</a:t>
            </a:r>
          </a:p>
        </p:txBody>
      </p:sp>
      <p:graphicFrame>
        <p:nvGraphicFramePr>
          <p:cNvPr id="1045" name="Object 21"/>
          <p:cNvGraphicFramePr>
            <a:graphicFrameLocks noChangeAspect="1"/>
          </p:cNvGraphicFramePr>
          <p:nvPr/>
        </p:nvGraphicFramePr>
        <p:xfrm>
          <a:off x="3352800" y="1066800"/>
          <a:ext cx="1420813" cy="550863"/>
        </p:xfrm>
        <a:graphic>
          <a:graphicData uri="http://schemas.openxmlformats.org/presentationml/2006/ole">
            <p:oleObj spid="_x0000_s1045" name="CS ChemDraw Drawing" r:id="rId5" imgW="2197080" imgH="850680" progId="ChemDraw.Document.6.0">
              <p:embed/>
            </p:oleObj>
          </a:graphicData>
        </a:graphic>
      </p:graphicFrame>
      <p:graphicFrame>
        <p:nvGraphicFramePr>
          <p:cNvPr id="1046" name="Object 22"/>
          <p:cNvGraphicFramePr>
            <a:graphicFrameLocks noChangeAspect="1"/>
          </p:cNvGraphicFramePr>
          <p:nvPr/>
        </p:nvGraphicFramePr>
        <p:xfrm>
          <a:off x="6858000" y="1905000"/>
          <a:ext cx="990600" cy="330200"/>
        </p:xfrm>
        <a:graphic>
          <a:graphicData uri="http://schemas.openxmlformats.org/presentationml/2006/ole">
            <p:oleObj spid="_x0000_s1046" name="CS ChemDraw Drawing" r:id="rId6" imgW="1307880" imgH="355320" progId="ChemDraw.Document.6.0">
              <p:embed/>
            </p:oleObj>
          </a:graphicData>
        </a:graphic>
      </p:graphicFrame>
      <p:sp>
        <p:nvSpPr>
          <p:cNvPr id="1058" name="TextBox 73"/>
          <p:cNvSpPr txBox="1">
            <a:spLocks noChangeArrowheads="1"/>
          </p:cNvSpPr>
          <p:nvPr/>
        </p:nvSpPr>
        <p:spPr bwMode="auto">
          <a:xfrm>
            <a:off x="7162800" y="1600200"/>
            <a:ext cx="2746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latin typeface="Calibri" pitchFamily="34" charset="0"/>
              </a:rPr>
              <a:t>+</a:t>
            </a:r>
          </a:p>
        </p:txBody>
      </p:sp>
      <p:cxnSp>
        <p:nvCxnSpPr>
          <p:cNvPr id="75" name="Straight Arrow Connector 74"/>
          <p:cNvCxnSpPr/>
          <p:nvPr/>
        </p:nvCxnSpPr>
        <p:spPr>
          <a:xfrm rot="5400000">
            <a:off x="6973094" y="2932906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60" name="TextBox 75"/>
          <p:cNvSpPr txBox="1">
            <a:spLocks noChangeArrowheads="1"/>
          </p:cNvSpPr>
          <p:nvPr/>
        </p:nvSpPr>
        <p:spPr bwMode="auto">
          <a:xfrm>
            <a:off x="6629400" y="2286000"/>
            <a:ext cx="1460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latin typeface="Calibri" pitchFamily="34" charset="0"/>
              </a:rPr>
              <a:t>2-bromoethyl amine</a:t>
            </a:r>
          </a:p>
        </p:txBody>
      </p:sp>
      <p:graphicFrame>
        <p:nvGraphicFramePr>
          <p:cNvPr id="1047" name="Object 23"/>
          <p:cNvGraphicFramePr>
            <a:graphicFrameLocks noChangeAspect="1"/>
          </p:cNvGraphicFramePr>
          <p:nvPr/>
        </p:nvGraphicFramePr>
        <p:xfrm>
          <a:off x="6096000" y="3448050"/>
          <a:ext cx="2895600" cy="406400"/>
        </p:xfrm>
        <a:graphic>
          <a:graphicData uri="http://schemas.openxmlformats.org/presentationml/2006/ole">
            <p:oleObj spid="_x0000_s1047" name="CS ChemDraw Drawing" r:id="rId7" imgW="5537160" imgH="713520" progId="ChemDraw.Document.6.0">
              <p:embed/>
            </p:oleObj>
          </a:graphicData>
        </a:graphic>
      </p:graphicFrame>
      <p:sp>
        <p:nvSpPr>
          <p:cNvPr id="1061" name="Rectangle 77"/>
          <p:cNvSpPr>
            <a:spLocks noChangeArrowheads="1"/>
          </p:cNvSpPr>
          <p:nvPr/>
        </p:nvSpPr>
        <p:spPr bwMode="auto">
          <a:xfrm>
            <a:off x="5791200" y="3810000"/>
            <a:ext cx="33528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100" b="1">
                <a:latin typeface="Calibri" pitchFamily="34" charset="0"/>
              </a:rPr>
              <a:t>(2-Bromo-ethyl)-carbamic acid undec-10-enyl ester</a:t>
            </a:r>
          </a:p>
        </p:txBody>
      </p:sp>
      <p:sp>
        <p:nvSpPr>
          <p:cNvPr id="1062" name="TextBox 78"/>
          <p:cNvSpPr txBox="1">
            <a:spLocks noChangeArrowheads="1"/>
          </p:cNvSpPr>
          <p:nvPr/>
        </p:nvSpPr>
        <p:spPr bwMode="auto">
          <a:xfrm>
            <a:off x="5715000" y="3429000"/>
            <a:ext cx="3000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+</a:t>
            </a:r>
          </a:p>
        </p:txBody>
      </p:sp>
      <p:cxnSp>
        <p:nvCxnSpPr>
          <p:cNvPr id="80" name="Straight Arrow Connector 79"/>
          <p:cNvCxnSpPr/>
          <p:nvPr/>
        </p:nvCxnSpPr>
        <p:spPr>
          <a:xfrm rot="10800000">
            <a:off x="3276600" y="36576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048" name="Object 24"/>
          <p:cNvGraphicFramePr>
            <a:graphicFrameLocks noChangeAspect="1"/>
          </p:cNvGraphicFramePr>
          <p:nvPr/>
        </p:nvGraphicFramePr>
        <p:xfrm>
          <a:off x="4495800" y="3200400"/>
          <a:ext cx="1114425" cy="714375"/>
        </p:xfrm>
        <a:graphic>
          <a:graphicData uri="http://schemas.openxmlformats.org/presentationml/2006/ole">
            <p:oleObj spid="_x0000_s1048" name="CS ChemDraw Drawing" r:id="rId8" imgW="1572120" imgH="1008360" progId="ChemDraw.Document.6.0">
              <p:embed/>
            </p:oleObj>
          </a:graphicData>
        </a:graphic>
      </p:graphicFrame>
      <p:sp>
        <p:nvSpPr>
          <p:cNvPr id="1064" name="TextBox 81"/>
          <p:cNvSpPr txBox="1">
            <a:spLocks noChangeArrowheads="1"/>
          </p:cNvSpPr>
          <p:nvPr/>
        </p:nvSpPr>
        <p:spPr bwMode="auto">
          <a:xfrm>
            <a:off x="3962400" y="4038600"/>
            <a:ext cx="26416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00" b="1">
                <a:latin typeface="Calibri" pitchFamily="34" charset="0"/>
              </a:rPr>
              <a:t>N’N-Dimethyl Derivative of Amino Alcohol</a:t>
            </a:r>
          </a:p>
        </p:txBody>
      </p:sp>
      <p:sp>
        <p:nvSpPr>
          <p:cNvPr id="1065" name="TextBox 82"/>
          <p:cNvSpPr txBox="1">
            <a:spLocks noChangeArrowheads="1"/>
          </p:cNvSpPr>
          <p:nvPr/>
        </p:nvSpPr>
        <p:spPr bwMode="auto">
          <a:xfrm>
            <a:off x="5029200" y="838200"/>
            <a:ext cx="776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Step 1</a:t>
            </a:r>
          </a:p>
        </p:txBody>
      </p:sp>
      <p:sp>
        <p:nvSpPr>
          <p:cNvPr id="1066" name="TextBox 83"/>
          <p:cNvSpPr txBox="1">
            <a:spLocks noChangeArrowheads="1"/>
          </p:cNvSpPr>
          <p:nvPr/>
        </p:nvSpPr>
        <p:spPr bwMode="auto">
          <a:xfrm>
            <a:off x="4876800" y="1371600"/>
            <a:ext cx="10556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latin typeface="Calibri" pitchFamily="34" charset="0"/>
              </a:rPr>
              <a:t>Pyridine</a:t>
            </a:r>
          </a:p>
          <a:p>
            <a:r>
              <a:rPr lang="en-US" sz="1200">
                <a:latin typeface="Calibri" pitchFamily="34" charset="0"/>
              </a:rPr>
              <a:t>CH</a:t>
            </a:r>
            <a:r>
              <a:rPr lang="en-US" sz="1200" baseline="-25000">
                <a:latin typeface="Calibri" pitchFamily="34" charset="0"/>
              </a:rPr>
              <a:t>2</a:t>
            </a:r>
            <a:r>
              <a:rPr lang="en-US" sz="1200">
                <a:latin typeface="Calibri" pitchFamily="34" charset="0"/>
              </a:rPr>
              <a:t>Cl</a:t>
            </a:r>
            <a:r>
              <a:rPr lang="en-US" sz="1200" baseline="-25000">
                <a:latin typeface="Calibri" pitchFamily="34" charset="0"/>
              </a:rPr>
              <a:t>2</a:t>
            </a:r>
            <a:r>
              <a:rPr lang="en-US" sz="1200">
                <a:latin typeface="Calibri" pitchFamily="34" charset="0"/>
              </a:rPr>
              <a:t> , 96Hrs</a:t>
            </a:r>
            <a:endParaRPr lang="en-US" sz="1200" baseline="30000">
              <a:latin typeface="Calibri" pitchFamily="34" charset="0"/>
            </a:endParaRPr>
          </a:p>
        </p:txBody>
      </p:sp>
      <p:sp>
        <p:nvSpPr>
          <p:cNvPr id="1067" name="TextBox 84"/>
          <p:cNvSpPr txBox="1">
            <a:spLocks noChangeArrowheads="1"/>
          </p:cNvSpPr>
          <p:nvPr/>
        </p:nvSpPr>
        <p:spPr bwMode="auto">
          <a:xfrm>
            <a:off x="7391400" y="2590800"/>
            <a:ext cx="8239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latin typeface="Calibri" pitchFamily="34" charset="0"/>
              </a:rPr>
              <a:t>NaHCO</a:t>
            </a:r>
            <a:r>
              <a:rPr lang="en-US" sz="1200" baseline="-25000">
                <a:latin typeface="Calibri" pitchFamily="34" charset="0"/>
              </a:rPr>
              <a:t>3</a:t>
            </a:r>
          </a:p>
          <a:p>
            <a:r>
              <a:rPr lang="en-US" sz="1200">
                <a:latin typeface="Calibri" pitchFamily="34" charset="0"/>
              </a:rPr>
              <a:t>Overnight</a:t>
            </a:r>
            <a:endParaRPr lang="en-US" sz="1200" baseline="-25000">
              <a:latin typeface="Calibri" pitchFamily="34" charset="0"/>
            </a:endParaRPr>
          </a:p>
        </p:txBody>
      </p:sp>
      <p:sp>
        <p:nvSpPr>
          <p:cNvPr id="1068" name="TextBox 85"/>
          <p:cNvSpPr txBox="1">
            <a:spLocks noChangeArrowheads="1"/>
          </p:cNvSpPr>
          <p:nvPr/>
        </p:nvSpPr>
        <p:spPr bwMode="auto">
          <a:xfrm>
            <a:off x="6477000" y="2590800"/>
            <a:ext cx="723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Step2</a:t>
            </a:r>
          </a:p>
        </p:txBody>
      </p:sp>
      <p:sp>
        <p:nvSpPr>
          <p:cNvPr id="1069" name="TextBox 86"/>
          <p:cNvSpPr txBox="1">
            <a:spLocks noChangeArrowheads="1"/>
          </p:cNvSpPr>
          <p:nvPr/>
        </p:nvSpPr>
        <p:spPr bwMode="auto">
          <a:xfrm>
            <a:off x="3124200" y="3733800"/>
            <a:ext cx="11636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latin typeface="Calibri" pitchFamily="34" charset="0"/>
              </a:rPr>
              <a:t>Acetone, Reflux</a:t>
            </a:r>
          </a:p>
          <a:p>
            <a:r>
              <a:rPr lang="en-US" sz="1200">
                <a:latin typeface="Calibri" pitchFamily="34" charset="0"/>
              </a:rPr>
              <a:t>48hrs</a:t>
            </a:r>
          </a:p>
        </p:txBody>
      </p:sp>
      <p:sp>
        <p:nvSpPr>
          <p:cNvPr id="1070" name="TextBox 87"/>
          <p:cNvSpPr txBox="1">
            <a:spLocks noChangeArrowheads="1"/>
          </p:cNvSpPr>
          <p:nvPr/>
        </p:nvSpPr>
        <p:spPr bwMode="auto">
          <a:xfrm>
            <a:off x="3352800" y="3200400"/>
            <a:ext cx="776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Step 3</a:t>
            </a:r>
          </a:p>
        </p:txBody>
      </p:sp>
      <p:sp>
        <p:nvSpPr>
          <p:cNvPr id="1071" name="TextBox 88"/>
          <p:cNvSpPr txBox="1">
            <a:spLocks noChangeArrowheads="1"/>
          </p:cNvSpPr>
          <p:nvPr/>
        </p:nvSpPr>
        <p:spPr bwMode="auto">
          <a:xfrm>
            <a:off x="609600" y="3962400"/>
            <a:ext cx="2260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latin typeface="Calibri" pitchFamily="34" charset="0"/>
              </a:rPr>
              <a:t>Ionic Liquid Type Surfactants</a:t>
            </a:r>
          </a:p>
        </p:txBody>
      </p:sp>
      <p:graphicFrame>
        <p:nvGraphicFramePr>
          <p:cNvPr id="1049" name="Object 25"/>
          <p:cNvGraphicFramePr>
            <a:graphicFrameLocks noChangeAspect="1"/>
          </p:cNvGraphicFramePr>
          <p:nvPr/>
        </p:nvGraphicFramePr>
        <p:xfrm>
          <a:off x="92075" y="3189288"/>
          <a:ext cx="3048000" cy="720725"/>
        </p:xfrm>
        <a:graphic>
          <a:graphicData uri="http://schemas.openxmlformats.org/presentationml/2006/ole">
            <p:oleObj spid="_x0000_s1049" name="CS ChemDraw Drawing" r:id="rId9" imgW="6316920" imgH="1173240" progId="ChemDraw.Document.6.0">
              <p:embed/>
            </p:oleObj>
          </a:graphicData>
        </a:graphic>
      </p:graphicFrame>
      <p:sp>
        <p:nvSpPr>
          <p:cNvPr id="90" name="Rectangle 89"/>
          <p:cNvSpPr/>
          <p:nvPr/>
        </p:nvSpPr>
        <p:spPr>
          <a:xfrm>
            <a:off x="152400" y="2057400"/>
            <a:ext cx="2209800" cy="1219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73" name="TextBox 90"/>
          <p:cNvSpPr txBox="1">
            <a:spLocks noChangeArrowheads="1"/>
          </p:cNvSpPr>
          <p:nvPr/>
        </p:nvSpPr>
        <p:spPr bwMode="auto">
          <a:xfrm>
            <a:off x="152400" y="2057400"/>
            <a:ext cx="2209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latin typeface="Calibri" pitchFamily="34" charset="0"/>
              </a:rPr>
              <a:t>Where,</a:t>
            </a:r>
          </a:p>
          <a:p>
            <a:r>
              <a:rPr lang="en-US" sz="1200">
                <a:latin typeface="Calibri" pitchFamily="34" charset="0"/>
              </a:rPr>
              <a:t>R= -CH</a:t>
            </a:r>
            <a:r>
              <a:rPr lang="en-US" sz="1200" baseline="-25000">
                <a:latin typeface="Calibri" pitchFamily="34" charset="0"/>
              </a:rPr>
              <a:t>3</a:t>
            </a:r>
            <a:r>
              <a:rPr lang="en-US" sz="1200">
                <a:latin typeface="Calibri" pitchFamily="34" charset="0"/>
              </a:rPr>
              <a:t> for Alaninol, </a:t>
            </a:r>
          </a:p>
          <a:p>
            <a:r>
              <a:rPr lang="en-US" sz="1200">
                <a:latin typeface="Calibri" pitchFamily="34" charset="0"/>
              </a:rPr>
              <a:t>      -CH</a:t>
            </a:r>
            <a:r>
              <a:rPr lang="en-US" sz="1200" baseline="-25000">
                <a:latin typeface="Calibri" pitchFamily="34" charset="0"/>
              </a:rPr>
              <a:t>2</a:t>
            </a:r>
            <a:r>
              <a:rPr lang="en-US" sz="1200">
                <a:latin typeface="Calibri" pitchFamily="34" charset="0"/>
              </a:rPr>
              <a:t>-Ph  for Phenylalaninol                              </a:t>
            </a:r>
          </a:p>
          <a:p>
            <a:r>
              <a:rPr lang="en-US" sz="1200">
                <a:latin typeface="Calibri" pitchFamily="34" charset="0"/>
              </a:rPr>
              <a:t>     -CH(CH</a:t>
            </a:r>
            <a:r>
              <a:rPr lang="en-US" sz="1200" baseline="-25000">
                <a:latin typeface="Calibri" pitchFamily="34" charset="0"/>
              </a:rPr>
              <a:t>3</a:t>
            </a:r>
            <a:r>
              <a:rPr lang="en-US" sz="1200">
                <a:latin typeface="Calibri" pitchFamily="34" charset="0"/>
              </a:rPr>
              <a:t>)</a:t>
            </a:r>
            <a:r>
              <a:rPr lang="en-US" sz="1200" baseline="-25000">
                <a:latin typeface="Calibri" pitchFamily="34" charset="0"/>
              </a:rPr>
              <a:t>2</a:t>
            </a:r>
            <a:r>
              <a:rPr lang="en-US" sz="1200">
                <a:latin typeface="Calibri" pitchFamily="34" charset="0"/>
              </a:rPr>
              <a:t>  for Valinol, </a:t>
            </a:r>
          </a:p>
          <a:p>
            <a:r>
              <a:rPr lang="en-US" sz="1200">
                <a:latin typeface="Calibri" pitchFamily="34" charset="0"/>
              </a:rPr>
              <a:t>     -CH</a:t>
            </a:r>
            <a:r>
              <a:rPr lang="en-US" sz="1200" baseline="-25000">
                <a:latin typeface="Calibri" pitchFamily="34" charset="0"/>
              </a:rPr>
              <a:t>2</a:t>
            </a:r>
            <a:r>
              <a:rPr lang="en-US" sz="1200">
                <a:latin typeface="Calibri" pitchFamily="34" charset="0"/>
              </a:rPr>
              <a:t>CH(CH</a:t>
            </a:r>
            <a:r>
              <a:rPr lang="en-US" sz="1200" baseline="-25000">
                <a:latin typeface="Calibri" pitchFamily="34" charset="0"/>
              </a:rPr>
              <a:t>3</a:t>
            </a:r>
            <a:r>
              <a:rPr lang="en-US" sz="1200">
                <a:latin typeface="Calibri" pitchFamily="34" charset="0"/>
              </a:rPr>
              <a:t>)</a:t>
            </a:r>
            <a:r>
              <a:rPr lang="en-US" sz="1200" baseline="-25000">
                <a:latin typeface="Calibri" pitchFamily="34" charset="0"/>
              </a:rPr>
              <a:t>2</a:t>
            </a:r>
            <a:r>
              <a:rPr lang="en-US" sz="1200">
                <a:latin typeface="Calibri" pitchFamily="34" charset="0"/>
              </a:rPr>
              <a:t> for Isoleucinol</a:t>
            </a:r>
          </a:p>
          <a:p>
            <a:r>
              <a:rPr lang="en-US" sz="1200">
                <a:latin typeface="Calibri" pitchFamily="34" charset="0"/>
              </a:rPr>
              <a:t>     -CH(CH</a:t>
            </a:r>
            <a:r>
              <a:rPr lang="en-US" sz="1200" baseline="-25000">
                <a:latin typeface="Calibri" pitchFamily="34" charset="0"/>
              </a:rPr>
              <a:t>3</a:t>
            </a:r>
            <a:r>
              <a:rPr lang="en-US" sz="1200">
                <a:latin typeface="Calibri" pitchFamily="34" charset="0"/>
              </a:rPr>
              <a:t>)CH</a:t>
            </a:r>
            <a:r>
              <a:rPr lang="en-US" sz="1200" baseline="-25000">
                <a:latin typeface="Calibri" pitchFamily="34" charset="0"/>
              </a:rPr>
              <a:t>2</a:t>
            </a:r>
            <a:r>
              <a:rPr lang="en-US" sz="1200">
                <a:latin typeface="Calibri" pitchFamily="34" charset="0"/>
              </a:rPr>
              <a:t>CH</a:t>
            </a:r>
            <a:r>
              <a:rPr lang="en-US" sz="1200" baseline="-25000">
                <a:latin typeface="Calibri" pitchFamily="34" charset="0"/>
              </a:rPr>
              <a:t>3</a:t>
            </a:r>
            <a:r>
              <a:rPr lang="en-US" sz="1200">
                <a:latin typeface="Calibri" pitchFamily="34" charset="0"/>
              </a:rPr>
              <a:t> for Leucinol,</a:t>
            </a:r>
          </a:p>
        </p:txBody>
      </p:sp>
      <p:grpSp>
        <p:nvGrpSpPr>
          <p:cNvPr id="1074" name="Group 60"/>
          <p:cNvGrpSpPr>
            <a:grpSpLocks/>
          </p:cNvGrpSpPr>
          <p:nvPr/>
        </p:nvGrpSpPr>
        <p:grpSpPr bwMode="auto">
          <a:xfrm>
            <a:off x="3733800" y="4419600"/>
            <a:ext cx="5257800" cy="1752600"/>
            <a:chOff x="1104" y="2880"/>
            <a:chExt cx="3312" cy="1104"/>
          </a:xfrm>
        </p:grpSpPr>
        <p:sp>
          <p:nvSpPr>
            <p:cNvPr id="47" name="Rectangle 46"/>
            <p:cNvSpPr/>
            <p:nvPr/>
          </p:nvSpPr>
          <p:spPr>
            <a:xfrm>
              <a:off x="1104" y="2880"/>
              <a:ext cx="3312" cy="1104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79" name="TextBox 55"/>
            <p:cNvSpPr txBox="1">
              <a:spLocks noChangeArrowheads="1"/>
            </p:cNvSpPr>
            <p:nvPr/>
          </p:nvSpPr>
          <p:spPr bwMode="auto">
            <a:xfrm>
              <a:off x="2592" y="3552"/>
              <a:ext cx="175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alibri" pitchFamily="34" charset="0"/>
                </a:rPr>
                <a:t>N’N-Dimethyl Derivative of Amino Alcohol</a:t>
              </a:r>
            </a:p>
          </p:txBody>
        </p:sp>
        <p:sp>
          <p:nvSpPr>
            <p:cNvPr id="1080" name="TextBox 57"/>
            <p:cNvSpPr txBox="1">
              <a:spLocks noChangeArrowheads="1"/>
            </p:cNvSpPr>
            <p:nvPr/>
          </p:nvSpPr>
          <p:spPr bwMode="auto">
            <a:xfrm>
              <a:off x="1296" y="3504"/>
              <a:ext cx="70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alibri" pitchFamily="34" charset="0"/>
                </a:rPr>
                <a:t>Aminol Alcohol</a:t>
              </a:r>
            </a:p>
          </p:txBody>
        </p:sp>
        <p:graphicFrame>
          <p:nvGraphicFramePr>
            <p:cNvPr id="1050" name="Object 26"/>
            <p:cNvGraphicFramePr>
              <a:graphicFrameLocks noChangeAspect="1"/>
            </p:cNvGraphicFramePr>
            <p:nvPr/>
          </p:nvGraphicFramePr>
          <p:xfrm>
            <a:off x="1440" y="3072"/>
            <a:ext cx="670" cy="361"/>
          </p:xfrm>
          <a:graphic>
            <a:graphicData uri="http://schemas.openxmlformats.org/presentationml/2006/ole">
              <p:oleObj spid="_x0000_s1050" name="CS ChemDraw Drawing" r:id="rId10" imgW="1369080" imgH="736560" progId="ChemDraw.Document.6.0">
                <p:embed/>
              </p:oleObj>
            </a:graphicData>
          </a:graphic>
        </p:graphicFrame>
        <p:cxnSp>
          <p:nvCxnSpPr>
            <p:cNvPr id="93" name="Straight Arrow Connector 92"/>
            <p:cNvCxnSpPr/>
            <p:nvPr/>
          </p:nvCxnSpPr>
          <p:spPr>
            <a:xfrm flipV="1">
              <a:off x="2208" y="3264"/>
              <a:ext cx="960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82" name="TextBox 93"/>
            <p:cNvSpPr txBox="1">
              <a:spLocks noChangeArrowheads="1"/>
            </p:cNvSpPr>
            <p:nvPr/>
          </p:nvSpPr>
          <p:spPr bwMode="auto">
            <a:xfrm>
              <a:off x="2208" y="3072"/>
              <a:ext cx="85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alibri" pitchFamily="34" charset="0"/>
                </a:rPr>
                <a:t>96% HCOOH, 5Mol</a:t>
              </a:r>
            </a:p>
          </p:txBody>
        </p:sp>
        <p:sp>
          <p:nvSpPr>
            <p:cNvPr id="1083" name="TextBox 94"/>
            <p:cNvSpPr txBox="1">
              <a:spLocks noChangeArrowheads="1"/>
            </p:cNvSpPr>
            <p:nvPr/>
          </p:nvSpPr>
          <p:spPr bwMode="auto">
            <a:xfrm>
              <a:off x="2256" y="3312"/>
              <a:ext cx="86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alibri" pitchFamily="34" charset="0"/>
                </a:rPr>
                <a:t>37% HCOH, 2.5Mol</a:t>
              </a:r>
            </a:p>
          </p:txBody>
        </p:sp>
        <p:graphicFrame>
          <p:nvGraphicFramePr>
            <p:cNvPr id="1051" name="Object 27"/>
            <p:cNvGraphicFramePr>
              <a:graphicFrameLocks noChangeAspect="1"/>
            </p:cNvGraphicFramePr>
            <p:nvPr/>
          </p:nvGraphicFramePr>
          <p:xfrm>
            <a:off x="3216" y="3024"/>
            <a:ext cx="798" cy="512"/>
          </p:xfrm>
          <a:graphic>
            <a:graphicData uri="http://schemas.openxmlformats.org/presentationml/2006/ole">
              <p:oleObj spid="_x0000_s1051" name="CS ChemDraw Drawing" r:id="rId11" imgW="1572120" imgH="1008360" progId="ChemDraw.Document.6.0">
                <p:embed/>
              </p:oleObj>
            </a:graphicData>
          </a:graphic>
        </p:graphicFrame>
        <p:sp>
          <p:nvSpPr>
            <p:cNvPr id="1084" name="TextBox 96"/>
            <p:cNvSpPr txBox="1">
              <a:spLocks noChangeArrowheads="1"/>
            </p:cNvSpPr>
            <p:nvPr/>
          </p:nvSpPr>
          <p:spPr bwMode="auto">
            <a:xfrm>
              <a:off x="1296" y="3696"/>
              <a:ext cx="225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N’N-Dimethylation of Amino Alcohol</a:t>
              </a:r>
            </a:p>
          </p:txBody>
        </p:sp>
      </p:grpSp>
      <p:sp>
        <p:nvSpPr>
          <p:cNvPr id="100" name="TextBox 99"/>
          <p:cNvSpPr txBox="1"/>
          <p:nvPr/>
        </p:nvSpPr>
        <p:spPr>
          <a:xfrm>
            <a:off x="2590800" y="3398838"/>
            <a:ext cx="255588" cy="2619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latin typeface="+mn-lt"/>
                <a:cs typeface="+mn-cs"/>
              </a:rPr>
              <a:t>+</a:t>
            </a:r>
            <a:endParaRPr lang="en-US" dirty="0">
              <a:latin typeface="+mn-lt"/>
              <a:cs typeface="+mn-cs"/>
            </a:endParaRPr>
          </a:p>
        </p:txBody>
      </p:sp>
      <p:sp>
        <p:nvSpPr>
          <p:cNvPr id="1076" name="Text Box 59"/>
          <p:cNvSpPr txBox="1">
            <a:spLocks noChangeArrowheads="1"/>
          </p:cNvSpPr>
          <p:nvPr/>
        </p:nvSpPr>
        <p:spPr bwMode="auto">
          <a:xfrm>
            <a:off x="152400" y="0"/>
            <a:ext cx="86645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Synthesis of Novel Ionic Liquid (IL)Type Surfactants</a:t>
            </a:r>
          </a:p>
          <a:p>
            <a:pPr>
              <a:spcBef>
                <a:spcPct val="50000"/>
              </a:spcBef>
            </a:pPr>
            <a:r>
              <a:rPr lang="en-US" sz="1600"/>
              <a:t>Shahab A. Shamsi, Department of Chemistry, Georgia State Universiy, Atlanta, GA 30303</a:t>
            </a:r>
          </a:p>
        </p:txBody>
      </p:sp>
      <p:sp>
        <p:nvSpPr>
          <p:cNvPr id="1077" name="Text Box 61"/>
          <p:cNvSpPr txBox="1">
            <a:spLocks noChangeArrowheads="1"/>
          </p:cNvSpPr>
          <p:nvPr/>
        </p:nvSpPr>
        <p:spPr bwMode="auto">
          <a:xfrm>
            <a:off x="-92075" y="4479925"/>
            <a:ext cx="9185275" cy="229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>
                <a:solidFill>
                  <a:schemeClr val="hlink"/>
                </a:solidFill>
              </a:rPr>
              <a:t>The term ionic liquids (ILs) type </a:t>
            </a:r>
          </a:p>
          <a:p>
            <a:r>
              <a:rPr lang="en-US" sz="1600" i="1">
                <a:solidFill>
                  <a:schemeClr val="hlink"/>
                </a:solidFill>
              </a:rPr>
              <a:t>surfactants is referred to a class of </a:t>
            </a:r>
          </a:p>
          <a:p>
            <a:r>
              <a:rPr lang="en-US" sz="1600" i="1">
                <a:solidFill>
                  <a:schemeClr val="hlink"/>
                </a:solidFill>
              </a:rPr>
              <a:t>compounds that are not only ILs at </a:t>
            </a:r>
          </a:p>
          <a:p>
            <a:r>
              <a:rPr lang="en-US" sz="1600" i="1">
                <a:solidFill>
                  <a:schemeClr val="hlink"/>
                </a:solidFill>
              </a:rPr>
              <a:t>room temperature, but also consisting </a:t>
            </a:r>
          </a:p>
          <a:p>
            <a:r>
              <a:rPr lang="en-US" sz="1600" i="1">
                <a:solidFill>
                  <a:schemeClr val="hlink"/>
                </a:solidFill>
              </a:rPr>
              <a:t>of hydrophobic sites and polar head</a:t>
            </a:r>
          </a:p>
          <a:p>
            <a:r>
              <a:rPr lang="en-US" sz="1600" i="1">
                <a:solidFill>
                  <a:schemeClr val="hlink"/>
                </a:solidFill>
              </a:rPr>
              <a:t>groups forming micelles or molecular</a:t>
            </a:r>
          </a:p>
          <a:p>
            <a:r>
              <a:rPr lang="en-US" sz="1600" i="1">
                <a:solidFill>
                  <a:schemeClr val="hlink"/>
                </a:solidFill>
              </a:rPr>
              <a:t>micelles upon polymerization.  We have </a:t>
            </a:r>
          </a:p>
          <a:p>
            <a:r>
              <a:rPr lang="en-US" sz="1600" i="1">
                <a:solidFill>
                  <a:schemeClr val="hlink"/>
                </a:solidFill>
              </a:rPr>
              <a:t>successfully exploited these unique structural tendencies by preparing IL micelle forming surfactants</a:t>
            </a:r>
          </a:p>
          <a:p>
            <a:r>
              <a:rPr lang="en-US" sz="1600" i="1">
                <a:solidFill>
                  <a:schemeClr val="hlink"/>
                </a:solidFill>
              </a:rPr>
              <a:t>with five different chiral head groups (see above) for applications in separation science.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</TotalTime>
  <Words>152</Words>
  <Application>Microsoft Office PowerPoint</Application>
  <PresentationFormat>On-screen Show (4:3)</PresentationFormat>
  <Paragraphs>42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Office Theme</vt:lpstr>
      <vt:lpstr>CS ChemDraw Drawing</vt:lpstr>
      <vt:lpstr>Slide 1</vt:lpstr>
    </vt:vector>
  </TitlesOfParts>
  <Company>GSU Chemistry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Synthesis of Amino Alcohol Based Surfactant</dc:title>
  <dc:creator>FarooqUsman</dc:creator>
  <cp:lastModifiedBy>Shahab Shamsi</cp:lastModifiedBy>
  <cp:revision>51</cp:revision>
  <dcterms:created xsi:type="dcterms:W3CDTF">2009-09-10T22:38:38Z</dcterms:created>
  <dcterms:modified xsi:type="dcterms:W3CDTF">2009-09-30T07:17:56Z</dcterms:modified>
</cp:coreProperties>
</file>