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7077075" cy="9004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4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70CCF3C-AB8B-4B06-A837-234EAC5CE090}" type="datetimeFigureOut">
              <a:rPr lang="en-US" smtClean="0"/>
              <a:pPr/>
              <a:t>9/29/2009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6E92D8-56A1-499C-8E99-1A3C4220B4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Excel_97-2003_Worksheet4.xls"/><Relationship Id="rId5" Type="http://schemas.openxmlformats.org/officeDocument/2006/relationships/oleObject" Target="../embeddings/Microsoft_Office_Excel_97-2003_Worksheet3.xls"/><Relationship Id="rId4" Type="http://schemas.openxmlformats.org/officeDocument/2006/relationships/oleObject" Target="../embeddings/Microsoft_Office_Excel_97-2003_Worksheet2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-152400"/>
            <a:ext cx="822960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Geochemistry AND TEXture of Argillaceous Hydrocarbon Source Rocks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6858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Jeff </a:t>
            </a:r>
            <a:r>
              <a:rPr lang="en-US" sz="1600" dirty="0" err="1" smtClean="0"/>
              <a:t>Chiarenzelli</a:t>
            </a:r>
            <a:r>
              <a:rPr lang="en-US" sz="1600" dirty="0" smtClean="0"/>
              <a:t>, Department of Geology, St. Lawrence University, Canton, New York 13617</a:t>
            </a:r>
            <a:endParaRPr lang="en-US" sz="1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1000" y="1676400"/>
          <a:ext cx="3135313" cy="2282825"/>
        </p:xfrm>
        <a:graphic>
          <a:graphicData uri="http://schemas.openxmlformats.org/presentationml/2006/ole">
            <p:oleObj spid="_x0000_s1028" name="Worksheet" r:id="rId3" imgW="8410592" imgH="5972243" progId="Excel.Sheet.8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638800" y="1676400"/>
          <a:ext cx="3135312" cy="2284413"/>
        </p:xfrm>
        <a:graphic>
          <a:graphicData uri="http://schemas.openxmlformats.org/presentationml/2006/ole">
            <p:oleObj spid="_x0000_s1029" name="Worksheet" r:id="rId4" imgW="8763135" imgH="6381885" progId="Excel.Sheet.8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638800" y="4267200"/>
          <a:ext cx="3135313" cy="2284412"/>
        </p:xfrm>
        <a:graphic>
          <a:graphicData uri="http://schemas.openxmlformats.org/presentationml/2006/ole">
            <p:oleObj spid="_x0000_s1032" name="Worksheet" r:id="rId5" imgW="8763135" imgH="6381885" progId="Excel.Sheet.8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81000" y="4191000"/>
          <a:ext cx="3135313" cy="2287587"/>
        </p:xfrm>
        <a:graphic>
          <a:graphicData uri="http://schemas.openxmlformats.org/presentationml/2006/ole">
            <p:oleObj spid="_x0000_s1033" name="Worksheet" r:id="rId6" imgW="8763135" imgH="6391343" progId="Excel.Sheet.8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0" y="1676400"/>
            <a:ext cx="1828800" cy="1015663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La vs. </a:t>
            </a:r>
            <a:r>
              <a:rPr lang="en-US" sz="1000" dirty="0" err="1" smtClean="0">
                <a:solidFill>
                  <a:schemeClr val="bg1"/>
                </a:solidFill>
              </a:rPr>
              <a:t>Zr</a:t>
            </a:r>
            <a:r>
              <a:rPr lang="en-US" sz="1000" dirty="0" smtClean="0">
                <a:solidFill>
                  <a:schemeClr val="bg1"/>
                </a:solidFill>
              </a:rPr>
              <a:t> diagram showing the different grouping and trends of Utica (Flat Creek member) and Marcellus (Union Springs member) </a:t>
            </a:r>
            <a:r>
              <a:rPr lang="en-US" sz="1000" dirty="0" err="1" smtClean="0">
                <a:solidFill>
                  <a:schemeClr val="bg1"/>
                </a:solidFill>
              </a:rPr>
              <a:t>shales</a:t>
            </a:r>
            <a:r>
              <a:rPr lang="en-US" sz="1000" dirty="0" smtClean="0">
                <a:solidFill>
                  <a:schemeClr val="bg1"/>
                </a:solidFill>
              </a:rPr>
              <a:t>.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2743200"/>
            <a:ext cx="1828799" cy="116955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Mo vs. </a:t>
            </a:r>
            <a:r>
              <a:rPr lang="en-US" sz="1000" dirty="0" err="1" smtClean="0">
                <a:solidFill>
                  <a:schemeClr val="bg1"/>
                </a:solidFill>
              </a:rPr>
              <a:t>C</a:t>
            </a:r>
            <a:r>
              <a:rPr lang="en-US" sz="1000" baseline="-25000" dirty="0" err="1" smtClean="0">
                <a:solidFill>
                  <a:schemeClr val="bg1"/>
                </a:solidFill>
              </a:rPr>
              <a:t>org</a:t>
            </a:r>
            <a:r>
              <a:rPr lang="en-US" sz="1000" baseline="-25000" dirty="0" smtClean="0">
                <a:solidFill>
                  <a:schemeClr val="bg1"/>
                </a:solidFill>
              </a:rPr>
              <a:t> </a:t>
            </a:r>
            <a:r>
              <a:rPr lang="en-US" sz="1000" dirty="0" smtClean="0">
                <a:solidFill>
                  <a:schemeClr val="bg1"/>
                </a:solidFill>
              </a:rPr>
              <a:t>diagram showing key differences in organic carbon and Mo content between the Marcellus and Utica </a:t>
            </a:r>
            <a:r>
              <a:rPr lang="en-US" sz="1000" dirty="0" err="1" smtClean="0">
                <a:solidFill>
                  <a:schemeClr val="bg1"/>
                </a:solidFill>
              </a:rPr>
              <a:t>Shales</a:t>
            </a:r>
            <a:r>
              <a:rPr lang="en-US" sz="1000" dirty="0" smtClean="0">
                <a:solidFill>
                  <a:schemeClr val="bg1"/>
                </a:solidFill>
              </a:rPr>
              <a:t>.  Both have natural gas potential; the Utica is also carbonate-rich.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4191000"/>
            <a:ext cx="1828800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Variation of K</a:t>
            </a:r>
            <a:r>
              <a:rPr lang="en-US" sz="1000" baseline="-25000" dirty="0" smtClean="0">
                <a:solidFill>
                  <a:schemeClr val="bg1"/>
                </a:solidFill>
              </a:rPr>
              <a:t>2</a:t>
            </a:r>
            <a:r>
              <a:rPr lang="en-US" sz="1000" dirty="0" smtClean="0">
                <a:solidFill>
                  <a:schemeClr val="bg1"/>
                </a:solidFill>
              </a:rPr>
              <a:t>O/Na</a:t>
            </a:r>
            <a:r>
              <a:rPr lang="en-US" sz="1000" baseline="-25000" dirty="0" smtClean="0">
                <a:solidFill>
                  <a:schemeClr val="bg1"/>
                </a:solidFill>
              </a:rPr>
              <a:t>2</a:t>
            </a:r>
            <a:r>
              <a:rPr lang="en-US" sz="1000" dirty="0" smtClean="0">
                <a:solidFill>
                  <a:schemeClr val="bg1"/>
                </a:solidFill>
              </a:rPr>
              <a:t>O ratios with silica % for shale groups studied. Units in the key young upward.  Variation is shown in several formations of the Pretoria Group (in blue).  UCC plotted for comparison.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5769114"/>
            <a:ext cx="1828800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Variation in shale </a:t>
            </a:r>
            <a:r>
              <a:rPr lang="en-US" sz="1000" dirty="0" err="1" smtClean="0">
                <a:solidFill>
                  <a:schemeClr val="bg1"/>
                </a:solidFill>
              </a:rPr>
              <a:t>Nd</a:t>
            </a:r>
            <a:r>
              <a:rPr lang="en-US" sz="1000" dirty="0" smtClean="0">
                <a:solidFill>
                  <a:schemeClr val="bg1"/>
                </a:solidFill>
              </a:rPr>
              <a:t> model ages for Devonian and Ordovician </a:t>
            </a:r>
            <a:r>
              <a:rPr lang="en-US" sz="1000" dirty="0" err="1" smtClean="0">
                <a:solidFill>
                  <a:schemeClr val="bg1"/>
                </a:solidFill>
              </a:rPr>
              <a:t>shales</a:t>
            </a:r>
            <a:r>
              <a:rPr lang="en-US" sz="1000" dirty="0" smtClean="0">
                <a:solidFill>
                  <a:schemeClr val="bg1"/>
                </a:solidFill>
              </a:rPr>
              <a:t> of New York State.</a:t>
            </a:r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486400" y="3275012"/>
            <a:ext cx="304800" cy="1588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486400" y="6096000"/>
            <a:ext cx="304800" cy="1588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3352800" y="2209800"/>
            <a:ext cx="304800" cy="1588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3352800" y="4875212"/>
            <a:ext cx="304800" cy="1588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603</TotalTime>
  <Words>139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Apex</vt:lpstr>
      <vt:lpstr>Microsoft Office Excel 97-2003 Worksheet</vt:lpstr>
      <vt:lpstr>Worksheet</vt:lpstr>
      <vt:lpstr>Geochemistry AND TEXture of Argillaceous Hydrocarbon Source Rocks</vt:lpstr>
    </vt:vector>
  </TitlesOfParts>
  <Company>St. Lawrence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Geochemistry of Argillaceous Hydrocarbon Source Rocks</dc:title>
  <dc:creator>jchiaren</dc:creator>
  <cp:lastModifiedBy>Jeffrey Chiarenzelli</cp:lastModifiedBy>
  <cp:revision>37</cp:revision>
  <dcterms:created xsi:type="dcterms:W3CDTF">2008-08-30T13:19:59Z</dcterms:created>
  <dcterms:modified xsi:type="dcterms:W3CDTF">2009-09-29T13:03:53Z</dcterms:modified>
</cp:coreProperties>
</file>