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66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DC4D458-E853-4E1A-BCB6-5296D3CEA1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EB7FB3-88D5-414E-ADA8-095ADD4B18B6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AB76-1A04-408B-AA8B-BA16DC1612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13A7D-03F5-4B52-9171-469E7480D7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DCB9C-6B6F-45AA-933B-03F9FDB2C9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D11055B-4333-43D6-ACB2-460AE84DF2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63E3D-1412-41A9-814C-257BC77911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189D-37DC-44E5-846B-EAF140688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2FB75-B115-4E03-B6B8-6AAD839BB3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25475-03C3-4BAD-9E07-194ECC027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EFBE-0E1C-4D2E-A19A-BBE1C9E882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08948-6566-4671-BD43-93951F653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101F9-3967-4F81-A136-76AC836B5B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4252E-BCB3-4FB3-979A-3037E9BDF4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A3CBE1-DDC0-4D94-84DF-8E5D364A2B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7570788" y="576263"/>
            <a:ext cx="1573212" cy="4376737"/>
            <a:chOff x="4817" y="1037"/>
            <a:chExt cx="1020" cy="307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4817" y="1037"/>
              <a:ext cx="1020" cy="3070"/>
              <a:chOff x="4817" y="1037"/>
              <a:chExt cx="1020" cy="3070"/>
            </a:xfrm>
          </p:grpSpPr>
          <p:graphicFrame>
            <p:nvGraphicFramePr>
              <p:cNvPr id="3076" name="Object 4"/>
              <p:cNvGraphicFramePr>
                <a:graphicFrameLocks noChangeAspect="1"/>
              </p:cNvGraphicFramePr>
              <p:nvPr/>
            </p:nvGraphicFramePr>
            <p:xfrm>
              <a:off x="4817" y="1037"/>
              <a:ext cx="1020" cy="3006"/>
            </p:xfrm>
            <a:graphic>
              <a:graphicData uri="http://schemas.openxmlformats.org/presentationml/2006/ole">
                <p:oleObj spid="_x0000_s3076" name="Graph" r:id="rId4" imgW="3291840" imgH="2839680" progId="Origin50.Graph">
                  <p:embed/>
                </p:oleObj>
              </a:graphicData>
            </a:graphic>
          </p:graphicFrame>
          <p:grpSp>
            <p:nvGrpSpPr>
              <p:cNvPr id="3077" name="Group 5"/>
              <p:cNvGrpSpPr>
                <a:grpSpLocks/>
              </p:cNvGrpSpPr>
              <p:nvPr/>
            </p:nvGrpSpPr>
            <p:grpSpPr bwMode="auto">
              <a:xfrm>
                <a:off x="5036" y="3871"/>
                <a:ext cx="576" cy="236"/>
                <a:chOff x="4569" y="3595"/>
                <a:chExt cx="576" cy="236"/>
              </a:xfrm>
            </p:grpSpPr>
            <p:sp>
              <p:nvSpPr>
                <p:cNvPr id="30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569" y="3595"/>
                  <a:ext cx="431" cy="2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600">
                      <a:latin typeface="Times New Roman" pitchFamily="18" charset="0"/>
                    </a:rPr>
                    <a:t>Endo.</a:t>
                  </a:r>
                </a:p>
              </p:txBody>
            </p:sp>
            <p:sp>
              <p:nvSpPr>
                <p:cNvPr id="3079" name="Line 7"/>
                <p:cNvSpPr>
                  <a:spLocks noChangeShapeType="1"/>
                </p:cNvSpPr>
                <p:nvPr/>
              </p:nvSpPr>
              <p:spPr bwMode="auto">
                <a:xfrm>
                  <a:off x="4953" y="3701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4890" y="1198"/>
                <a:ext cx="885" cy="215"/>
                <a:chOff x="2159" y="1154"/>
                <a:chExt cx="885" cy="215"/>
              </a:xfrm>
            </p:grpSpPr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>
                  <a:off x="2159" y="1155"/>
                  <a:ext cx="380" cy="2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>
                      <a:latin typeface="Times New Roman" pitchFamily="18" charset="0"/>
                    </a:rPr>
                    <a:t>T(</a:t>
                  </a:r>
                  <a:r>
                    <a:rPr lang="en-US" sz="1400" baseline="30000">
                      <a:latin typeface="Times New Roman" pitchFamily="18" charset="0"/>
                    </a:rPr>
                    <a:t>o</a:t>
                  </a:r>
                  <a:r>
                    <a:rPr lang="en-US" sz="1400">
                      <a:latin typeface="Times New Roman" pitchFamily="18" charset="0"/>
                    </a:rPr>
                    <a:t>C)</a:t>
                  </a:r>
                </a:p>
              </p:txBody>
            </p:sp>
            <p:sp>
              <p:nvSpPr>
                <p:cNvPr id="308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504" y="1154"/>
                  <a:ext cx="540" cy="2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>
                      <a:latin typeface="Times New Roman" pitchFamily="18" charset="0"/>
                    </a:rPr>
                    <a:t>-5</a:t>
                  </a:r>
                  <a:r>
                    <a:rPr lang="en-US" sz="1400" baseline="30000">
                      <a:latin typeface="Times New Roman" pitchFamily="18" charset="0"/>
                    </a:rPr>
                    <a:t>o</a:t>
                  </a:r>
                  <a:r>
                    <a:rPr lang="en-US" sz="1400">
                      <a:latin typeface="Times New Roman" pitchFamily="18" charset="0"/>
                    </a:rPr>
                    <a:t>C/min</a:t>
                  </a:r>
                </a:p>
              </p:txBody>
            </p:sp>
          </p:grp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5402" y="3489"/>
                <a:ext cx="65" cy="25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5402" y="2751"/>
                <a:ext cx="65" cy="59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5402" y="2446"/>
                <a:ext cx="65" cy="207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5402" y="1869"/>
                <a:ext cx="65" cy="468"/>
              </a:xfrm>
              <a:prstGeom prst="rect">
                <a:avLst/>
              </a:prstGeom>
              <a:solidFill>
                <a:srgbClr val="FF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87" name="Group 15"/>
            <p:cNvGrpSpPr>
              <a:grpSpLocks/>
            </p:cNvGrpSpPr>
            <p:nvPr/>
          </p:nvGrpSpPr>
          <p:grpSpPr bwMode="auto">
            <a:xfrm>
              <a:off x="5496" y="1473"/>
              <a:ext cx="239" cy="2236"/>
              <a:chOff x="5496" y="1473"/>
              <a:chExt cx="239" cy="2236"/>
            </a:xfrm>
          </p:grpSpPr>
          <p:sp>
            <p:nvSpPr>
              <p:cNvPr id="3088" name="Text Box 16"/>
              <p:cNvSpPr txBox="1">
                <a:spLocks noChangeArrowheads="1"/>
              </p:cNvSpPr>
              <p:nvPr/>
            </p:nvSpPr>
            <p:spPr bwMode="auto">
              <a:xfrm>
                <a:off x="5496" y="1473"/>
                <a:ext cx="239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/>
                  <a:t>Iso.</a:t>
                </a:r>
              </a:p>
            </p:txBody>
          </p:sp>
          <p:sp>
            <p:nvSpPr>
              <p:cNvPr id="3089" name="Text Box 17"/>
              <p:cNvSpPr txBox="1">
                <a:spLocks noChangeArrowheads="1"/>
              </p:cNvSpPr>
              <p:nvPr/>
            </p:nvSpPr>
            <p:spPr bwMode="auto">
              <a:xfrm>
                <a:off x="5496" y="2029"/>
                <a:ext cx="15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/>
                  <a:t>K</a:t>
                </a:r>
                <a:r>
                  <a:rPr lang="en-US" baseline="-25000"/>
                  <a:t>4</a:t>
                </a:r>
              </a:p>
            </p:txBody>
          </p:sp>
          <p:sp>
            <p:nvSpPr>
              <p:cNvPr id="3090" name="Text Box 18"/>
              <p:cNvSpPr txBox="1">
                <a:spLocks noChangeArrowheads="1"/>
              </p:cNvSpPr>
              <p:nvPr/>
            </p:nvSpPr>
            <p:spPr bwMode="auto">
              <a:xfrm>
                <a:off x="5496" y="2460"/>
                <a:ext cx="15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/>
                  <a:t>K</a:t>
                </a:r>
                <a:r>
                  <a:rPr lang="en-US" baseline="-25000"/>
                  <a:t>3</a:t>
                </a:r>
              </a:p>
            </p:txBody>
          </p:sp>
          <p:sp>
            <p:nvSpPr>
              <p:cNvPr id="3091" name="Text Box 19"/>
              <p:cNvSpPr txBox="1">
                <a:spLocks noChangeArrowheads="1"/>
              </p:cNvSpPr>
              <p:nvPr/>
            </p:nvSpPr>
            <p:spPr bwMode="auto">
              <a:xfrm>
                <a:off x="5496" y="2940"/>
                <a:ext cx="15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/>
                  <a:t>K</a:t>
                </a:r>
                <a:r>
                  <a:rPr lang="en-US" baseline="-25000"/>
                  <a:t>2</a:t>
                </a:r>
              </a:p>
            </p:txBody>
          </p:sp>
          <p:sp>
            <p:nvSpPr>
              <p:cNvPr id="3092" name="Text Box 20"/>
              <p:cNvSpPr txBox="1">
                <a:spLocks noChangeArrowheads="1"/>
              </p:cNvSpPr>
              <p:nvPr/>
            </p:nvSpPr>
            <p:spPr bwMode="auto">
              <a:xfrm>
                <a:off x="5496" y="3516"/>
                <a:ext cx="153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/>
                  <a:t>K</a:t>
                </a:r>
                <a:r>
                  <a:rPr lang="en-US" baseline="-25000"/>
                  <a:t>1</a:t>
                </a:r>
              </a:p>
            </p:txBody>
          </p:sp>
        </p:grpSp>
      </p:grp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911225" y="990600"/>
            <a:ext cx="1169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K</a:t>
            </a:r>
            <a:r>
              <a:rPr lang="en-US" b="1" baseline="-25000">
                <a:solidFill>
                  <a:schemeClr val="bg1"/>
                </a:solidFill>
              </a:rPr>
              <a:t>2</a:t>
            </a:r>
            <a:r>
              <a:rPr lang="en-US" b="1">
                <a:solidFill>
                  <a:schemeClr val="bg1"/>
                </a:solidFill>
              </a:rPr>
              <a:t> Phase</a:t>
            </a: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3417888" y="1004888"/>
            <a:ext cx="1169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K</a:t>
            </a:r>
            <a:r>
              <a:rPr lang="en-US" b="1" baseline="-25000">
                <a:solidFill>
                  <a:schemeClr val="bg1"/>
                </a:solidFill>
              </a:rPr>
              <a:t>3</a:t>
            </a:r>
            <a:r>
              <a:rPr lang="en-US" b="1">
                <a:solidFill>
                  <a:schemeClr val="bg1"/>
                </a:solidFill>
              </a:rPr>
              <a:t> Phase</a:t>
            </a: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5934075" y="1004888"/>
            <a:ext cx="1169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K</a:t>
            </a:r>
            <a:r>
              <a:rPr lang="en-US" b="1" baseline="-25000">
                <a:solidFill>
                  <a:schemeClr val="bg1"/>
                </a:solidFill>
              </a:rPr>
              <a:t>4</a:t>
            </a:r>
            <a:r>
              <a:rPr lang="en-US" b="1">
                <a:solidFill>
                  <a:schemeClr val="bg1"/>
                </a:solidFill>
              </a:rPr>
              <a:t> Phase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457200" y="120650"/>
            <a:ext cx="640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Design and Synthesis of Novel Pyrene Discotics and Their Investigation in Organic Photovoltaic Cells</a:t>
            </a:r>
          </a:p>
        </p:txBody>
      </p:sp>
      <p:sp>
        <p:nvSpPr>
          <p:cNvPr id="3122" name="Text Box 50"/>
          <p:cNvSpPr txBox="1">
            <a:spLocks noChangeArrowheads="1"/>
          </p:cNvSpPr>
          <p:nvPr/>
        </p:nvSpPr>
        <p:spPr bwMode="auto">
          <a:xfrm>
            <a:off x="136525" y="4889500"/>
            <a:ext cx="61880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1600">
                <a:solidFill>
                  <a:schemeClr val="accent2"/>
                </a:solidFill>
                <a:sym typeface="Wingdings" pitchFamily="2" charset="2"/>
              </a:rPr>
              <a:t> </a:t>
            </a:r>
            <a:r>
              <a:rPr lang="en-US" sz="1600">
                <a:solidFill>
                  <a:schemeClr val="accent2"/>
                </a:solidFill>
              </a:rPr>
              <a:t>DSC and 1D WAXD results of TQPP-[SC</a:t>
            </a:r>
            <a:r>
              <a:rPr lang="en-US" sz="1600" baseline="-25000">
                <a:solidFill>
                  <a:schemeClr val="accent2"/>
                </a:solidFill>
              </a:rPr>
              <a:t>12</a:t>
            </a:r>
            <a:r>
              <a:rPr lang="en-US" sz="1600">
                <a:solidFill>
                  <a:schemeClr val="accent2"/>
                </a:solidFill>
              </a:rPr>
              <a:t>H</a:t>
            </a:r>
            <a:r>
              <a:rPr lang="en-US" sz="1600" baseline="-25000">
                <a:solidFill>
                  <a:schemeClr val="accent2"/>
                </a:solidFill>
              </a:rPr>
              <a:t>25</a:t>
            </a:r>
            <a:r>
              <a:rPr lang="en-US" sz="1600">
                <a:solidFill>
                  <a:schemeClr val="accent2"/>
                </a:solidFill>
              </a:rPr>
              <a:t>]</a:t>
            </a:r>
            <a:r>
              <a:rPr lang="en-US" sz="1600" baseline="-25000">
                <a:solidFill>
                  <a:schemeClr val="accent2"/>
                </a:solidFill>
              </a:rPr>
              <a:t>4</a:t>
            </a:r>
            <a:r>
              <a:rPr lang="en-US" sz="1600">
                <a:solidFill>
                  <a:schemeClr val="accent2"/>
                </a:solidFill>
              </a:rPr>
              <a:t> showed that this compound possesses four crystalline, but no liquid crystalline, phases.</a:t>
            </a:r>
          </a:p>
        </p:txBody>
      </p: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152400" y="5727700"/>
            <a:ext cx="6248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1600">
                <a:solidFill>
                  <a:schemeClr val="accent2"/>
                </a:solidFill>
                <a:sym typeface="Wingdings" pitchFamily="2" charset="2"/>
              </a:rPr>
              <a:t> </a:t>
            </a:r>
            <a:r>
              <a:rPr lang="en-US" sz="1600">
                <a:solidFill>
                  <a:schemeClr val="accent2"/>
                </a:solidFill>
              </a:rPr>
              <a:t>The photophysical properties with an in-depth spectroscopic characterization of TQPP-[</a:t>
            </a:r>
            <a:r>
              <a:rPr lang="en-US" sz="1600" i="1">
                <a:solidFill>
                  <a:schemeClr val="accent2"/>
                </a:solidFill>
              </a:rPr>
              <a:t>t</a:t>
            </a:r>
            <a:r>
              <a:rPr lang="en-US" sz="1600">
                <a:solidFill>
                  <a:schemeClr val="accent2"/>
                </a:solidFill>
              </a:rPr>
              <a:t>-Bu]</a:t>
            </a:r>
            <a:r>
              <a:rPr lang="en-US" sz="1600" baseline="-25000">
                <a:solidFill>
                  <a:schemeClr val="accent2"/>
                </a:solidFill>
              </a:rPr>
              <a:t>2</a:t>
            </a:r>
            <a:r>
              <a:rPr lang="en-US" sz="1600">
                <a:solidFill>
                  <a:schemeClr val="accent2"/>
                </a:solidFill>
              </a:rPr>
              <a:t>-[XC</a:t>
            </a:r>
            <a:r>
              <a:rPr lang="en-US" sz="1600" baseline="-25000">
                <a:solidFill>
                  <a:schemeClr val="accent2"/>
                </a:solidFill>
              </a:rPr>
              <a:t>n</a:t>
            </a:r>
            <a:r>
              <a:rPr lang="en-US" sz="1600">
                <a:solidFill>
                  <a:schemeClr val="accent2"/>
                </a:solidFill>
              </a:rPr>
              <a:t>H</a:t>
            </a:r>
            <a:r>
              <a:rPr lang="en-US" sz="1600" baseline="-25000">
                <a:solidFill>
                  <a:schemeClr val="accent2"/>
                </a:solidFill>
              </a:rPr>
              <a:t>2n+1</a:t>
            </a:r>
            <a:r>
              <a:rPr lang="en-US" sz="1600">
                <a:solidFill>
                  <a:schemeClr val="accent2"/>
                </a:solidFill>
              </a:rPr>
              <a:t>]</a:t>
            </a:r>
            <a:r>
              <a:rPr lang="en-US" sz="1600" baseline="-25000">
                <a:solidFill>
                  <a:schemeClr val="accent2"/>
                </a:solidFill>
              </a:rPr>
              <a:t>4</a:t>
            </a:r>
            <a:r>
              <a:rPr lang="en-US" sz="1600">
                <a:solidFill>
                  <a:schemeClr val="accent2"/>
                </a:solidFill>
              </a:rPr>
              <a:t> (X = O, S) compounds were investigated.</a:t>
            </a:r>
          </a:p>
        </p:txBody>
      </p: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76200" y="6575425"/>
            <a:ext cx="7394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993300"/>
                </a:solidFill>
              </a:rPr>
              <a:t>J. Phys. Chem. B </a:t>
            </a:r>
            <a:r>
              <a:rPr lang="en-US" sz="1200" b="1">
                <a:solidFill>
                  <a:srgbClr val="993300"/>
                </a:solidFill>
              </a:rPr>
              <a:t>2009</a:t>
            </a:r>
            <a:r>
              <a:rPr lang="en-US" sz="1200">
                <a:solidFill>
                  <a:srgbClr val="993300"/>
                </a:solidFill>
              </a:rPr>
              <a:t>,</a:t>
            </a:r>
            <a:r>
              <a:rPr lang="en-US" sz="1200" i="1">
                <a:solidFill>
                  <a:srgbClr val="993300"/>
                </a:solidFill>
              </a:rPr>
              <a:t>  113</a:t>
            </a:r>
            <a:r>
              <a:rPr lang="en-US" sz="1200">
                <a:solidFill>
                  <a:srgbClr val="993300"/>
                </a:solidFill>
              </a:rPr>
              <a:t>, 5403; </a:t>
            </a:r>
            <a:r>
              <a:rPr lang="en-US" sz="1200" i="1">
                <a:solidFill>
                  <a:srgbClr val="993300"/>
                </a:solidFill>
              </a:rPr>
              <a:t>J. Phys. Chem. A </a:t>
            </a:r>
            <a:r>
              <a:rPr lang="en-US" sz="1200" b="1">
                <a:solidFill>
                  <a:srgbClr val="993300"/>
                </a:solidFill>
              </a:rPr>
              <a:t>2009</a:t>
            </a:r>
            <a:r>
              <a:rPr lang="en-US" sz="1200">
                <a:solidFill>
                  <a:srgbClr val="993300"/>
                </a:solidFill>
              </a:rPr>
              <a:t>,</a:t>
            </a:r>
            <a:r>
              <a:rPr lang="en-US" sz="1200" i="1">
                <a:solidFill>
                  <a:srgbClr val="993300"/>
                </a:solidFill>
              </a:rPr>
              <a:t> 113</a:t>
            </a:r>
            <a:r>
              <a:rPr lang="en-US" sz="1200">
                <a:solidFill>
                  <a:srgbClr val="993300"/>
                </a:solidFill>
              </a:rPr>
              <a:t>, 1235; </a:t>
            </a:r>
            <a:r>
              <a:rPr lang="en-US" sz="1200" i="1">
                <a:solidFill>
                  <a:srgbClr val="993300"/>
                </a:solidFill>
              </a:rPr>
              <a:t>J. Phys. Chem. A </a:t>
            </a:r>
            <a:r>
              <a:rPr lang="en-US" sz="1200" b="1">
                <a:solidFill>
                  <a:srgbClr val="993300"/>
                </a:solidFill>
              </a:rPr>
              <a:t>2009</a:t>
            </a:r>
            <a:r>
              <a:rPr lang="en-US" sz="1200">
                <a:solidFill>
                  <a:srgbClr val="993300"/>
                </a:solidFill>
              </a:rPr>
              <a:t>,</a:t>
            </a:r>
            <a:r>
              <a:rPr lang="en-US" sz="1200" i="1">
                <a:solidFill>
                  <a:srgbClr val="993300"/>
                </a:solidFill>
              </a:rPr>
              <a:t> 113</a:t>
            </a:r>
            <a:r>
              <a:rPr lang="en-US" sz="1200">
                <a:solidFill>
                  <a:srgbClr val="993300"/>
                </a:solidFill>
              </a:rPr>
              <a:t>, </a:t>
            </a:r>
            <a:r>
              <a:rPr lang="en-US" sz="1200">
                <a:solidFill>
                  <a:srgbClr val="993300"/>
                </a:solidFill>
                <a:cs typeface="Times" charset="0"/>
              </a:rPr>
              <a:t>1244.</a:t>
            </a:r>
            <a:endParaRPr lang="en-US" sz="1200">
              <a:solidFill>
                <a:srgbClr val="993300"/>
              </a:solidFill>
            </a:endParaRPr>
          </a:p>
        </p:txBody>
      </p:sp>
      <p:pic>
        <p:nvPicPr>
          <p:cNvPr id="3137" name="Picture 65" descr="aub-logo"/>
          <p:cNvPicPr>
            <a:picLocks noChangeAspect="1" noChangeArrowheads="1"/>
          </p:cNvPicPr>
          <p:nvPr/>
        </p:nvPicPr>
        <p:blipFill>
          <a:blip r:embed="rId5"/>
          <a:srcRect t="22404" b="21587"/>
          <a:stretch>
            <a:fillRect/>
          </a:stretch>
        </p:blipFill>
        <p:spPr bwMode="auto">
          <a:xfrm>
            <a:off x="7019925" y="76200"/>
            <a:ext cx="2124075" cy="762000"/>
          </a:xfrm>
          <a:prstGeom prst="rect">
            <a:avLst/>
          </a:prstGeom>
          <a:noFill/>
        </p:spPr>
      </p:pic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457200" y="762000"/>
            <a:ext cx="647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solidFill>
                  <a:schemeClr val="accent2"/>
                </a:solidFill>
              </a:rPr>
              <a:t>Bilal R. Kaafarani, Department of Chemistry, American University of Beirut, Beirut, Lebanon</a:t>
            </a:r>
          </a:p>
        </p:txBody>
      </p:sp>
      <p:pic>
        <p:nvPicPr>
          <p:cNvPr id="75" name="Picture 74" descr="Nugget-PLM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1104900"/>
            <a:ext cx="7696200" cy="3848100"/>
          </a:xfrm>
          <a:prstGeom prst="rect">
            <a:avLst/>
          </a:prstGeom>
        </p:spPr>
      </p:pic>
      <p:graphicFrame>
        <p:nvGraphicFramePr>
          <p:cNvPr id="3150" name="Object 78"/>
          <p:cNvGraphicFramePr>
            <a:graphicFrameLocks noChangeAspect="1"/>
          </p:cNvGraphicFramePr>
          <p:nvPr>
            <p:ph/>
          </p:nvPr>
        </p:nvGraphicFramePr>
        <p:xfrm>
          <a:off x="6477000" y="4953000"/>
          <a:ext cx="2541588" cy="1601788"/>
        </p:xfrm>
        <a:graphic>
          <a:graphicData uri="http://schemas.openxmlformats.org/presentationml/2006/ole">
            <p:oleObj spid="_x0000_s3150" name="CS ChemDraw Drawing" r:id="rId7" imgW="2542032" imgH="1601865" progId="ChemDraw.Document.6.0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140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Times New Roman</vt:lpstr>
      <vt:lpstr>Wingdings</vt:lpstr>
      <vt:lpstr>Times</vt:lpstr>
      <vt:lpstr>Default Design</vt:lpstr>
      <vt:lpstr>Origin Graph</vt:lpstr>
      <vt:lpstr>CS ChemDraw Drawing</vt:lpstr>
      <vt:lpstr>Slide 1</vt:lpstr>
    </vt:vector>
  </TitlesOfParts>
  <Company>AUB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Bilal Kaafarani</cp:lastModifiedBy>
  <cp:revision>24</cp:revision>
  <dcterms:created xsi:type="dcterms:W3CDTF">2009-08-25T19:57:17Z</dcterms:created>
  <dcterms:modified xsi:type="dcterms:W3CDTF">2009-09-30T07:06:31Z</dcterms:modified>
</cp:coreProperties>
</file>