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366" y="-108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D60E4D-AFC6-46C7-89C7-A06646879FA6}" type="datetimeFigureOut">
              <a:rPr lang="en-US" smtClean="0"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5563B6-D279-499C-8419-2410CD7E15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 rot="2535592">
            <a:off x="694846" y="4985552"/>
            <a:ext cx="1415899" cy="231955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 rot="19867200">
            <a:off x="480447" y="5140880"/>
            <a:ext cx="1981200" cy="4572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7769" y="1"/>
            <a:ext cx="232623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996" y="-7749"/>
            <a:ext cx="6229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Determination of the aggregation propensity of small to large </a:t>
            </a:r>
            <a:r>
              <a:rPr lang="en-US" b="1" dirty="0" err="1" smtClean="0">
                <a:solidFill>
                  <a:schemeClr val="bg1"/>
                </a:solidFill>
              </a:rPr>
              <a:t>chromophores</a:t>
            </a:r>
            <a:r>
              <a:rPr lang="en-US" b="1" dirty="0" smtClean="0">
                <a:solidFill>
                  <a:schemeClr val="bg1"/>
                </a:solidFill>
              </a:rPr>
              <a:t> of asphaltene using an excited-state absorption correlation spectroscopy microscope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451" y="1002903"/>
            <a:ext cx="79063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Richard S. Lepkowicz, </a:t>
            </a:r>
            <a:r>
              <a:rPr lang="en-US" sz="1200" b="1" dirty="0">
                <a:solidFill>
                  <a:schemeClr val="bg1"/>
                </a:solidFill>
              </a:rPr>
              <a:t>Department of </a:t>
            </a:r>
            <a:r>
              <a:rPr lang="en-US" sz="1200" b="1" dirty="0" smtClean="0">
                <a:solidFill>
                  <a:schemeClr val="bg1"/>
                </a:solidFill>
              </a:rPr>
              <a:t>Physics and Optical Engineering, Rose-Hulman Institute of Technology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4651" y="959604"/>
            <a:ext cx="601980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3447" y="1457980"/>
            <a:ext cx="8902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10000"/>
                  </a:schemeClr>
                </a:solidFill>
              </a:rPr>
              <a:t>GOAL:</a:t>
            </a:r>
            <a:r>
              <a:rPr lang="en-US" sz="1400" dirty="0" smtClean="0">
                <a:solidFill>
                  <a:schemeClr val="tx1">
                    <a:lumMod val="10000"/>
                  </a:schemeClr>
                </a:solidFill>
              </a:rPr>
              <a:t> Develop </a:t>
            </a:r>
            <a:r>
              <a:rPr lang="en-US" sz="1400" dirty="0">
                <a:solidFill>
                  <a:schemeClr val="tx1">
                    <a:lumMod val="10000"/>
                  </a:schemeClr>
                </a:solidFill>
              </a:rPr>
              <a:t>new methodologies to study the structure and energy levels of a component of crude oil, asphaltene, over a large range of concentrations.</a:t>
            </a:r>
            <a:r>
              <a:rPr lang="en-US" sz="14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097" y="3886200"/>
            <a:ext cx="3072503" cy="282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81000" y="1371600"/>
            <a:ext cx="8458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52584" y="3542655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Excited-state absorption spectra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94847" y="4302680"/>
            <a:ext cx="457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  <a:alpha val="61000"/>
              </a:schemeClr>
            </a:solidFill>
          </a:ln>
          <a:scene3d>
            <a:camera prst="isometricOffAxis1Top"/>
            <a:lightRig rig="threePt" dir="t"/>
          </a:scene3d>
          <a:sp3d contourW="12700">
            <a:bevelT w="12700" h="1524000" prst="coolSlant"/>
            <a:contourClr>
              <a:schemeClr val="accent3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ight Arrow 112"/>
          <p:cNvSpPr/>
          <p:nvPr/>
        </p:nvSpPr>
        <p:spPr>
          <a:xfrm rot="2477649">
            <a:off x="1642450" y="5452663"/>
            <a:ext cx="819703" cy="46736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34322" y="4191000"/>
            <a:ext cx="120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White light source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 rot="19819917">
            <a:off x="501690" y="5514325"/>
            <a:ext cx="979525" cy="2319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0" y="5635516"/>
            <a:ext cx="120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Laser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source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080647" y="6019800"/>
            <a:ext cx="1201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To detection system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1" name="Rectangle 8"/>
          <p:cNvSpPr>
            <a:spLocks noChangeArrowheads="1"/>
          </p:cNvSpPr>
          <p:nvPr/>
        </p:nvSpPr>
        <p:spPr bwMode="auto">
          <a:xfrm>
            <a:off x="152400" y="2152471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sz="1200" b="1" dirty="0" smtClean="0">
                <a:solidFill>
                  <a:schemeClr val="bg1"/>
                </a:solidFill>
              </a:rPr>
              <a:t>In order to accomplish this goal we have used a flash photolysis system to measure the excited-state absorption  spectra of </a:t>
            </a:r>
            <a:r>
              <a:rPr lang="en-US" sz="1200" b="1" dirty="0" err="1" smtClean="0">
                <a:solidFill>
                  <a:schemeClr val="bg1"/>
                </a:solidFill>
              </a:rPr>
              <a:t>asaphaltene</a:t>
            </a:r>
            <a:r>
              <a:rPr lang="en-US" sz="1200" b="1" dirty="0" smtClean="0">
                <a:solidFill>
                  <a:schemeClr val="bg1"/>
                </a:solidFill>
              </a:rPr>
              <a:t> under a large range of concentrations.  The flash photolysis system uses a tunable nanosecond laser source to excited molecules that are then probed by a CW white light source that is monitored with a fast detection system. We have identified, for the first time, a broad excited-state absorption band that is very broad (several 100 nanometers) and flat.  Due to the long lifetime (10s of </a:t>
            </a:r>
            <a:r>
              <a:rPr lang="el-GR" sz="1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μ</a:t>
            </a:r>
            <a:r>
              <a:rPr lang="en-US" sz="1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s) measured with this technique we have attributed this excited-state absorption to a triplet state.  The next set of measurements planned will alter the environment through accurately controlling the oxygen/nitrogen ratio in the sample.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8995" y="3532366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Pump–Probe Geometry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3146392" y="3551694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Level Model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3200400" y="64770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200400" y="55626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200400" y="44958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618494" y="57150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618494" y="45720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 flipH="1" flipV="1">
            <a:off x="3047205" y="6019800"/>
            <a:ext cx="914400" cy="158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ight Arrow 133"/>
          <p:cNvSpPr/>
          <p:nvPr/>
        </p:nvSpPr>
        <p:spPr>
          <a:xfrm rot="16200000">
            <a:off x="4849226" y="5056776"/>
            <a:ext cx="1121950" cy="152398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3886200" y="5638800"/>
            <a:ext cx="228600" cy="304799"/>
            <a:chOff x="3581400" y="2438401"/>
            <a:chExt cx="348714" cy="432662"/>
          </a:xfrm>
        </p:grpSpPr>
        <p:sp>
          <p:nvSpPr>
            <p:cNvPr id="135" name="Freeform 134"/>
            <p:cNvSpPr/>
            <p:nvPr/>
          </p:nvSpPr>
          <p:spPr>
            <a:xfrm>
              <a:off x="3581400" y="2438401"/>
              <a:ext cx="228600" cy="228600"/>
            </a:xfrm>
            <a:custGeom>
              <a:avLst/>
              <a:gdLst>
                <a:gd name="connsiteX0" fmla="*/ 19373 w 409414"/>
                <a:gd name="connsiteY0" fmla="*/ 112362 h 492071"/>
                <a:gd name="connsiteX1" fmla="*/ 259596 w 409414"/>
                <a:gd name="connsiteY1" fmla="*/ 50369 h 492071"/>
                <a:gd name="connsiteX2" fmla="*/ 19373 w 409414"/>
                <a:gd name="connsiteY2" fmla="*/ 414579 h 492071"/>
                <a:gd name="connsiteX3" fmla="*/ 375834 w 409414"/>
                <a:gd name="connsiteY3" fmla="*/ 189854 h 492071"/>
                <a:gd name="connsiteX4" fmla="*/ 220851 w 409414"/>
                <a:gd name="connsiteY4" fmla="*/ 492071 h 492071"/>
                <a:gd name="connsiteX5" fmla="*/ 220851 w 409414"/>
                <a:gd name="connsiteY5" fmla="*/ 492071 h 49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414" h="492071">
                  <a:moveTo>
                    <a:pt x="19373" y="112362"/>
                  </a:moveTo>
                  <a:cubicBezTo>
                    <a:pt x="139484" y="56181"/>
                    <a:pt x="259596" y="0"/>
                    <a:pt x="259596" y="50369"/>
                  </a:cubicBezTo>
                  <a:cubicBezTo>
                    <a:pt x="259596" y="100738"/>
                    <a:pt x="0" y="391332"/>
                    <a:pt x="19373" y="414579"/>
                  </a:cubicBezTo>
                  <a:cubicBezTo>
                    <a:pt x="38746" y="437827"/>
                    <a:pt x="342254" y="176939"/>
                    <a:pt x="375834" y="189854"/>
                  </a:cubicBezTo>
                  <a:cubicBezTo>
                    <a:pt x="409414" y="202769"/>
                    <a:pt x="220851" y="492071"/>
                    <a:pt x="220851" y="492071"/>
                  </a:cubicBezTo>
                  <a:lnTo>
                    <a:pt x="220851" y="492071"/>
                  </a:lnTo>
                </a:path>
              </a:pathLst>
            </a:cu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 rot="11213294">
              <a:off x="3647237" y="2595934"/>
              <a:ext cx="228600" cy="228600"/>
            </a:xfrm>
            <a:custGeom>
              <a:avLst/>
              <a:gdLst>
                <a:gd name="connsiteX0" fmla="*/ 19373 w 409414"/>
                <a:gd name="connsiteY0" fmla="*/ 112362 h 492071"/>
                <a:gd name="connsiteX1" fmla="*/ 259596 w 409414"/>
                <a:gd name="connsiteY1" fmla="*/ 50369 h 492071"/>
                <a:gd name="connsiteX2" fmla="*/ 19373 w 409414"/>
                <a:gd name="connsiteY2" fmla="*/ 414579 h 492071"/>
                <a:gd name="connsiteX3" fmla="*/ 375834 w 409414"/>
                <a:gd name="connsiteY3" fmla="*/ 189854 h 492071"/>
                <a:gd name="connsiteX4" fmla="*/ 220851 w 409414"/>
                <a:gd name="connsiteY4" fmla="*/ 492071 h 492071"/>
                <a:gd name="connsiteX5" fmla="*/ 220851 w 409414"/>
                <a:gd name="connsiteY5" fmla="*/ 492071 h 49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414" h="492071">
                  <a:moveTo>
                    <a:pt x="19373" y="112362"/>
                  </a:moveTo>
                  <a:cubicBezTo>
                    <a:pt x="139484" y="56181"/>
                    <a:pt x="259596" y="0"/>
                    <a:pt x="259596" y="50369"/>
                  </a:cubicBezTo>
                  <a:cubicBezTo>
                    <a:pt x="259596" y="100738"/>
                    <a:pt x="0" y="391332"/>
                    <a:pt x="19373" y="414579"/>
                  </a:cubicBezTo>
                  <a:cubicBezTo>
                    <a:pt x="38746" y="437827"/>
                    <a:pt x="342254" y="176939"/>
                    <a:pt x="375834" y="189854"/>
                  </a:cubicBezTo>
                  <a:cubicBezTo>
                    <a:pt x="409414" y="202769"/>
                    <a:pt x="220851" y="492071"/>
                    <a:pt x="220851" y="492071"/>
                  </a:cubicBezTo>
                  <a:lnTo>
                    <a:pt x="220851" y="492071"/>
                  </a:lnTo>
                </a:path>
              </a:pathLst>
            </a:cu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rot="16200000" flipH="1">
              <a:off x="3853914" y="2794863"/>
              <a:ext cx="76200" cy="76200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Arrow Connector 144"/>
          <p:cNvCxnSpPr/>
          <p:nvPr/>
        </p:nvCxnSpPr>
        <p:spPr>
          <a:xfrm>
            <a:off x="4404747" y="5562600"/>
            <a:ext cx="190500" cy="15240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5400000">
            <a:off x="4191002" y="5791202"/>
            <a:ext cx="609599" cy="609599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200400" y="4198749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Singlet States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610745" y="430275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Triplet States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FFFFFF"/>
      </a:dk1>
      <a:lt1>
        <a:srgbClr val="D8D8D8"/>
      </a:lt1>
      <a:dk2>
        <a:srgbClr val="C00000"/>
      </a:dk2>
      <a:lt2>
        <a:srgbClr val="FFFFFF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215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Slide 1</vt:lpstr>
      <vt:lpstr>Slide 2</vt:lpstr>
    </vt:vector>
  </TitlesOfParts>
  <Company>Rose-Hulman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Lepkowicz</dc:creator>
  <cp:lastModifiedBy>Richard Lepkowicz</cp:lastModifiedBy>
  <cp:revision>14</cp:revision>
  <dcterms:created xsi:type="dcterms:W3CDTF">2009-09-29T23:55:14Z</dcterms:created>
  <dcterms:modified xsi:type="dcterms:W3CDTF">2009-09-30T01:38:54Z</dcterms:modified>
</cp:coreProperties>
</file>