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5492-DAD5-40DC-B7C4-0E239E86365E}" type="datetimeFigureOut">
              <a:rPr lang="en-US" smtClean="0"/>
              <a:pPr/>
              <a:t>9/26/2009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5492-DAD5-40DC-B7C4-0E239E86365E}" type="datetimeFigureOut">
              <a:rPr lang="en-US" smtClean="0"/>
              <a:pPr/>
              <a:t>9/26/2009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5492-DAD5-40DC-B7C4-0E239E86365E}" type="datetimeFigureOut">
              <a:rPr lang="en-US" smtClean="0"/>
              <a:pPr/>
              <a:t>9/26/2009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5492-DAD5-40DC-B7C4-0E239E86365E}" type="datetimeFigureOut">
              <a:rPr lang="en-US" smtClean="0"/>
              <a:pPr/>
              <a:t>9/26/2009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5492-DAD5-40DC-B7C4-0E239E86365E}" type="datetimeFigureOut">
              <a:rPr lang="en-US" smtClean="0"/>
              <a:pPr/>
              <a:t>9/26/2009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5492-DAD5-40DC-B7C4-0E239E86365E}" type="datetimeFigureOut">
              <a:rPr lang="en-US" smtClean="0"/>
              <a:pPr/>
              <a:t>9/26/2009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5492-DAD5-40DC-B7C4-0E239E86365E}" type="datetimeFigureOut">
              <a:rPr lang="en-US" smtClean="0"/>
              <a:pPr/>
              <a:t>9/26/2009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5492-DAD5-40DC-B7C4-0E239E86365E}" type="datetimeFigureOut">
              <a:rPr lang="en-US" smtClean="0"/>
              <a:pPr/>
              <a:t>9/26/2009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5492-DAD5-40DC-B7C4-0E239E86365E}" type="datetimeFigureOut">
              <a:rPr lang="en-US" smtClean="0"/>
              <a:pPr/>
              <a:t>9/26/2009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5492-DAD5-40DC-B7C4-0E239E86365E}" type="datetimeFigureOut">
              <a:rPr lang="en-US" smtClean="0"/>
              <a:pPr/>
              <a:t>9/26/2009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C5492-DAD5-40DC-B7C4-0E239E86365E}" type="datetimeFigureOut">
              <a:rPr lang="en-US" smtClean="0"/>
              <a:pPr/>
              <a:t>9/26/2009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C5492-DAD5-40DC-B7C4-0E239E86365E}" type="datetimeFigureOut">
              <a:rPr lang="en-US" smtClean="0"/>
              <a:pPr/>
              <a:t>9/26/2009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B4B45-D675-4625-924B-F384870B7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5016500">
              <a:buSzTx/>
              <a:buFontTx/>
              <a:buNone/>
            </a:pPr>
            <a:r>
              <a:rPr lang="en-US" sz="2400" dirty="0" smtClean="0">
                <a:solidFill>
                  <a:srgbClr val="CC0000"/>
                </a:solidFill>
                <a:latin typeface="Arial" pitchFamily="34" charset="0"/>
                <a:cs typeface="Arial" pitchFamily="34" charset="0"/>
              </a:rPr>
              <a:t>Hierarchically-assembled Segmented Polyurethanes: Mechanical Reinforcement in a Multi-phase Elastomeric System</a:t>
            </a:r>
            <a:endParaRPr lang="en-US" sz="2400" dirty="0">
              <a:solidFill>
                <a:srgbClr val="CC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2971800"/>
            <a:ext cx="384386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Segmented Polyurethanes </a:t>
            </a:r>
            <a:r>
              <a:rPr lang="en-US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(PUs</a:t>
            </a:r>
            <a:r>
              <a:rPr lang="en-US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just"/>
            <a:r>
              <a:rPr lang="en-US" sz="1400" dirty="0" smtClean="0">
                <a:latin typeface="Arial" pitchFamily="34" charset="0"/>
                <a:cs typeface="Arial" pitchFamily="34" charset="0"/>
              </a:rPr>
              <a:t>Segmented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PUs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are multi-block polymers usually consisting of an amorphous, flexible soft segment and a rigid crystalline or high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glass transition (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1400" baseline="-25000" dirty="0" err="1" smtClean="0">
                <a:latin typeface="Arial" pitchFamily="34" charset="0"/>
                <a:cs typeface="Arial" pitchFamily="34" charset="0"/>
              </a:rPr>
              <a:t>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hard segment.  The flexible segments form a continuous domain, which is anchored by physical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crosslinking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of the hard segment aggregates.</a:t>
            </a:r>
            <a:endParaRPr lang="en-US" sz="1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118"/>
          <p:cNvSpPr txBox="1">
            <a:spLocks noChangeArrowheads="1"/>
          </p:cNvSpPr>
          <p:nvPr/>
        </p:nvSpPr>
        <p:spPr bwMode="auto">
          <a:xfrm>
            <a:off x="0" y="685800"/>
            <a:ext cx="39624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ctr" defTabSz="4702175">
              <a:buSzTx/>
            </a:pPr>
            <a:r>
              <a:rPr lang="en-US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Goals</a:t>
            </a:r>
          </a:p>
          <a:p>
            <a:pPr marL="342900" indent="-342900" algn="just" defTabSz="4702175">
              <a:buSzTx/>
              <a:buFontTx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Synthesize nature-inspired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, novel polypeptide/polyurethane hybrid systems.</a:t>
            </a:r>
          </a:p>
          <a:p>
            <a:pPr marL="342900" indent="-342900" algn="just" defTabSz="4702175">
              <a:buSzTx/>
              <a:buFontTx/>
              <a:buChar char="•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Explore </a:t>
            </a:r>
            <a:r>
              <a:rPr lang="en-US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effects </a:t>
            </a:r>
            <a:r>
              <a:rPr lang="en-US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 hierarchical ordering through the incorporation of 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polypeptides </a:t>
            </a:r>
            <a:r>
              <a:rPr lang="en-US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 the thermal and mechanical properties of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segmented polyurethane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 defTabSz="4702175">
              <a:buSzTx/>
              <a:buFontTx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Utilize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this understanding to develop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tough materials for scratch and/or impact resistant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coatings and films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342900" indent="-342900" algn="just" defTabSz="4702175">
              <a:buSzTx/>
              <a:buFontTx/>
              <a:buChar char="•"/>
            </a:pPr>
            <a:endParaRPr lang="en-US" sz="1000" dirty="0">
              <a:latin typeface="Arial" pitchFamily="34" charset="0"/>
              <a:cs typeface="Arial" pitchFamily="34" charset="0"/>
            </a:endParaRPr>
          </a:p>
          <a:p>
            <a:pPr marL="342900" indent="-342900" algn="just" defTabSz="4702175">
              <a:buSzTx/>
            </a:pP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69738" y="4800600"/>
            <a:ext cx="5188062" cy="1952550"/>
            <a:chOff x="69738" y="4744577"/>
            <a:chExt cx="5188062" cy="1952550"/>
          </a:xfrm>
        </p:grpSpPr>
        <p:pic>
          <p:nvPicPr>
            <p:cNvPr id="16" name="Picture 15" descr="E:\ACS PRF\no_peptide.jpg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9738" y="4853793"/>
              <a:ext cx="1846572" cy="1572074"/>
            </a:xfrm>
            <a:prstGeom prst="rect">
              <a:avLst/>
            </a:prstGeom>
            <a:noFill/>
            <a:ln w="9525">
              <a:solidFill>
                <a:srgbClr val="0000CC"/>
              </a:solidFill>
              <a:miter lim="800000"/>
              <a:headEnd/>
              <a:tailEnd/>
            </a:ln>
          </p:spPr>
        </p:pic>
        <p:sp>
          <p:nvSpPr>
            <p:cNvPr id="17" name="TextBox 16"/>
            <p:cNvSpPr txBox="1"/>
            <p:nvPr/>
          </p:nvSpPr>
          <p:spPr>
            <a:xfrm>
              <a:off x="532750" y="6420128"/>
              <a:ext cx="91839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Typical </a:t>
              </a:r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PU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5" name="Picture 14" descr="E:\ACS PRF\peptide.jpg"/>
            <p:cNvPicPr/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65338" y="4929993"/>
              <a:ext cx="2292462" cy="1493316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</p:spPr>
        </p:pic>
        <p:sp>
          <p:nvSpPr>
            <p:cNvPr id="18" name="TextBox 17"/>
            <p:cNvSpPr txBox="1"/>
            <p:nvPr/>
          </p:nvSpPr>
          <p:spPr>
            <a:xfrm>
              <a:off x="3566122" y="6420128"/>
              <a:ext cx="1096774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Proposed </a:t>
              </a:r>
              <a:r>
                <a:rPr lang="en-US" sz="1200" dirty="0" smtClean="0">
                  <a:latin typeface="Arial" pitchFamily="34" charset="0"/>
                  <a:cs typeface="Arial" pitchFamily="34" charset="0"/>
                </a:rPr>
                <a:t>PU</a:t>
              </a:r>
              <a:endParaRPr lang="en-US" sz="12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974738" y="4744577"/>
              <a:ext cx="10668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Hard domain</a:t>
              </a:r>
              <a:endParaRPr lang="en-US" sz="11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 rot="10800000" flipV="1">
              <a:off x="1371600" y="5006187"/>
              <a:ext cx="1060338" cy="47174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21" idx="2"/>
            </p:cNvCxnSpPr>
            <p:nvPr/>
          </p:nvCxnSpPr>
          <p:spPr>
            <a:xfrm rot="16200000" flipH="1">
              <a:off x="2846999" y="4667326"/>
              <a:ext cx="624140" cy="1301862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1974738" y="5173127"/>
              <a:ext cx="10668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Soft domain</a:t>
              </a:r>
              <a:endParaRPr lang="en-US" sz="11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 rot="10800000" flipV="1">
              <a:off x="1600200" y="5401727"/>
              <a:ext cx="838200" cy="2286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2590800" y="5401727"/>
              <a:ext cx="381000" cy="762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1972733" y="5477927"/>
              <a:ext cx="10668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dirty="0" smtClean="0">
                  <a:latin typeface="Arial" pitchFamily="34" charset="0"/>
                  <a:cs typeface="Arial" pitchFamily="34" charset="0"/>
                </a:rPr>
                <a:t>Peptide segment</a:t>
              </a:r>
              <a:endParaRPr lang="en-US" sz="11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>
              <a:off x="2590800" y="5935127"/>
              <a:ext cx="381000" cy="762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 Box 118"/>
          <p:cNvSpPr txBox="1">
            <a:spLocks noChangeArrowheads="1"/>
          </p:cNvSpPr>
          <p:nvPr/>
        </p:nvSpPr>
        <p:spPr bwMode="auto">
          <a:xfrm>
            <a:off x="5029200" y="685800"/>
            <a:ext cx="3962400" cy="3447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ctr" defTabSz="4702175">
              <a:buSzTx/>
            </a:pPr>
            <a:r>
              <a:rPr lang="en-US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Accomplishments</a:t>
            </a:r>
          </a:p>
          <a:p>
            <a:pPr marL="342900" indent="-342900" algn="just" defTabSz="4702175">
              <a:buSzTx/>
              <a:buFont typeface="Wingdings" pitchFamily="2" charset="2"/>
              <a:buChar char="ü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Designed 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synthesized 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novel hybrid  polypeptide/polyurethanes containing:</a:t>
            </a:r>
          </a:p>
          <a:p>
            <a:pPr marL="342900" indent="-342900" algn="just" defTabSz="4702175">
              <a:buSzTx/>
              <a:buFont typeface="Wingdings" pitchFamily="2" charset="2"/>
              <a:buChar char="ü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342900" indent="-342900" algn="just" defTabSz="4702175">
              <a:buSzTx/>
              <a:buFont typeface="Wingdings" pitchFamily="2" charset="2"/>
              <a:buChar char="ü"/>
            </a:pPr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 defTabSz="4702175">
              <a:buSzTx/>
              <a:buFont typeface="Wingdings" pitchFamily="2" charset="2"/>
              <a:buChar char="ü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342900" indent="-342900" algn="just" defTabSz="4702175">
              <a:buSzTx/>
              <a:buFont typeface="Wingdings" pitchFamily="2" charset="2"/>
              <a:buChar char="ü"/>
            </a:pPr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 defTabSz="4702175">
              <a:buSzTx/>
              <a:buFont typeface="Wingdings" pitchFamily="2" charset="2"/>
              <a:buChar char="ü"/>
            </a:pPr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 defTabSz="4702175">
              <a:buSzTx/>
              <a:buFont typeface="Wingdings" pitchFamily="2" charset="2"/>
              <a:buChar char="ü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342900" indent="-342900" algn="just" defTabSz="4702175">
              <a:buSzTx/>
              <a:buFont typeface="Wingdings" pitchFamily="2" charset="2"/>
              <a:buChar char="ü"/>
            </a:pPr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 defTabSz="4702175">
              <a:buFont typeface="Wingdings" pitchFamily="2" charset="2"/>
              <a:buChar char="ü"/>
            </a:pPr>
            <a:endParaRPr lang="en-US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 defTabSz="4702175">
              <a:buFont typeface="Wingdings" pitchFamily="2" charset="2"/>
              <a:buChar char="ü"/>
            </a:pP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Initial 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thermomechanical 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studies confirm 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additional 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ordering 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enhances the storage modulus </a:t>
            </a:r>
            <a:r>
              <a:rPr lang="en-U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(shown in figure below)</a:t>
            </a:r>
            <a:endParaRPr lang="en-US" sz="1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 defTabSz="4702175">
              <a:buSzTx/>
              <a:buFontTx/>
              <a:buChar char="•"/>
            </a:pPr>
            <a:endParaRPr lang="en-US" sz="1000" dirty="0">
              <a:latin typeface="Arial" pitchFamily="34" charset="0"/>
              <a:cs typeface="Arial" pitchFamily="34" charset="0"/>
            </a:endParaRPr>
          </a:p>
          <a:p>
            <a:pPr marL="342900" indent="-342900" algn="just" defTabSz="4702175">
              <a:buSzTx/>
              <a:buFontTx/>
              <a:buChar char="•"/>
            </a:pP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-34553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289" name="Object 1"/>
          <p:cNvGraphicFramePr>
            <a:graphicFrameLocks noChangeAspect="1"/>
          </p:cNvGraphicFramePr>
          <p:nvPr/>
        </p:nvGraphicFramePr>
        <p:xfrm>
          <a:off x="5631691" y="3429000"/>
          <a:ext cx="3175867" cy="2438400"/>
        </p:xfrm>
        <a:graphic>
          <a:graphicData uri="http://schemas.openxmlformats.org/presentationml/2006/ole">
            <p:oleObj spid="_x0000_s12289" name="Graph" r:id="rId5" imgW="3898800" imgH="2985840" progId="Origin50.Graph">
              <p:embed/>
            </p:oleObj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5715000" y="5791200"/>
            <a:ext cx="335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i="1" dirty="0" smtClean="0">
                <a:latin typeface="Arial" pitchFamily="34" charset="0"/>
                <a:cs typeface="Arial" pitchFamily="34" charset="0"/>
              </a:rPr>
              <a:t>Temperature-dependent storage modulus of </a:t>
            </a:r>
            <a:r>
              <a:rPr lang="en-US" sz="1200" i="1" dirty="0" smtClean="0">
                <a:latin typeface="Arial" pitchFamily="34" charset="0"/>
                <a:cs typeface="Arial" pitchFamily="34" charset="0"/>
              </a:rPr>
              <a:t>SPUs with and without polypeptide segments. </a:t>
            </a:r>
            <a:r>
              <a:rPr lang="en-US" sz="1200" i="1" smtClean="0">
                <a:latin typeface="Arial" pitchFamily="34" charset="0"/>
                <a:cs typeface="Arial" pitchFamily="34" charset="0"/>
              </a:rPr>
              <a:t>Notice </a:t>
            </a:r>
            <a:r>
              <a:rPr lang="en-US" sz="1200" i="1" smtClean="0">
                <a:latin typeface="Arial" pitchFamily="34" charset="0"/>
                <a:cs typeface="Arial" pitchFamily="34" charset="0"/>
              </a:rPr>
              <a:t>PU </a:t>
            </a:r>
            <a:r>
              <a:rPr lang="en-US" sz="1200" i="1" dirty="0" smtClean="0">
                <a:latin typeface="Arial" pitchFamily="34" charset="0"/>
                <a:cs typeface="Arial" pitchFamily="34" charset="0"/>
              </a:rPr>
              <a:t>with polypeptide retains higher </a:t>
            </a:r>
            <a:r>
              <a:rPr lang="en-US" sz="1200" i="1" dirty="0" smtClean="0">
                <a:latin typeface="Arial" pitchFamily="34" charset="0"/>
                <a:cs typeface="Arial" pitchFamily="34" charset="0"/>
              </a:rPr>
              <a:t>modulus </a:t>
            </a:r>
            <a:r>
              <a:rPr lang="en-US" sz="1200" i="1" dirty="0" smtClean="0">
                <a:latin typeface="Arial" pitchFamily="34" charset="0"/>
                <a:cs typeface="Arial" pitchFamily="34" charset="0"/>
              </a:rPr>
              <a:t>through wider </a:t>
            </a:r>
            <a:r>
              <a:rPr lang="en-US" sz="1200" i="1" smtClean="0">
                <a:latin typeface="Arial" pitchFamily="34" charset="0"/>
                <a:cs typeface="Arial" pitchFamily="34" charset="0"/>
              </a:rPr>
              <a:t>temperature </a:t>
            </a:r>
            <a:r>
              <a:rPr lang="en-US" sz="1200" i="1" smtClean="0">
                <a:latin typeface="Arial" pitchFamily="34" charset="0"/>
                <a:cs typeface="Arial" pitchFamily="34" charset="0"/>
              </a:rPr>
              <a:t>range.</a:t>
            </a:r>
            <a:endParaRPr lang="en-US" sz="1200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5919706" y="1511739"/>
          <a:ext cx="2386094" cy="1222988"/>
        </p:xfrm>
        <a:graphic>
          <a:graphicData uri="http://schemas.openxmlformats.org/presentationml/2006/ole">
            <p:oleObj spid="_x0000_s12291" name="CS ChemDraw Drawing" r:id="rId6" imgW="3555039" imgH="1817556" progId="ChemDraw.Document.6.0">
              <p:embed/>
            </p:oleObj>
          </a:graphicData>
        </a:graphic>
      </p:graphicFrame>
      <p:sp>
        <p:nvSpPr>
          <p:cNvPr id="47" name="Rectangle 46"/>
          <p:cNvSpPr/>
          <p:nvPr/>
        </p:nvSpPr>
        <p:spPr>
          <a:xfrm>
            <a:off x="5105400" y="2667000"/>
            <a:ext cx="403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oly(γ-benzyl-L-glutamate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)-</a:t>
            </a:r>
            <a:r>
              <a:rPr lang="en-US" sz="1200" b="1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-Poly(</a:t>
            </a: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dimethylsiloxane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)-</a:t>
            </a:r>
            <a:r>
              <a:rPr lang="en-US" sz="1200" b="1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-poly(γ-benzyl-L-glutamate)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173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Office Theme</vt:lpstr>
      <vt:lpstr>Graph</vt:lpstr>
      <vt:lpstr>CS ChemDraw Drawing</vt:lpstr>
      <vt:lpstr>Slide 1</vt:lpstr>
    </vt:vector>
  </TitlesOfParts>
  <Company>Case Western Reserve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Casey Johnson</dc:creator>
  <cp:lastModifiedBy>LaShanda Korley</cp:lastModifiedBy>
  <cp:revision>12</cp:revision>
  <dcterms:created xsi:type="dcterms:W3CDTF">2009-09-23T23:57:13Z</dcterms:created>
  <dcterms:modified xsi:type="dcterms:W3CDTF">2009-09-27T02:52:47Z</dcterms:modified>
</cp:coreProperties>
</file>