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3"/>
  </p:notesMasterIdLst>
  <p:sldIdLst>
    <p:sldId id="256" r:id="rId2"/>
  </p:sldIdLst>
  <p:sldSz cx="9144000" cy="6858000" type="screen4x3"/>
  <p:notesSz cx="68580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5A9E"/>
    <a:srgbClr val="FF0066"/>
    <a:srgbClr val="FF6699"/>
    <a:srgbClr val="993366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5620" autoAdjust="0"/>
    <p:restoredTop sz="94654" autoAdjust="0"/>
  </p:normalViewPr>
  <p:slideViewPr>
    <p:cSldViewPr>
      <p:cViewPr>
        <p:scale>
          <a:sx n="75" d="100"/>
          <a:sy n="75" d="100"/>
        </p:scale>
        <p:origin x="-630" y="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2064" y="-78"/>
      </p:cViewPr>
      <p:guideLst>
        <p:guide orient="horz" pos="2928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9F712-3E6E-473C-9CF7-1220B3A0E29A}" type="datetimeFigureOut">
              <a:rPr lang="en-US" smtClean="0"/>
              <a:t>9/28/2009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6425"/>
            <a:ext cx="5486400" cy="41830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675"/>
            <a:ext cx="2971800" cy="46513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A58ABF-6E5D-4E03-A6E7-91A5BC30CB2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A58ABF-6E5D-4E03-A6E7-91A5BC30CB27}" type="slidenum">
              <a:rPr lang="en-US" smtClean="0"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7772400" cy="1371600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447800" y="3429000"/>
            <a:ext cx="7010400" cy="1600200"/>
          </a:xfrm>
        </p:spPr>
        <p:txBody>
          <a:bodyPr/>
          <a:lstStyle>
            <a:lvl1pPr marL="0" indent="0">
              <a:buFont typeface="Wingdings" pitchFamily="2" charset="2"/>
              <a:buNone/>
              <a:defRPr sz="2800"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0420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685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0421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124200" y="62484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0422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008733F4-B0C8-4F2B-9D46-7D0FC39D1672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60423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G0" fmla="+- 618 0 0"/>
            </a:gdLst>
            <a:ahLst/>
            <a:cxnLst>
              <a:cxn ang="0">
                <a:pos x="0" y="0"/>
              </a:cxn>
              <a:cxn ang="0">
                <a:pos x="618" y="0"/>
              </a:cxn>
              <a:cxn ang="0">
                <a:pos x="618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16FE85-FB2B-4320-A686-8CFEB9A3BB98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304800"/>
            <a:ext cx="2001837" cy="5715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304800"/>
            <a:ext cx="5854700" cy="57150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B255484-DDDC-4F9E-9585-4E6EBBD9CA8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8B0070F-3466-4D10-A5FD-0F12C999F2E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8CAEF32-F488-4364-92F3-BBCC689A40E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752600"/>
            <a:ext cx="39243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DC5CE63-669D-4D44-925B-71DF1B87C1F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B7C6FED-AC42-485E-B9F4-68EDEC7F810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3FA642-DB73-49AA-A2CE-A296852B827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980781-A503-4358-A12E-20131070477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266BB-C8CA-41A6-A2DF-3697B75E351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C7AFF1B-C03E-4467-B376-9666FBDCC03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pattFill prst="ltHorz">
          <a:fgClr>
            <a:schemeClr val="bg2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304800"/>
            <a:ext cx="8001000" cy="1216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752600"/>
            <a:ext cx="8001000" cy="426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59396" name="AutoShape 4"/>
          <p:cNvSpPr>
            <a:spLocks noChangeArrowheads="1"/>
          </p:cNvSpPr>
          <p:nvPr/>
        </p:nvSpPr>
        <p:spPr bwMode="auto">
          <a:xfrm>
            <a:off x="609600" y="1566863"/>
            <a:ext cx="7958138" cy="109537"/>
          </a:xfrm>
          <a:custGeom>
            <a:avLst/>
            <a:gdLst>
              <a:gd name="G0" fmla="+- 585 0 0"/>
            </a:gdLst>
            <a:ahLst/>
            <a:cxnLst>
              <a:cxn ang="0">
                <a:pos x="0" y="0"/>
              </a:cxn>
              <a:cxn ang="0">
                <a:pos x="585" y="0"/>
              </a:cxn>
              <a:cxn ang="0">
                <a:pos x="585" y="1000"/>
              </a:cxn>
              <a:cxn ang="0">
                <a:pos x="0" y="1000"/>
              </a:cxn>
              <a:cxn ang="0">
                <a:pos x="0" y="0"/>
              </a:cxn>
              <a:cxn ang="0">
                <a:pos x="1000" y="0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pPr eaLnBrk="1" hangingPunct="1"/>
            <a:endParaRPr lang="en-US" sz="2400">
              <a:latin typeface="Times New Roman" pitchFamily="18" charset="0"/>
            </a:endParaRPr>
          </a:p>
        </p:txBody>
      </p:sp>
      <p:sp>
        <p:nvSpPr>
          <p:cNvPr id="59397" name="Line 5"/>
          <p:cNvSpPr>
            <a:spLocks noChangeShapeType="1"/>
          </p:cNvSpPr>
          <p:nvPr/>
        </p:nvSpPr>
        <p:spPr bwMode="auto">
          <a:xfrm flipV="1">
            <a:off x="609600" y="61722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59398" name="Rectangle 6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9399" name="Rectangle 7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59400" name="Rectangle 8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19812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53032438-5E9A-4F0F-83EE-EC358375770A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iming>
    <p:tnLst>
      <p:par>
        <p:cTn id="1" dur="indefinite" restart="never" nodeType="tmRoot"/>
      </p:par>
    </p:tnLst>
  </p:timing>
  <p:txStyles>
    <p:titleStyle>
      <a:lvl1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8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30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600">
          <a:solidFill>
            <a:schemeClr val="tx1"/>
          </a:solidFill>
          <a:latin typeface="+mn-lt"/>
        </a:defRPr>
      </a:lvl2pPr>
      <a:lvl3pPr marL="1304925" indent="-395288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o"/>
        <a:defRPr sz="2300">
          <a:solidFill>
            <a:schemeClr val="tx1"/>
          </a:solidFill>
          <a:latin typeface="+mn-lt"/>
        </a:defRPr>
      </a:lvl3pPr>
      <a:lvl4pPr marL="1693863" indent="-38735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Wingdings" pitchFamily="2" charset="2"/>
        <a:buChar char="n"/>
        <a:defRPr sz="2000">
          <a:solidFill>
            <a:schemeClr val="tx1"/>
          </a:solidFill>
          <a:latin typeface="+mn-lt"/>
        </a:defRPr>
      </a:lvl4pPr>
      <a:lvl5pPr marL="20939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0"/>
        </a:spcAft>
        <a:buClr>
          <a:schemeClr val="accent2"/>
        </a:buClr>
        <a:buFont typeface="Wingdings" pitchFamily="2" charset="2"/>
        <a:buChar char="§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0"/>
            <a:ext cx="8610600" cy="1143000"/>
          </a:xfrm>
        </p:spPr>
        <p:txBody>
          <a:bodyPr/>
          <a:lstStyle/>
          <a:p>
            <a:r>
              <a:rPr lang="en-US" sz="1800" dirty="0" smtClean="0">
                <a:solidFill>
                  <a:schemeClr val="tx1"/>
                </a:solidFill>
                <a:latin typeface="Arial" charset="0"/>
              </a:rPr>
              <a:t>On the activation mechanism of </a:t>
            </a:r>
            <a:r>
              <a:rPr lang="en-US" sz="1800" dirty="0" err="1" smtClean="0">
                <a:solidFill>
                  <a:schemeClr val="tx1"/>
                </a:solidFill>
                <a:latin typeface="Arial" charset="0"/>
              </a:rPr>
              <a:t>Sn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</a:rPr>
              <a:t> to the EER of ethanol: </a:t>
            </a:r>
            <a:r>
              <a:rPr lang="en-US" sz="1800" dirty="0" smtClean="0">
                <a:latin typeface="Arial" charset="0"/>
              </a:rPr>
              <a:t>decomposition of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</a:rPr>
              <a:t> H</a:t>
            </a:r>
            <a:r>
              <a:rPr lang="en-US" sz="1800" baseline="-25000" dirty="0" smtClean="0">
                <a:solidFill>
                  <a:schemeClr val="tx1"/>
                </a:solidFill>
                <a:latin typeface="Arial" charset="0"/>
              </a:rPr>
              <a:t>2</a:t>
            </a:r>
            <a:r>
              <a:rPr lang="en-US" sz="1800" dirty="0" smtClean="0">
                <a:solidFill>
                  <a:schemeClr val="tx1"/>
                </a:solidFill>
                <a:latin typeface="Arial" charset="0"/>
              </a:rPr>
              <a:t>O</a:t>
            </a:r>
            <a:r>
              <a:rPr lang="en-US" sz="1800" dirty="0" smtClean="0">
                <a:latin typeface="Arial" charset="0"/>
              </a:rPr>
              <a:t> and ethanol over </a:t>
            </a:r>
            <a:r>
              <a:rPr lang="en-US" sz="1800" dirty="0" err="1" smtClean="0">
                <a:latin typeface="Arial" charset="0"/>
              </a:rPr>
              <a:t>PtnM</a:t>
            </a:r>
            <a:r>
              <a:rPr lang="en-US" sz="1800" dirty="0" smtClean="0">
                <a:latin typeface="Arial" charset="0"/>
              </a:rPr>
              <a:t> clusters</a:t>
            </a:r>
            <a:r>
              <a:rPr lang="en-US" sz="1800" dirty="0">
                <a:latin typeface="Arial" charset="0"/>
              </a:rPr>
              <a:t/>
            </a:r>
            <a:br>
              <a:rPr lang="en-US" sz="1800" dirty="0">
                <a:latin typeface="Arial" charset="0"/>
              </a:rPr>
            </a:br>
            <a:r>
              <a:rPr lang="en-US" sz="1400" dirty="0">
                <a:solidFill>
                  <a:srgbClr val="0070C0"/>
                </a:solidFill>
                <a:latin typeface="Arial" charset="0"/>
              </a:rPr>
              <a:t>Yixuan  Wang, Albany State University, Albany, GA 31705</a:t>
            </a:r>
          </a:p>
        </p:txBody>
      </p:sp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152400" y="2133600"/>
            <a:ext cx="5257800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just"/>
            <a:r>
              <a:rPr lang="en-US" sz="1400" dirty="0">
                <a:latin typeface="Arial" pitchFamily="34" charset="0"/>
                <a:cs typeface="Arial" pitchFamily="34" charset="0"/>
              </a:rPr>
              <a:t>A two layer cluster with 7 atoms on the surface and 3 atoms on the second layer, has been used to model Pt-M alloy surface. Relative  to the adsorbed water, it is interesting to find that thermodynamically and kinetically the decomposition of the adsorbed water on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Sn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site is more favorable than the decomposition on Pt and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Ru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sites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.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Taking Pt as a reference, the plot of relative </a:t>
            </a:r>
            <a:r>
              <a:rPr lang="en-US" sz="1400" i="1" dirty="0">
                <a:latin typeface="Arial" pitchFamily="34" charset="0"/>
                <a:cs typeface="Arial" pitchFamily="34" charset="0"/>
              </a:rPr>
              <a:t>E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 against relative </a:t>
            </a:r>
            <a:r>
              <a:rPr lang="en-US" sz="1400" i="1" dirty="0" err="1">
                <a:latin typeface="Arial" pitchFamily="34" charset="0"/>
                <a:cs typeface="Arial" pitchFamily="34" charset="0"/>
              </a:rPr>
              <a:t>E</a:t>
            </a:r>
            <a:r>
              <a:rPr lang="en-US" sz="1400" baseline="-25000" dirty="0" err="1">
                <a:latin typeface="Arial" pitchFamily="34" charset="0"/>
                <a:cs typeface="Arial" pitchFamily="34" charset="0"/>
              </a:rPr>
              <a:t>diss</a:t>
            </a:r>
            <a:r>
              <a:rPr lang="en-US" sz="1400" baseline="-25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for water dissociation over the investigated transition metals M (Pd,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Ru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Rh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Cu,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Sn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, and Re) is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illustrated.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According to the plot, the bimetallic alloys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PtM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(M=Re,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Sn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and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Ru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) are more active to water dissociation both kinetically and thermodynamically, while the bimetals alloying with Cu, Pd and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Rh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are less active than Pt from both aspects. 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result supports the assumption of the bi-functional mechanism, where </a:t>
            </a:r>
            <a:r>
              <a:rPr lang="en-US" sz="1400" dirty="0" err="1">
                <a:latin typeface="Arial" pitchFamily="34" charset="0"/>
                <a:cs typeface="Arial" pitchFamily="34" charset="0"/>
              </a:rPr>
              <a:t>Sn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 site facilitates the dissociation of H</a:t>
            </a:r>
            <a:r>
              <a:rPr lang="en-US" sz="1400" baseline="-25000" dirty="0">
                <a:latin typeface="Arial" pitchFamily="34" charset="0"/>
                <a:cs typeface="Arial" pitchFamily="34" charset="0"/>
              </a:rPr>
              <a:t>2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O. 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 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5851525" y="2855913"/>
            <a:ext cx="1841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endParaRPr lang="en-US">
              <a:latin typeface="Arial" charset="0"/>
            </a:endParaRPr>
          </a:p>
        </p:txBody>
      </p:sp>
      <p:sp>
        <p:nvSpPr>
          <p:cNvPr id="2060" name="Text Box 12"/>
          <p:cNvSpPr txBox="1">
            <a:spLocks noChangeArrowheads="1"/>
          </p:cNvSpPr>
          <p:nvPr/>
        </p:nvSpPr>
        <p:spPr bwMode="auto">
          <a:xfrm>
            <a:off x="0" y="1143000"/>
            <a:ext cx="8915400" cy="94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1400" dirty="0">
                <a:latin typeface="Arial" charset="0"/>
              </a:rPr>
              <a:t>The fundamental assumption of the bi-functional mechanism for </a:t>
            </a:r>
            <a:r>
              <a:rPr lang="en-US" sz="1400" dirty="0" err="1">
                <a:latin typeface="Arial" charset="0"/>
              </a:rPr>
              <a:t>PtSn</a:t>
            </a:r>
            <a:r>
              <a:rPr lang="en-US" sz="1400" dirty="0">
                <a:latin typeface="Arial" charset="0"/>
              </a:rPr>
              <a:t> alloy to catalyze ethanol electro-oxidation reaction  is that </a:t>
            </a:r>
            <a:r>
              <a:rPr lang="en-US" sz="1400" dirty="0" err="1">
                <a:latin typeface="Arial" charset="0"/>
              </a:rPr>
              <a:t>Sn</a:t>
            </a:r>
            <a:r>
              <a:rPr lang="en-US" sz="1400" dirty="0">
                <a:latin typeface="Arial" charset="0"/>
              </a:rPr>
              <a:t> facilitates the dissociation of H</a:t>
            </a:r>
            <a:r>
              <a:rPr lang="en-US" sz="1400" baseline="-25000" dirty="0">
                <a:latin typeface="Arial" charset="0"/>
              </a:rPr>
              <a:t>2</a:t>
            </a:r>
            <a:r>
              <a:rPr lang="en-US" sz="1400" dirty="0">
                <a:latin typeface="Arial" charset="0"/>
              </a:rPr>
              <a:t>O and Pt site catalyzes ethanol decomposition. Our investigation is to clarify this assumption and get detailed information about decomposition mechanism of H</a:t>
            </a:r>
            <a:r>
              <a:rPr lang="en-US" sz="1400" baseline="-25000" dirty="0">
                <a:latin typeface="Arial" charset="0"/>
              </a:rPr>
              <a:t>2</a:t>
            </a:r>
            <a:r>
              <a:rPr lang="en-US" sz="1400" dirty="0">
                <a:latin typeface="Arial" charset="0"/>
              </a:rPr>
              <a:t>O and CH</a:t>
            </a:r>
            <a:r>
              <a:rPr lang="en-US" sz="1400" baseline="-25000" dirty="0">
                <a:latin typeface="Arial" charset="0"/>
              </a:rPr>
              <a:t>3</a:t>
            </a:r>
            <a:r>
              <a:rPr lang="en-US" sz="1400" dirty="0">
                <a:latin typeface="Arial" charset="0"/>
              </a:rPr>
              <a:t>CH</a:t>
            </a:r>
            <a:r>
              <a:rPr lang="en-US" sz="1400" baseline="-25000" dirty="0">
                <a:latin typeface="Arial" charset="0"/>
              </a:rPr>
              <a:t>2</a:t>
            </a:r>
            <a:r>
              <a:rPr lang="en-US" sz="1400" dirty="0">
                <a:latin typeface="Arial" charset="0"/>
              </a:rPr>
              <a:t>OH. </a:t>
            </a:r>
          </a:p>
        </p:txBody>
      </p:sp>
      <p:sp>
        <p:nvSpPr>
          <p:cNvPr id="2062" name="Text Box 14"/>
          <p:cNvSpPr txBox="1">
            <a:spLocks noChangeArrowheads="1"/>
          </p:cNvSpPr>
          <p:nvPr/>
        </p:nvSpPr>
        <p:spPr bwMode="auto">
          <a:xfrm>
            <a:off x="5562600" y="5105400"/>
            <a:ext cx="314007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dirty="0"/>
          </a:p>
        </p:txBody>
      </p:sp>
      <p:pic>
        <p:nvPicPr>
          <p:cNvPr id="11" name="Picture 10" descr="deltaEa.gif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86400" y="1828800"/>
            <a:ext cx="3352800" cy="3226165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5486400" y="5105400"/>
            <a:ext cx="3352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The relative 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dissociation energy against the relative energy barrier for water dissociation over the M site of Pt</a:t>
            </a:r>
            <a:r>
              <a:rPr lang="en-US" sz="1400" b="1" baseline="-25000" dirty="0">
                <a:latin typeface="Arial" pitchFamily="34" charset="0"/>
                <a:cs typeface="Arial" pitchFamily="34" charset="0"/>
              </a:rPr>
              <a:t>9</a:t>
            </a:r>
            <a:r>
              <a:rPr lang="en-US" sz="1400" b="1" dirty="0">
                <a:latin typeface="Arial" pitchFamily="34" charset="0"/>
                <a:cs typeface="Arial" pitchFamily="34" charset="0"/>
              </a:rPr>
              <a:t>M. 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52400" y="5334000"/>
            <a:ext cx="48768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1400" dirty="0" smtClean="0">
                <a:latin typeface="Arial" pitchFamily="34" charset="0"/>
                <a:cs typeface="Arial" pitchFamily="34" charset="0"/>
              </a:rPr>
              <a:t>External electric fields were added into DFT calculations of  H</a:t>
            </a:r>
            <a:r>
              <a:rPr lang="en-US" sz="1400" baseline="-25000" dirty="0" smtClean="0">
                <a:latin typeface="Arial" pitchFamily="34" charset="0"/>
                <a:cs typeface="Arial" pitchFamily="34" charset="0"/>
              </a:rPr>
              <a:t>2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O-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Pt</a:t>
            </a:r>
            <a:r>
              <a:rPr lang="en-US" sz="1400" baseline="-25000" dirty="0" smtClean="0">
                <a:latin typeface="Arial" pitchFamily="34" charset="0"/>
                <a:cs typeface="Arial" pitchFamily="34" charset="0"/>
              </a:rPr>
              <a:t>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 (n=6 and 9; M=Pt,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Sn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and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Ru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). Although acti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vation energies over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Pt</a:t>
            </a:r>
            <a:r>
              <a:rPr lang="en-US" sz="1400" baseline="-25000" dirty="0">
                <a:latin typeface="Arial" pitchFamily="34" charset="0"/>
                <a:cs typeface="Arial" pitchFamily="34" charset="0"/>
              </a:rPr>
              <a:t>6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have the opposite change to those over Pt</a:t>
            </a:r>
            <a:r>
              <a:rPr lang="en-US" sz="1400" baseline="-25000" dirty="0" smtClean="0">
                <a:latin typeface="Arial" pitchFamily="34" charset="0"/>
                <a:cs typeface="Arial" pitchFamily="34" charset="0"/>
              </a:rPr>
              <a:t>9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M,  </a:t>
            </a:r>
            <a:r>
              <a:rPr lang="en-US" sz="1400" dirty="0" err="1" smtClean="0">
                <a:latin typeface="Arial" pitchFamily="34" charset="0"/>
                <a:cs typeface="Arial" pitchFamily="34" charset="0"/>
              </a:rPr>
              <a:t>PtSn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1400" dirty="0">
                <a:latin typeface="Arial" pitchFamily="34" charset="0"/>
                <a:cs typeface="Arial" pitchFamily="34" charset="0"/>
              </a:rPr>
              <a:t>still exhibits the most active kinetically to water decomposition among the three </a:t>
            </a:r>
            <a:r>
              <a:rPr lang="en-US" sz="1400" dirty="0" smtClean="0">
                <a:latin typeface="Arial" pitchFamily="34" charset="0"/>
                <a:cs typeface="Arial" pitchFamily="34" charset="0"/>
              </a:rPr>
              <a:t>clusters. </a:t>
            </a:r>
            <a:endParaRPr lang="en-US" sz="1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586</TotalTime>
  <Words>307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Verdana</vt:lpstr>
      <vt:lpstr>Times New Roman</vt:lpstr>
      <vt:lpstr>Wingdings</vt:lpstr>
      <vt:lpstr>Profile</vt:lpstr>
      <vt:lpstr>On the activation mechanism of Sn to the EER of ethanol: decomposition of H2O and ethanol over PtnM clusters Yixuan  Wang, Albany State University, Albany, GA 31705</vt:lpstr>
    </vt:vector>
  </TitlesOfParts>
  <Company> 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 </dc:creator>
  <cp:lastModifiedBy>Wang, Yixuan</cp:lastModifiedBy>
  <cp:revision>22</cp:revision>
  <dcterms:created xsi:type="dcterms:W3CDTF">2008-09-18T01:31:27Z</dcterms:created>
  <dcterms:modified xsi:type="dcterms:W3CDTF">2009-09-28T17:38:31Z</dcterms:modified>
</cp:coreProperties>
</file>