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39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5BB88-15F7-4785-BA00-AD74C3F05AB8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C9766-1DBF-4424-926A-6D8AB34F28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C9766-1DBF-4424-926A-6D8AB34F281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2668-B898-4360-9A1E-BBB4D7F84B72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A0C6F-AA51-4B48-92A1-CFB90662CA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124200" y="1676400"/>
            <a:ext cx="5943600" cy="1905000"/>
          </a:xfrm>
          <a:prstGeom prst="rect">
            <a:avLst/>
          </a:prstGeom>
          <a:solidFill>
            <a:srgbClr val="FFFF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2400" y="152400"/>
            <a:ext cx="8765541" cy="461665"/>
          </a:xfrm>
          <a:prstGeom prst="rect">
            <a:avLst/>
          </a:prstGeom>
          <a:noFill/>
          <a:effectLst>
            <a:outerShdw blurRad="88900" dist="38100" dir="2700000" algn="tl" rotWithShape="0">
              <a:schemeClr val="tx2">
                <a:lumMod val="75000"/>
                <a:alpha val="40000"/>
              </a:schemeClr>
            </a:outerShdw>
            <a:softEdge rad="1270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130991"/>
                </a:solidFill>
                <a:latin typeface="Arial" pitchFamily="34" charset="0"/>
                <a:cs typeface="Arial" pitchFamily="34" charset="0"/>
              </a:rPr>
              <a:t>Addition-</a:t>
            </a:r>
            <a:r>
              <a:rPr lang="en-US" sz="2400" dirty="0" err="1" smtClean="0">
                <a:solidFill>
                  <a:srgbClr val="130991"/>
                </a:solidFill>
                <a:latin typeface="Arial" pitchFamily="34" charset="0"/>
                <a:cs typeface="Arial" pitchFamily="34" charset="0"/>
              </a:rPr>
              <a:t>Cycloisomerization</a:t>
            </a:r>
            <a:r>
              <a:rPr lang="en-US" sz="2400" dirty="0" smtClean="0">
                <a:solidFill>
                  <a:srgbClr val="130991"/>
                </a:solidFill>
                <a:latin typeface="Arial" pitchFamily="34" charset="0"/>
                <a:cs typeface="Arial" pitchFamily="34" charset="0"/>
              </a:rPr>
              <a:t> reactions of </a:t>
            </a:r>
            <a:r>
              <a:rPr lang="en-US" sz="2400" dirty="0" err="1" smtClean="0">
                <a:solidFill>
                  <a:srgbClr val="130991"/>
                </a:solidFill>
                <a:latin typeface="Arial" pitchFamily="34" charset="0"/>
                <a:cs typeface="Arial" pitchFamily="34" charset="0"/>
              </a:rPr>
              <a:t>propargyl</a:t>
            </a:r>
            <a:r>
              <a:rPr lang="en-US" sz="2400" dirty="0" smtClean="0">
                <a:solidFill>
                  <a:srgbClr val="13099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130991"/>
                </a:solidFill>
                <a:latin typeface="Arial" pitchFamily="34" charset="0"/>
                <a:cs typeface="Arial" pitchFamily="34" charset="0"/>
              </a:rPr>
              <a:t>cyanamides</a:t>
            </a:r>
            <a:endParaRPr lang="en-US" sz="2400" dirty="0">
              <a:solidFill>
                <a:srgbClr val="13099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685800"/>
            <a:ext cx="4186531" cy="892552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schemeClr val="accent3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Ryan E. </a:t>
            </a:r>
            <a:r>
              <a:rPr lang="en-US" dirty="0" smtClean="0">
                <a:effectLst>
                  <a:outerShdw blurRad="50800" dist="38100" dir="2700000" algn="tl" rotWithShape="0">
                    <a:schemeClr val="accent3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Looper, </a:t>
            </a:r>
          </a:p>
          <a:p>
            <a:pPr algn="ctr"/>
            <a:r>
              <a:rPr lang="en-US" sz="1600" dirty="0" smtClean="0">
                <a:effectLst>
                  <a:outerShdw blurRad="50800" dist="38100" dir="2700000" algn="tl" rotWithShape="0">
                    <a:schemeClr val="accent3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Department of Chemistry, University of Utah</a:t>
            </a:r>
            <a:endParaRPr lang="en-US" sz="1600" dirty="0" smtClean="0">
              <a:effectLst>
                <a:outerShdw blurRad="50800" dist="38100" dir="2700000" algn="tl" rotWithShape="0">
                  <a:schemeClr val="accent3"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200400" y="1676400"/>
          <a:ext cx="5843587" cy="1803400"/>
        </p:xfrm>
        <a:graphic>
          <a:graphicData uri="http://schemas.openxmlformats.org/presentationml/2006/ole">
            <p:oleObj spid="_x0000_s1026" name="CS ChemDraw Drawing" r:id="rId4" imgW="5843962" imgH="1804036" progId="ChemDraw.Document.6.0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200" y="1371600"/>
            <a:ext cx="8234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Cyclic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guanidines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in a variety of ring sizes and oxidations states are common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strucutral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motifs</a:t>
            </a:r>
          </a:p>
          <a:p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In complex natural products.</a:t>
            </a:r>
            <a:endParaRPr lang="en-US" sz="1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3657600"/>
            <a:ext cx="8707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We have recently developed several reaction manifolds that permit access to these motifs based on </a:t>
            </a:r>
          </a:p>
          <a:p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Regioselective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hydroamination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reaction of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propargylguanidines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4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81000" y="4191000"/>
          <a:ext cx="8477250" cy="2582863"/>
        </p:xfrm>
        <a:graphic>
          <a:graphicData uri="http://schemas.openxmlformats.org/presentationml/2006/ole">
            <p:oleObj spid="_x0000_s1027" name="CS ChemDraw Drawing" r:id="rId5" imgW="8477704" imgH="2582745" progId="ChemDraw.Document.6.0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59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Looper</dc:creator>
  <cp:lastModifiedBy>Looper</cp:lastModifiedBy>
  <cp:revision>3</cp:revision>
  <dcterms:created xsi:type="dcterms:W3CDTF">2009-09-28T15:16:52Z</dcterms:created>
  <dcterms:modified xsi:type="dcterms:W3CDTF">2009-09-28T15:39:09Z</dcterms:modified>
</cp:coreProperties>
</file>