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algn="l" rtl="0" fontAlgn="base">
      <a:spcBef>
        <a:spcPct val="0"/>
      </a:spcBef>
      <a:spcAft>
        <a:spcPct val="0"/>
      </a:spcAft>
      <a:defRPr sz="1000" kern="1200">
        <a:solidFill>
          <a:schemeClr val="tx1"/>
        </a:solidFill>
        <a:latin typeface="Palatino Linotype" pitchFamily="18" charset="0"/>
        <a:ea typeface="+mn-ea"/>
        <a:cs typeface="+mn-cs"/>
      </a:defRPr>
    </a:lvl1pPr>
    <a:lvl2pPr marL="457200" algn="l" rtl="0" fontAlgn="base">
      <a:spcBef>
        <a:spcPct val="0"/>
      </a:spcBef>
      <a:spcAft>
        <a:spcPct val="0"/>
      </a:spcAft>
      <a:defRPr sz="1000" kern="1200">
        <a:solidFill>
          <a:schemeClr val="tx1"/>
        </a:solidFill>
        <a:latin typeface="Palatino Linotype" pitchFamily="18" charset="0"/>
        <a:ea typeface="+mn-ea"/>
        <a:cs typeface="+mn-cs"/>
      </a:defRPr>
    </a:lvl2pPr>
    <a:lvl3pPr marL="914400" algn="l" rtl="0" fontAlgn="base">
      <a:spcBef>
        <a:spcPct val="0"/>
      </a:spcBef>
      <a:spcAft>
        <a:spcPct val="0"/>
      </a:spcAft>
      <a:defRPr sz="1000" kern="1200">
        <a:solidFill>
          <a:schemeClr val="tx1"/>
        </a:solidFill>
        <a:latin typeface="Palatino Linotype" pitchFamily="18" charset="0"/>
        <a:ea typeface="+mn-ea"/>
        <a:cs typeface="+mn-cs"/>
      </a:defRPr>
    </a:lvl3pPr>
    <a:lvl4pPr marL="1371600" algn="l" rtl="0" fontAlgn="base">
      <a:spcBef>
        <a:spcPct val="0"/>
      </a:spcBef>
      <a:spcAft>
        <a:spcPct val="0"/>
      </a:spcAft>
      <a:defRPr sz="1000" kern="1200">
        <a:solidFill>
          <a:schemeClr val="tx1"/>
        </a:solidFill>
        <a:latin typeface="Palatino Linotype" pitchFamily="18" charset="0"/>
        <a:ea typeface="+mn-ea"/>
        <a:cs typeface="+mn-cs"/>
      </a:defRPr>
    </a:lvl4pPr>
    <a:lvl5pPr marL="1828800" algn="l" rtl="0" fontAlgn="base">
      <a:spcBef>
        <a:spcPct val="0"/>
      </a:spcBef>
      <a:spcAft>
        <a:spcPct val="0"/>
      </a:spcAft>
      <a:defRPr sz="1000" kern="1200">
        <a:solidFill>
          <a:schemeClr val="tx1"/>
        </a:solidFill>
        <a:latin typeface="Palatino Linotype" pitchFamily="18" charset="0"/>
        <a:ea typeface="+mn-ea"/>
        <a:cs typeface="+mn-cs"/>
      </a:defRPr>
    </a:lvl5pPr>
    <a:lvl6pPr marL="2286000" algn="l" defTabSz="914400" rtl="0" eaLnBrk="1" latinLnBrk="0" hangingPunct="1">
      <a:defRPr sz="1000" kern="1200">
        <a:solidFill>
          <a:schemeClr val="tx1"/>
        </a:solidFill>
        <a:latin typeface="Palatino Linotype" pitchFamily="18" charset="0"/>
        <a:ea typeface="+mn-ea"/>
        <a:cs typeface="+mn-cs"/>
      </a:defRPr>
    </a:lvl6pPr>
    <a:lvl7pPr marL="2743200" algn="l" defTabSz="914400" rtl="0" eaLnBrk="1" latinLnBrk="0" hangingPunct="1">
      <a:defRPr sz="1000" kern="1200">
        <a:solidFill>
          <a:schemeClr val="tx1"/>
        </a:solidFill>
        <a:latin typeface="Palatino Linotype" pitchFamily="18" charset="0"/>
        <a:ea typeface="+mn-ea"/>
        <a:cs typeface="+mn-cs"/>
      </a:defRPr>
    </a:lvl7pPr>
    <a:lvl8pPr marL="3200400" algn="l" defTabSz="914400" rtl="0" eaLnBrk="1" latinLnBrk="0" hangingPunct="1">
      <a:defRPr sz="1000" kern="1200">
        <a:solidFill>
          <a:schemeClr val="tx1"/>
        </a:solidFill>
        <a:latin typeface="Palatino Linotype" pitchFamily="18" charset="0"/>
        <a:ea typeface="+mn-ea"/>
        <a:cs typeface="+mn-cs"/>
      </a:defRPr>
    </a:lvl8pPr>
    <a:lvl9pPr marL="3657600" algn="l" defTabSz="914400" rtl="0" eaLnBrk="1" latinLnBrk="0" hangingPunct="1">
      <a:defRPr sz="1000" kern="1200">
        <a:solidFill>
          <a:schemeClr val="tx1"/>
        </a:solidFill>
        <a:latin typeface="Palatino Linotype"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FFFF00"/>
    <a:srgbClr val="000066"/>
    <a:srgbClr val="66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20" autoAdjust="0"/>
    <p:restoredTop sz="95735" autoAdjust="0"/>
  </p:normalViewPr>
  <p:slideViewPr>
    <p:cSldViewPr snapToGrid="0">
      <p:cViewPr varScale="1">
        <p:scale>
          <a:sx n="84" d="100"/>
          <a:sy n="84" d="100"/>
        </p:scale>
        <p:origin x="-984" y="-84"/>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36868100" cy="368681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dirty="0"/>
          </a:p>
        </p:txBody>
      </p:sp>
      <p:sp>
        <p:nvSpPr>
          <p:cNvPr id="174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dirty="0"/>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2B0B5D0-083E-47AF-865C-4EEDB21979D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328E8027-4C74-491B-99CE-F53F06D952E9}" type="slidenum">
              <a:rPr lang="en-US" smtClean="0"/>
              <a:pPr/>
              <a:t>1</a:t>
            </a:fld>
            <a:endParaRPr lang="en-US" dirty="0"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2AEF330-5BBC-4089-8AF4-B43C05DFB90E}" type="slidenum">
              <a:rPr lang="en-US"/>
              <a:pPr>
                <a:defRPr/>
              </a:pPr>
              <a:t>‹#›</a:t>
            </a:fld>
            <a:endParaRPr lang="en-US" dirty="0"/>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D4DC474-0F42-4FA5-90CC-EB3FF2B43524}" type="slidenum">
              <a:rPr lang="en-US"/>
              <a:pPr>
                <a:defRPr/>
              </a:pPr>
              <a:t>‹#›</a:t>
            </a:fld>
            <a:endParaRPr lang="en-US" dirty="0"/>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76200"/>
            <a:ext cx="2286000" cy="6858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76200"/>
            <a:ext cx="6705600" cy="6858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20C832D-D74B-43A8-8430-18C5319CE3A6}" type="slidenum">
              <a:rPr lang="en-US"/>
              <a:pPr>
                <a:defRPr/>
              </a:pPr>
              <a:t>‹#›</a:t>
            </a:fld>
            <a:endParaRPr lang="en-US" dirty="0"/>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1204383-157A-4A3A-80C2-0A8CF05D5553}" type="slidenum">
              <a:rPr lang="en-US"/>
              <a:pPr>
                <a:defRPr/>
              </a:pPr>
              <a:t>‹#›</a:t>
            </a:fld>
            <a:endParaRPr lang="en-US" dirty="0"/>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7464364-9AA9-4C86-A69C-73FABA10CABD}" type="slidenum">
              <a:rPr lang="en-US"/>
              <a:pPr>
                <a:defRPr/>
              </a:pPr>
              <a:t>‹#›</a:t>
            </a:fld>
            <a:endParaRPr lang="en-US" dirty="0"/>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6218238"/>
            <a:ext cx="4038600" cy="563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6218238"/>
            <a:ext cx="4038600" cy="563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49C6C37-E42E-434D-83AA-ADB4D1E132D5}" type="slidenum">
              <a:rPr lang="en-US"/>
              <a:pPr>
                <a:defRPr/>
              </a:pPr>
              <a:t>‹#›</a:t>
            </a:fld>
            <a:endParaRPr lang="en-US" dirty="0"/>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F4CDFA50-4FF5-474D-B371-2C5C79ACC10B}" type="slidenum">
              <a:rPr lang="en-US"/>
              <a:pPr>
                <a:defRPr/>
              </a:pPr>
              <a:t>‹#›</a:t>
            </a:fld>
            <a:endParaRPr lang="en-US" dirty="0"/>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endParaRPr lang="en-US" dirty="0"/>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02BA2D36-3A6C-48B4-8164-6E3BDACF2B4E}" type="slidenum">
              <a:rPr lang="en-US"/>
              <a:pPr>
                <a:defRPr/>
              </a:pPr>
              <a:t>‹#›</a:t>
            </a:fld>
            <a:endParaRPr lang="en-US" dirty="0"/>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8C78CF9-2535-48E4-9E3C-A92AF595C4C8}" type="slidenum">
              <a:rPr lang="en-US"/>
              <a:pPr>
                <a:defRPr/>
              </a:pPr>
              <a:t>‹#›</a:t>
            </a:fld>
            <a:endParaRPr lang="en-US" dirty="0"/>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2208F10-BEDF-4213-AF55-3CEDA699274B}" type="slidenum">
              <a:rPr lang="en-US"/>
              <a:pPr>
                <a:defRPr/>
              </a:pPr>
              <a:t>‹#›</a:t>
            </a:fld>
            <a:endParaRPr lang="en-US" dirty="0"/>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60000"/>
            </a:gs>
            <a:gs pos="100000">
              <a:srgbClr val="370000"/>
            </a:gs>
          </a:gsLst>
          <a:path path="rect">
            <a:fillToRect l="100000" t="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76200"/>
            <a:ext cx="9144000" cy="944563"/>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6218238"/>
            <a:ext cx="8229600" cy="563562"/>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7010400" y="66135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bg1"/>
                </a:solidFill>
              </a:defRPr>
            </a:lvl1pPr>
          </a:lstStyle>
          <a:p>
            <a:pPr>
              <a:defRPr/>
            </a:pPr>
            <a:fld id="{ACA2C7D5-AC78-4E68-80C7-C44FE7B9DC0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7" r:id="rId6"/>
    <p:sldLayoutId id="2147483702" r:id="rId7"/>
    <p:sldLayoutId id="2147483703" r:id="rId8"/>
    <p:sldLayoutId id="2147483704" r:id="rId9"/>
    <p:sldLayoutId id="2147483705" r:id="rId10"/>
    <p:sldLayoutId id="2147483706" r:id="rId11"/>
  </p:sldLayoutIdLst>
  <p:transition>
    <p:fade thruBlk="1"/>
  </p:transition>
  <p:hf hdr="0" ftr="0" dt="0"/>
  <p:txStyles>
    <p:titleStyle>
      <a:lvl1pPr algn="ctr" rtl="0" eaLnBrk="0" fontAlgn="base" hangingPunct="0">
        <a:spcBef>
          <a:spcPct val="0"/>
        </a:spcBef>
        <a:spcAft>
          <a:spcPct val="0"/>
        </a:spcAft>
        <a:defRPr sz="5000" b="1">
          <a:solidFill>
            <a:schemeClr val="bg1"/>
          </a:solidFill>
          <a:latin typeface="+mj-lt"/>
          <a:ea typeface="+mj-ea"/>
          <a:cs typeface="+mj-cs"/>
        </a:defRPr>
      </a:lvl1pPr>
      <a:lvl2pPr algn="ctr" rtl="0" eaLnBrk="0" fontAlgn="base" hangingPunct="0">
        <a:spcBef>
          <a:spcPct val="0"/>
        </a:spcBef>
        <a:spcAft>
          <a:spcPct val="0"/>
        </a:spcAft>
        <a:defRPr sz="5000" b="1">
          <a:solidFill>
            <a:schemeClr val="bg1"/>
          </a:solidFill>
          <a:latin typeface="Palatino Linotype" pitchFamily="18" charset="0"/>
        </a:defRPr>
      </a:lvl2pPr>
      <a:lvl3pPr algn="ctr" rtl="0" eaLnBrk="0" fontAlgn="base" hangingPunct="0">
        <a:spcBef>
          <a:spcPct val="0"/>
        </a:spcBef>
        <a:spcAft>
          <a:spcPct val="0"/>
        </a:spcAft>
        <a:defRPr sz="5000" b="1">
          <a:solidFill>
            <a:schemeClr val="bg1"/>
          </a:solidFill>
          <a:latin typeface="Palatino Linotype" pitchFamily="18" charset="0"/>
        </a:defRPr>
      </a:lvl3pPr>
      <a:lvl4pPr algn="ctr" rtl="0" eaLnBrk="0" fontAlgn="base" hangingPunct="0">
        <a:spcBef>
          <a:spcPct val="0"/>
        </a:spcBef>
        <a:spcAft>
          <a:spcPct val="0"/>
        </a:spcAft>
        <a:defRPr sz="5000" b="1">
          <a:solidFill>
            <a:schemeClr val="bg1"/>
          </a:solidFill>
          <a:latin typeface="Palatino Linotype" pitchFamily="18" charset="0"/>
        </a:defRPr>
      </a:lvl4pPr>
      <a:lvl5pPr algn="ctr" rtl="0" eaLnBrk="0" fontAlgn="base" hangingPunct="0">
        <a:spcBef>
          <a:spcPct val="0"/>
        </a:spcBef>
        <a:spcAft>
          <a:spcPct val="0"/>
        </a:spcAft>
        <a:defRPr sz="5000" b="1">
          <a:solidFill>
            <a:schemeClr val="bg1"/>
          </a:solidFill>
          <a:latin typeface="Palatino Linotype" pitchFamily="18" charset="0"/>
        </a:defRPr>
      </a:lvl5pPr>
      <a:lvl6pPr marL="457200" algn="ctr" rtl="0" fontAlgn="base">
        <a:spcBef>
          <a:spcPct val="0"/>
        </a:spcBef>
        <a:spcAft>
          <a:spcPct val="0"/>
        </a:spcAft>
        <a:defRPr sz="5000" b="1">
          <a:solidFill>
            <a:schemeClr val="bg1"/>
          </a:solidFill>
          <a:latin typeface="Palatino Linotype" pitchFamily="18" charset="0"/>
        </a:defRPr>
      </a:lvl6pPr>
      <a:lvl7pPr marL="914400" algn="ctr" rtl="0" fontAlgn="base">
        <a:spcBef>
          <a:spcPct val="0"/>
        </a:spcBef>
        <a:spcAft>
          <a:spcPct val="0"/>
        </a:spcAft>
        <a:defRPr sz="5000" b="1">
          <a:solidFill>
            <a:schemeClr val="bg1"/>
          </a:solidFill>
          <a:latin typeface="Palatino Linotype" pitchFamily="18" charset="0"/>
        </a:defRPr>
      </a:lvl7pPr>
      <a:lvl8pPr marL="1371600" algn="ctr" rtl="0" fontAlgn="base">
        <a:spcBef>
          <a:spcPct val="0"/>
        </a:spcBef>
        <a:spcAft>
          <a:spcPct val="0"/>
        </a:spcAft>
        <a:defRPr sz="5000" b="1">
          <a:solidFill>
            <a:schemeClr val="bg1"/>
          </a:solidFill>
          <a:latin typeface="Palatino Linotype" pitchFamily="18" charset="0"/>
        </a:defRPr>
      </a:lvl8pPr>
      <a:lvl9pPr marL="1828800" algn="ctr" rtl="0" fontAlgn="base">
        <a:spcBef>
          <a:spcPct val="0"/>
        </a:spcBef>
        <a:spcAft>
          <a:spcPct val="0"/>
        </a:spcAft>
        <a:defRPr sz="5000" b="1">
          <a:solidFill>
            <a:schemeClr val="bg1"/>
          </a:solidFill>
          <a:latin typeface="Palatino Linotype" pitchFamily="18" charset="0"/>
        </a:defRPr>
      </a:lvl9pPr>
    </p:titleStyle>
    <p:bodyStyle>
      <a:lvl1pPr marL="342900" indent="-342900" algn="ctr" rtl="0" eaLnBrk="0" fontAlgn="base" hangingPunct="0">
        <a:spcBef>
          <a:spcPct val="20000"/>
        </a:spcBef>
        <a:spcAft>
          <a:spcPct val="0"/>
        </a:spcAft>
        <a:buChar char="•"/>
        <a:defRPr sz="2400" b="1">
          <a:solidFill>
            <a:schemeClr val="bg1"/>
          </a:solidFill>
          <a:latin typeface="+mn-lt"/>
          <a:ea typeface="+mn-ea"/>
          <a:cs typeface="+mn-cs"/>
        </a:defRPr>
      </a:lvl1pPr>
      <a:lvl2pPr marL="742950" indent="-285750" algn="ctr" rtl="0" eaLnBrk="0" fontAlgn="base" hangingPunct="0">
        <a:spcBef>
          <a:spcPct val="20000"/>
        </a:spcBef>
        <a:spcAft>
          <a:spcPct val="0"/>
        </a:spcAft>
        <a:buChar char="–"/>
        <a:defRPr sz="2400" b="1">
          <a:solidFill>
            <a:schemeClr val="bg1"/>
          </a:solidFill>
          <a:latin typeface="+mn-lt"/>
        </a:defRPr>
      </a:lvl2pPr>
      <a:lvl3pPr marL="1143000" indent="-228600" algn="ctr" rtl="0" eaLnBrk="0" fontAlgn="base" hangingPunct="0">
        <a:spcBef>
          <a:spcPct val="20000"/>
        </a:spcBef>
        <a:spcAft>
          <a:spcPct val="0"/>
        </a:spcAft>
        <a:buChar char="•"/>
        <a:defRPr sz="2400" b="1">
          <a:solidFill>
            <a:schemeClr val="bg1"/>
          </a:solidFill>
          <a:latin typeface="+mn-lt"/>
        </a:defRPr>
      </a:lvl3pPr>
      <a:lvl4pPr marL="1600200" indent="-228600" algn="ctr" rtl="0" eaLnBrk="0" fontAlgn="base" hangingPunct="0">
        <a:spcBef>
          <a:spcPct val="20000"/>
        </a:spcBef>
        <a:spcAft>
          <a:spcPct val="0"/>
        </a:spcAft>
        <a:buChar char="–"/>
        <a:defRPr sz="2400" b="1">
          <a:solidFill>
            <a:schemeClr val="bg1"/>
          </a:solidFill>
          <a:latin typeface="+mn-lt"/>
        </a:defRPr>
      </a:lvl4pPr>
      <a:lvl5pPr marL="2057400" indent="-228600" algn="ctr" rtl="0" eaLnBrk="0" fontAlgn="base" hangingPunct="0">
        <a:spcBef>
          <a:spcPct val="20000"/>
        </a:spcBef>
        <a:spcAft>
          <a:spcPct val="0"/>
        </a:spcAft>
        <a:buChar char="»"/>
        <a:defRPr sz="2400" b="1">
          <a:solidFill>
            <a:schemeClr val="bg1"/>
          </a:solidFill>
          <a:latin typeface="+mn-lt"/>
        </a:defRPr>
      </a:lvl5pPr>
      <a:lvl6pPr marL="2514600" indent="-228600" algn="ctr" rtl="0" fontAlgn="base">
        <a:spcBef>
          <a:spcPct val="20000"/>
        </a:spcBef>
        <a:spcAft>
          <a:spcPct val="0"/>
        </a:spcAft>
        <a:buChar char="»"/>
        <a:defRPr sz="2400" b="1">
          <a:solidFill>
            <a:schemeClr val="bg1"/>
          </a:solidFill>
          <a:latin typeface="+mn-lt"/>
        </a:defRPr>
      </a:lvl6pPr>
      <a:lvl7pPr marL="2971800" indent="-228600" algn="ctr" rtl="0" fontAlgn="base">
        <a:spcBef>
          <a:spcPct val="20000"/>
        </a:spcBef>
        <a:spcAft>
          <a:spcPct val="0"/>
        </a:spcAft>
        <a:buChar char="»"/>
        <a:defRPr sz="2400" b="1">
          <a:solidFill>
            <a:schemeClr val="bg1"/>
          </a:solidFill>
          <a:latin typeface="+mn-lt"/>
        </a:defRPr>
      </a:lvl7pPr>
      <a:lvl8pPr marL="3429000" indent="-228600" algn="ctr" rtl="0" fontAlgn="base">
        <a:spcBef>
          <a:spcPct val="20000"/>
        </a:spcBef>
        <a:spcAft>
          <a:spcPct val="0"/>
        </a:spcAft>
        <a:buChar char="»"/>
        <a:defRPr sz="2400" b="1">
          <a:solidFill>
            <a:schemeClr val="bg1"/>
          </a:solidFill>
          <a:latin typeface="+mn-lt"/>
        </a:defRPr>
      </a:lvl8pPr>
      <a:lvl9pPr marL="3886200" indent="-228600" algn="ctr" rtl="0" fontAlgn="base">
        <a:spcBef>
          <a:spcPct val="20000"/>
        </a:spcBef>
        <a:spcAft>
          <a:spcPct val="0"/>
        </a:spcAft>
        <a:buChar char="»"/>
        <a:defRPr sz="2400" b="1">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9144000" cy="769441"/>
          </a:xfrm>
          <a:prstGeom prst="rect">
            <a:avLst/>
          </a:prstGeom>
          <a:noFill/>
        </p:spPr>
        <p:txBody>
          <a:bodyPr wrap="square" rtlCol="0">
            <a:spAutoFit/>
          </a:bodyPr>
          <a:lstStyle/>
          <a:p>
            <a:pPr algn="ctr"/>
            <a:r>
              <a:rPr lang="en-US" sz="2200" b="1" dirty="0" smtClean="0">
                <a:solidFill>
                  <a:schemeClr val="bg1"/>
                </a:solidFill>
                <a:latin typeface="Calibri" pitchFamily="34" charset="0"/>
              </a:rPr>
              <a:t>Alluvial Architecture of the Springhill Mines and Ragged Reef Formations: Fluvial Reservoir Characteristics Linked to </a:t>
            </a:r>
            <a:r>
              <a:rPr lang="en-US" sz="2200" b="1" dirty="0" smtClean="0">
                <a:solidFill>
                  <a:schemeClr val="bg1"/>
                </a:solidFill>
                <a:latin typeface="Calibri" pitchFamily="34" charset="0"/>
              </a:rPr>
              <a:t>Paleogeomorphology</a:t>
            </a:r>
            <a:endParaRPr lang="en-US" sz="2200" b="1" dirty="0">
              <a:solidFill>
                <a:schemeClr val="bg1"/>
              </a:solidFill>
              <a:latin typeface="Calibri" pitchFamily="34" charset="0"/>
            </a:endParaRPr>
          </a:p>
        </p:txBody>
      </p:sp>
      <p:sp>
        <p:nvSpPr>
          <p:cNvPr id="9" name="TextBox 8"/>
          <p:cNvSpPr txBox="1"/>
          <p:nvPr/>
        </p:nvSpPr>
        <p:spPr>
          <a:xfrm>
            <a:off x="0" y="801503"/>
            <a:ext cx="9144000" cy="553998"/>
          </a:xfrm>
          <a:prstGeom prst="rect">
            <a:avLst/>
          </a:prstGeom>
          <a:noFill/>
        </p:spPr>
        <p:txBody>
          <a:bodyPr wrap="square" rtlCol="0">
            <a:spAutoFit/>
          </a:bodyPr>
          <a:lstStyle/>
          <a:p>
            <a:pPr algn="ctr"/>
            <a:r>
              <a:rPr lang="en-US" sz="1500" i="1" dirty="0" smtClean="0">
                <a:solidFill>
                  <a:schemeClr val="bg1"/>
                </a:solidFill>
                <a:latin typeface="Calibri" pitchFamily="34" charset="0"/>
              </a:rPr>
              <a:t>Michael C. Rygel, Department of Geology, </a:t>
            </a:r>
            <a:br>
              <a:rPr lang="en-US" sz="1500" i="1" dirty="0" smtClean="0">
                <a:solidFill>
                  <a:schemeClr val="bg1"/>
                </a:solidFill>
                <a:latin typeface="Calibri" pitchFamily="34" charset="0"/>
              </a:rPr>
            </a:br>
            <a:r>
              <a:rPr lang="en-US" sz="1500" i="1" dirty="0" smtClean="0">
                <a:solidFill>
                  <a:schemeClr val="bg1"/>
                </a:solidFill>
                <a:latin typeface="Calibri" pitchFamily="34" charset="0"/>
              </a:rPr>
              <a:t>State University of New York, College at Potsdam, Potsdam, NY 13676 </a:t>
            </a:r>
            <a:endParaRPr lang="en-US" sz="1500" i="1" dirty="0">
              <a:solidFill>
                <a:schemeClr val="bg1"/>
              </a:solidFill>
              <a:latin typeface="Calibri" pitchFamily="34" charset="0"/>
            </a:endParaRPr>
          </a:p>
        </p:txBody>
      </p:sp>
      <p:sp>
        <p:nvSpPr>
          <p:cNvPr id="18" name="TextBox 17"/>
          <p:cNvSpPr txBox="1"/>
          <p:nvPr/>
        </p:nvSpPr>
        <p:spPr>
          <a:xfrm>
            <a:off x="101601" y="2054577"/>
            <a:ext cx="2765778" cy="4493538"/>
          </a:xfrm>
          <a:prstGeom prst="rect">
            <a:avLst/>
          </a:prstGeom>
          <a:noFill/>
        </p:spPr>
        <p:txBody>
          <a:bodyPr wrap="square" rtlCol="0">
            <a:spAutoFit/>
          </a:bodyPr>
          <a:lstStyle/>
          <a:p>
            <a:r>
              <a:rPr lang="en-US" sz="1100" dirty="0" smtClean="0">
                <a:solidFill>
                  <a:schemeClr val="bg1"/>
                </a:solidFill>
                <a:latin typeface="Calibri" pitchFamily="34" charset="0"/>
              </a:rPr>
              <a:t>Although numerous studies have examined the influence of external forcing factors (climate, tectonics, and eustasy) on fluvial systems, relatively little is known about the changes is fluvial geometry and architecture that may result from natural geomorphic variability in the ancient landscape. </a:t>
            </a:r>
            <a:endParaRPr lang="en-US" sz="1100" dirty="0" smtClean="0">
              <a:solidFill>
                <a:schemeClr val="bg1"/>
              </a:solidFill>
              <a:latin typeface="Calibri" pitchFamily="34" charset="0"/>
            </a:endParaRPr>
          </a:p>
          <a:p>
            <a:endParaRPr lang="en-US" sz="1100" dirty="0" smtClean="0">
              <a:solidFill>
                <a:schemeClr val="bg1"/>
              </a:solidFill>
              <a:latin typeface="Calibri" pitchFamily="34" charset="0"/>
            </a:endParaRPr>
          </a:p>
          <a:p>
            <a:r>
              <a:rPr lang="en-US" sz="1100" dirty="0" smtClean="0">
                <a:solidFill>
                  <a:schemeClr val="bg1"/>
                </a:solidFill>
                <a:latin typeface="Calibri" pitchFamily="34" charset="0"/>
              </a:rPr>
              <a:t>We are studying spectacular coastal exposures of the Pennsylvanian Joggins and Ragged Reef Formations (part of the “Joggins Fossil Cliffs” UNESCO World Heritage Site) in order to understand </a:t>
            </a:r>
            <a:r>
              <a:rPr lang="en-US" sz="1100" dirty="0" smtClean="0">
                <a:solidFill>
                  <a:schemeClr val="bg1"/>
                </a:solidFill>
                <a:latin typeface="Calibri" pitchFamily="34" charset="0"/>
              </a:rPr>
              <a:t>the role of paleogeomorphology and depositional environment in determining channel body geometry, architecture, and reservoir properties is necessary in order to fully exploit these important hydrocarbon reservoirs</a:t>
            </a:r>
            <a:r>
              <a:rPr lang="en-US" sz="1100" dirty="0" smtClean="0">
                <a:solidFill>
                  <a:schemeClr val="bg1"/>
                </a:solidFill>
                <a:latin typeface="Calibri" pitchFamily="34" charset="0"/>
              </a:rPr>
              <a:t>.  During the summer of 2009 we compiled a detailed measured section through these units  (right) and are compiling  channel body data  in an attempt to construct a basin-scale </a:t>
            </a:r>
            <a:r>
              <a:rPr lang="en-US" sz="1100" dirty="0" smtClean="0">
                <a:solidFill>
                  <a:schemeClr val="bg1"/>
                </a:solidFill>
                <a:latin typeface="Calibri" pitchFamily="34" charset="0"/>
              </a:rPr>
              <a:t>framework that links channel body geometry, architecture, and petrography to geomorphic position on the floodplain and depositional environment</a:t>
            </a:r>
            <a:r>
              <a:rPr lang="en-US" sz="1100" dirty="0" smtClean="0">
                <a:solidFill>
                  <a:schemeClr val="bg1"/>
                </a:solidFill>
                <a:latin typeface="Calibri" pitchFamily="34" charset="0"/>
              </a:rPr>
              <a:t>.</a:t>
            </a:r>
            <a:endParaRPr lang="en-US" sz="1100" dirty="0">
              <a:solidFill>
                <a:schemeClr val="bg1"/>
              </a:solidFill>
              <a:latin typeface="Calibri" pitchFamily="34" charset="0"/>
            </a:endParaRPr>
          </a:p>
        </p:txBody>
      </p:sp>
      <p:pic>
        <p:nvPicPr>
          <p:cNvPr id="1034" name="Picture 10" descr="C:\Documents and Settings\rygelmc\My Documents\Grants\2007-2008 MCR Grants\Rygel, PRF Type G, Springhill Mines\2009 Report\Summary_Section,_Ragged_Reef,_Sept_23_2009.gif"/>
          <p:cNvPicPr>
            <a:picLocks noChangeAspect="1" noChangeArrowheads="1"/>
          </p:cNvPicPr>
          <p:nvPr/>
        </p:nvPicPr>
        <p:blipFill>
          <a:blip r:embed="rId3"/>
          <a:srcRect l="5036" t="1486" r="576" b="2666"/>
          <a:stretch>
            <a:fillRect/>
          </a:stretch>
        </p:blipFill>
        <p:spPr bwMode="auto">
          <a:xfrm>
            <a:off x="2923819" y="1659467"/>
            <a:ext cx="6073422" cy="4820356"/>
          </a:xfrm>
          <a:prstGeom prst="rect">
            <a:avLst/>
          </a:prstGeom>
          <a:noFill/>
        </p:spPr>
      </p:pic>
    </p:spTree>
  </p:cSld>
  <p:clrMapOvr>
    <a:masterClrMapping/>
  </p:clrMapOvr>
  <p:transition advTm="9156">
    <p:fade thruBlk="1"/>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4776</TotalTime>
  <Words>187</Words>
  <Application>Microsoft Office PowerPoint</Application>
  <PresentationFormat>On-screen Show (4:3)</PresentationFormat>
  <Paragraphs>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Slide 1</vt:lpstr>
    </vt:vector>
  </TitlesOfParts>
  <Company>SUNY Potsdam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Late Paleozoic sea-level fluctuations:  A critical look at glacioeustasy in an icehouse world</dc:title>
  <dc:creator>Mike Rygel</dc:creator>
  <cp:lastModifiedBy> Dr. Michael C. Rygel</cp:lastModifiedBy>
  <cp:revision>96</cp:revision>
  <dcterms:created xsi:type="dcterms:W3CDTF">2007-09-23T19:06:31Z</dcterms:created>
  <dcterms:modified xsi:type="dcterms:W3CDTF">2009-09-26T21:27:54Z</dcterms:modified>
</cp:coreProperties>
</file>