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3"/>
  </p:handoutMasterIdLst>
  <p:sldIdLst>
    <p:sldId id="274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66"/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0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444BB38C-EA35-429E-BCAB-5F07AED7158A}" type="datetimeFigureOut">
              <a:rPr lang="en-US"/>
              <a:pPr>
                <a:defRPr/>
              </a:pPr>
              <a:t>9/29/2009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7997367D-5607-49C5-BB48-79536037C4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7A35A9-A5D0-4D47-A72E-42D6519368EC}" type="datetimeFigureOut">
              <a:rPr lang="en-US"/>
              <a:pPr>
                <a:defRPr/>
              </a:pPr>
              <a:t>9/29/2009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FC25F5-81B5-4529-97EC-79A20DF82E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FA1C8F-65AD-4BBD-9232-7AFA5C3E7D98}" type="datetimeFigureOut">
              <a:rPr lang="en-US"/>
              <a:pPr>
                <a:defRPr/>
              </a:pPr>
              <a:t>9/29/2009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654B30-D4FF-4A9E-8923-76FA47EA49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1C7929-F445-4CE6-B838-A4835D86C8EA}" type="datetimeFigureOut">
              <a:rPr lang="en-US"/>
              <a:pPr>
                <a:defRPr/>
              </a:pPr>
              <a:t>9/29/2009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F4924-79A5-49C6-BFAC-9A747144A9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6BF099-B9EC-4393-B149-5E29C77358F8}" type="datetimeFigureOut">
              <a:rPr lang="en-US"/>
              <a:pPr>
                <a:defRPr/>
              </a:pPr>
              <a:t>9/29/2009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4A5B2-F1A3-430C-8FD2-C5231B5D18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4199F2-F9D7-4407-9BA1-905DE6E4F1EC}" type="datetimeFigureOut">
              <a:rPr lang="en-US"/>
              <a:pPr>
                <a:defRPr/>
              </a:pPr>
              <a:t>9/29/2009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A487E1-0998-4F98-945F-879B385E19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75D36C-497C-4217-8089-04379BC4740A}" type="datetimeFigureOut">
              <a:rPr lang="en-US"/>
              <a:pPr>
                <a:defRPr/>
              </a:pPr>
              <a:t>9/29/2009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A2F927-B74E-436C-B83D-C69EAB544D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B58D64-98F2-4E40-A0DA-2460A8E0D1E8}" type="datetimeFigureOut">
              <a:rPr lang="en-US"/>
              <a:pPr>
                <a:defRPr/>
              </a:pPr>
              <a:t>9/29/2009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2A9C6-F20B-45B8-918F-73F72F5A47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80337-D817-4DD9-A83D-08E85CDEB574}" type="datetimeFigureOut">
              <a:rPr lang="en-US"/>
              <a:pPr>
                <a:defRPr/>
              </a:pPr>
              <a:t>9/29/2009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879F1-1583-4FD9-90C6-C22AA1FD03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641C15-74C2-4586-B32E-2ADE5536249F}" type="datetimeFigureOut">
              <a:rPr lang="en-US"/>
              <a:pPr>
                <a:defRPr/>
              </a:pPr>
              <a:t>9/29/2009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82EAA-4E95-4248-8C6D-8CC684BF29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363DB3-15EC-44FC-BC13-ED4E3A6ABE45}" type="datetimeFigureOut">
              <a:rPr lang="en-US"/>
              <a:pPr>
                <a:defRPr/>
              </a:pPr>
              <a:t>9/29/2009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C64C2-16C7-43B9-9670-5768E31CB8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1D0BAA-83EA-4294-8CA3-B35DEB3C7CD6}" type="datetimeFigureOut">
              <a:rPr lang="en-US"/>
              <a:pPr>
                <a:defRPr/>
              </a:pPr>
              <a:t>9/29/2009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B2E728-61CF-4846-8679-7552A577D5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BBD1FFE-A65D-4AD5-9DAB-8FF062CA35FF}" type="datetimeFigureOut">
              <a:rPr lang="en-US"/>
              <a:pPr>
                <a:defRPr/>
              </a:pPr>
              <a:t>9/29/2009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BEC01B5-2472-4DF2-A834-9C9922D179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6" r:id="rId1"/>
    <p:sldLayoutId id="2147483705" r:id="rId2"/>
    <p:sldLayoutId id="2147483704" r:id="rId3"/>
    <p:sldLayoutId id="2147483703" r:id="rId4"/>
    <p:sldLayoutId id="2147483702" r:id="rId5"/>
    <p:sldLayoutId id="2147483701" r:id="rId6"/>
    <p:sldLayoutId id="2147483700" r:id="rId7"/>
    <p:sldLayoutId id="2147483699" r:id="rId8"/>
    <p:sldLayoutId id="2147483707" r:id="rId9"/>
    <p:sldLayoutId id="2147483698" r:id="rId10"/>
    <p:sldLayoutId id="214748369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D2DA7A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D2DA7A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FADA7A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/>
          </p:cNvSpPr>
          <p:nvPr>
            <p:ph type="ctrTitle"/>
          </p:nvPr>
        </p:nvSpPr>
        <p:spPr>
          <a:xfrm>
            <a:off x="0" y="533400"/>
            <a:ext cx="8610600" cy="1752600"/>
          </a:xfrm>
        </p:spPr>
        <p:txBody>
          <a:bodyPr tIns="45720" rIns="0"/>
          <a:lstStyle/>
          <a:p>
            <a:pPr algn="l"/>
            <a:r>
              <a:rPr lang="en-US" sz="2400" dirty="0" smtClean="0">
                <a:solidFill>
                  <a:schemeClr val="tx2"/>
                </a:solidFill>
                <a:effectLst/>
              </a:rPr>
              <a:t>Design of Biodegradable Surfactants to Control and Manipulate Physical Properties of Polymeric </a:t>
            </a:r>
            <a:r>
              <a:rPr lang="en-US" sz="2400" dirty="0" err="1" smtClean="0">
                <a:solidFill>
                  <a:schemeClr val="tx2"/>
                </a:solidFill>
                <a:effectLst/>
              </a:rPr>
              <a:t>Nanoparticles</a:t>
            </a:r>
            <a:r>
              <a:rPr lang="en-US" sz="2400" dirty="0" smtClean="0">
                <a:solidFill>
                  <a:schemeClr val="tx2"/>
                </a:solidFill>
                <a:effectLst/>
              </a:rPr>
              <a:t> </a:t>
            </a:r>
            <a:r>
              <a:rPr lang="en-US" sz="4600" dirty="0" smtClean="0">
                <a:solidFill>
                  <a:schemeClr val="tx2"/>
                </a:solidFill>
                <a:effectLst/>
                <a:latin typeface="BankGothic Lt BT" pitchFamily="34" charset="0"/>
              </a:rPr>
              <a:t/>
            </a:r>
            <a:br>
              <a:rPr lang="en-US" sz="4600" dirty="0" smtClean="0">
                <a:solidFill>
                  <a:schemeClr val="tx2"/>
                </a:solidFill>
                <a:effectLst/>
                <a:latin typeface="BankGothic Lt BT" pitchFamily="34" charset="0"/>
              </a:rPr>
            </a:br>
            <a:r>
              <a:rPr lang="en-US" sz="1600" dirty="0" smtClean="0">
                <a:solidFill>
                  <a:schemeClr val="tx1"/>
                </a:solidFill>
                <a:effectLst/>
              </a:rPr>
              <a:t>Cristina M. Sabliov, Biological &amp; Agricultural Engineering, Louisiana State </a:t>
            </a:r>
            <a:r>
              <a:rPr lang="en-US" sz="1600" dirty="0" smtClean="0">
                <a:solidFill>
                  <a:schemeClr val="tx1"/>
                </a:solidFill>
                <a:effectLst/>
              </a:rPr>
              <a:t>University Agricultural Center</a:t>
            </a:r>
            <a:r>
              <a:rPr lang="en-US" sz="1600" dirty="0" smtClean="0">
                <a:solidFill>
                  <a:schemeClr val="tx1"/>
                </a:solidFill>
                <a:effectLst/>
              </a:rPr>
              <a:t/>
            </a:r>
            <a:br>
              <a:rPr lang="en-US" sz="1600" dirty="0" smtClean="0">
                <a:solidFill>
                  <a:schemeClr val="tx1"/>
                </a:solidFill>
                <a:effectLst/>
              </a:rPr>
            </a:br>
            <a:endParaRPr lang="en-US" sz="1600" dirty="0" smtClean="0">
              <a:solidFill>
                <a:schemeClr val="tx1"/>
              </a:solidFill>
              <a:effectLst/>
            </a:endParaRPr>
          </a:p>
        </p:txBody>
      </p:sp>
      <p:pic>
        <p:nvPicPr>
          <p:cNvPr id="34430" name="Picture 638" descr="LSUAC4CX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143000" cy="654050"/>
          </a:xfrm>
          <a:prstGeom prst="rect">
            <a:avLst/>
          </a:prstGeom>
          <a:noFill/>
        </p:spPr>
      </p:pic>
      <p:pic>
        <p:nvPicPr>
          <p:cNvPr id="34457" name="Picture 665" descr="logo_purple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343900" y="0"/>
            <a:ext cx="800100" cy="1143000"/>
          </a:xfrm>
          <a:prstGeom prst="rect">
            <a:avLst/>
          </a:prstGeom>
          <a:noFill/>
        </p:spPr>
      </p:pic>
      <p:sp>
        <p:nvSpPr>
          <p:cNvPr id="34459" name="Text Box 667"/>
          <p:cNvSpPr txBox="1">
            <a:spLocks noChangeArrowheads="1"/>
          </p:cNvSpPr>
          <p:nvPr/>
        </p:nvSpPr>
        <p:spPr bwMode="auto">
          <a:xfrm>
            <a:off x="4876800" y="2374900"/>
            <a:ext cx="388620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/>
              <a:t>The development of environmentally benign and biocompatible </a:t>
            </a:r>
            <a:r>
              <a:rPr lang="en-US" dirty="0" err="1"/>
              <a:t>nanoparticles</a:t>
            </a:r>
            <a:r>
              <a:rPr lang="en-US" dirty="0"/>
              <a:t> is critical for the widespread use of </a:t>
            </a:r>
            <a:r>
              <a:rPr lang="en-US" dirty="0" err="1"/>
              <a:t>nanoparticles</a:t>
            </a:r>
            <a:r>
              <a:rPr lang="en-US" dirty="0"/>
              <a:t> in environmental and biomedical applications. </a:t>
            </a:r>
          </a:p>
        </p:txBody>
      </p:sp>
      <p:sp>
        <p:nvSpPr>
          <p:cNvPr id="34464" name="Rectangle 672"/>
          <p:cNvSpPr>
            <a:spLocks noChangeArrowheads="1"/>
          </p:cNvSpPr>
          <p:nvPr/>
        </p:nvSpPr>
        <p:spPr bwMode="auto">
          <a:xfrm>
            <a:off x="0" y="1238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465" name="Rectangle 673"/>
          <p:cNvSpPr>
            <a:spLocks noChangeArrowheads="1"/>
          </p:cNvSpPr>
          <p:nvPr/>
        </p:nvSpPr>
        <p:spPr bwMode="auto">
          <a:xfrm>
            <a:off x="0" y="2019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34466" name="Rectangle 674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467" name="Rectangle 675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34471" name="Group 679"/>
          <p:cNvGrpSpPr>
            <a:grpSpLocks/>
          </p:cNvGrpSpPr>
          <p:nvPr/>
        </p:nvGrpSpPr>
        <p:grpSpPr bwMode="auto">
          <a:xfrm>
            <a:off x="76200" y="2481263"/>
            <a:ext cx="4664075" cy="1570037"/>
            <a:chOff x="144" y="2928"/>
            <a:chExt cx="2938" cy="989"/>
          </a:xfrm>
        </p:grpSpPr>
        <p:grpSp>
          <p:nvGrpSpPr>
            <p:cNvPr id="34469" name="Group 677"/>
            <p:cNvGrpSpPr>
              <a:grpSpLocks/>
            </p:cNvGrpSpPr>
            <p:nvPr/>
          </p:nvGrpSpPr>
          <p:grpSpPr bwMode="auto">
            <a:xfrm>
              <a:off x="144" y="2928"/>
              <a:ext cx="2938" cy="989"/>
              <a:chOff x="144" y="2928"/>
              <a:chExt cx="2938" cy="989"/>
            </a:xfrm>
          </p:grpSpPr>
          <p:graphicFrame>
            <p:nvGraphicFramePr>
              <p:cNvPr id="34460" name="Object 668"/>
              <p:cNvGraphicFramePr>
                <a:graphicFrameLocks noChangeAspect="1"/>
              </p:cNvGraphicFramePr>
              <p:nvPr/>
            </p:nvGraphicFramePr>
            <p:xfrm>
              <a:off x="144" y="2928"/>
              <a:ext cx="2938" cy="989"/>
            </p:xfrm>
            <a:graphic>
              <a:graphicData uri="http://schemas.openxmlformats.org/presentationml/2006/ole">
                <p:oleObj spid="_x0000_s34460" r:id="rId6" imgW="7660640" imgH="2877820" progId="ChemDraw.Document.6.0">
                  <p:embed/>
                </p:oleObj>
              </a:graphicData>
            </a:graphic>
          </p:graphicFrame>
          <p:sp>
            <p:nvSpPr>
              <p:cNvPr id="34468" name="Rectangle 676"/>
              <p:cNvSpPr>
                <a:spLocks noChangeArrowheads="1"/>
              </p:cNvSpPr>
              <p:nvPr/>
            </p:nvSpPr>
            <p:spPr bwMode="auto">
              <a:xfrm>
                <a:off x="1632" y="3456"/>
                <a:ext cx="576" cy="288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4470" name="Text Box 678"/>
            <p:cNvSpPr txBox="1">
              <a:spLocks noChangeArrowheads="1"/>
            </p:cNvSpPr>
            <p:nvPr/>
          </p:nvSpPr>
          <p:spPr bwMode="auto">
            <a:xfrm>
              <a:off x="1392" y="3648"/>
              <a:ext cx="163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Bio-friendly surfactant</a:t>
              </a:r>
            </a:p>
          </p:txBody>
        </p:sp>
      </p:grpSp>
      <p:sp>
        <p:nvSpPr>
          <p:cNvPr id="34472" name="Text Box 680"/>
          <p:cNvSpPr txBox="1">
            <a:spLocks noChangeArrowheads="1"/>
          </p:cNvSpPr>
          <p:nvPr/>
        </p:nvSpPr>
        <p:spPr bwMode="auto">
          <a:xfrm>
            <a:off x="0" y="4157663"/>
            <a:ext cx="87630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/>
              <a:t>Bio-toxicity of the </a:t>
            </a:r>
            <a:r>
              <a:rPr lang="en-US" dirty="0" err="1"/>
              <a:t>nanoparticles</a:t>
            </a:r>
            <a:r>
              <a:rPr lang="en-US" dirty="0"/>
              <a:t> is dictated by the chemical constituents of the particle, polymer, surfactants, and other additives remnants from the synthesis. </a:t>
            </a:r>
            <a:r>
              <a:rPr lang="en-US" dirty="0" smtClean="0"/>
              <a:t>A  bio-friendly surfactant </a:t>
            </a:r>
            <a:r>
              <a:rPr lang="en-US" dirty="0"/>
              <a:t>(</a:t>
            </a:r>
            <a:r>
              <a:rPr lang="en-US" dirty="0" smtClean="0"/>
              <a:t>derivative </a:t>
            </a:r>
            <a:r>
              <a:rPr lang="en-US" dirty="0"/>
              <a:t>of alpha-</a:t>
            </a:r>
            <a:r>
              <a:rPr lang="en-US" dirty="0" err="1"/>
              <a:t>tocopherol</a:t>
            </a:r>
            <a:r>
              <a:rPr lang="en-US" dirty="0"/>
              <a:t> and ascorbic acid) </a:t>
            </a:r>
            <a:r>
              <a:rPr lang="en-US" dirty="0" smtClean="0"/>
              <a:t>was synthesized and used </a:t>
            </a:r>
            <a:r>
              <a:rPr lang="en-US" dirty="0"/>
              <a:t>to form biocompatible and biodegradable polymeric </a:t>
            </a:r>
            <a:r>
              <a:rPr lang="en-US" dirty="0" smtClean="0"/>
              <a:t>nanostructures </a:t>
            </a:r>
            <a:r>
              <a:rPr lang="en-US" dirty="0"/>
              <a:t>of controlled physical properties (size, morphology).</a:t>
            </a:r>
          </a:p>
          <a:p>
            <a:endParaRPr lang="en-US" dirty="0"/>
          </a:p>
        </p:txBody>
      </p:sp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9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2002</TotalTime>
  <Words>94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Flow</vt:lpstr>
      <vt:lpstr>CS ChemDraw Drawing</vt:lpstr>
      <vt:lpstr>Design of Biodegradable Surfactants to Control and Manipulate Physical Properties of Polymeric Nanoparticles  Cristina M. Sabliov, Biological &amp; Agricultural Engineering, Louisiana State University Agricultural Center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Review: Preparation and characterization of cationic PLGA nanospheres as DNA carriers</dc:title>
  <dc:creator>Preferred Customer</dc:creator>
  <cp:lastModifiedBy>Cristina Sabliov</cp:lastModifiedBy>
  <cp:revision>62</cp:revision>
  <dcterms:created xsi:type="dcterms:W3CDTF">2007-03-12T01:46:13Z</dcterms:created>
  <dcterms:modified xsi:type="dcterms:W3CDTF">2009-09-29T13:02:28Z</dcterms:modified>
</cp:coreProperties>
</file>