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1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7A8E-F75D-47D9-9636-9DA274D29EFB}" type="datetimeFigureOut">
              <a:rPr lang="es-MX" smtClean="0"/>
              <a:pPr/>
              <a:t>29/09/2009</a:t>
            </a:fld>
            <a:endParaRPr lang="es-MX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80193-B169-45FB-A9B6-96DAC9B37479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7A8E-F75D-47D9-9636-9DA274D29EFB}" type="datetimeFigureOut">
              <a:rPr lang="es-MX" smtClean="0"/>
              <a:pPr/>
              <a:t>29/09/2009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80193-B169-45FB-A9B6-96DAC9B3747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7A8E-F75D-47D9-9636-9DA274D29EFB}" type="datetimeFigureOut">
              <a:rPr lang="es-MX" smtClean="0"/>
              <a:pPr/>
              <a:t>29/09/2009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80193-B169-45FB-A9B6-96DAC9B3747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7A8E-F75D-47D9-9636-9DA274D29EFB}" type="datetimeFigureOut">
              <a:rPr lang="es-MX" smtClean="0"/>
              <a:pPr/>
              <a:t>29/09/2009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80193-B169-45FB-A9B6-96DAC9B3747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7A8E-F75D-47D9-9636-9DA274D29EFB}" type="datetimeFigureOut">
              <a:rPr lang="es-MX" smtClean="0"/>
              <a:pPr/>
              <a:t>29/09/2009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4180193-B169-45FB-A9B6-96DAC9B3747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7A8E-F75D-47D9-9636-9DA274D29EFB}" type="datetimeFigureOut">
              <a:rPr lang="es-MX" smtClean="0"/>
              <a:pPr/>
              <a:t>29/09/2009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80193-B169-45FB-A9B6-96DAC9B3747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7A8E-F75D-47D9-9636-9DA274D29EFB}" type="datetimeFigureOut">
              <a:rPr lang="es-MX" smtClean="0"/>
              <a:pPr/>
              <a:t>29/09/2009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80193-B169-45FB-A9B6-96DAC9B3747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7A8E-F75D-47D9-9636-9DA274D29EFB}" type="datetimeFigureOut">
              <a:rPr lang="es-MX" smtClean="0"/>
              <a:pPr/>
              <a:t>29/09/2009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80193-B169-45FB-A9B6-96DAC9B3747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7A8E-F75D-47D9-9636-9DA274D29EFB}" type="datetimeFigureOut">
              <a:rPr lang="es-MX" smtClean="0"/>
              <a:pPr/>
              <a:t>29/09/2009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80193-B169-45FB-A9B6-96DAC9B3747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7A8E-F75D-47D9-9636-9DA274D29EFB}" type="datetimeFigureOut">
              <a:rPr lang="es-MX" smtClean="0"/>
              <a:pPr/>
              <a:t>29/09/2009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80193-B169-45FB-A9B6-96DAC9B3747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7A8E-F75D-47D9-9636-9DA274D29EFB}" type="datetimeFigureOut">
              <a:rPr lang="es-MX" smtClean="0"/>
              <a:pPr/>
              <a:t>29/09/2009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80193-B169-45FB-A9B6-96DAC9B3747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98C7A8E-F75D-47D9-9636-9DA274D29EFB}" type="datetimeFigureOut">
              <a:rPr lang="es-MX" smtClean="0"/>
              <a:pPr/>
              <a:t>29/09/2009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4180193-B169-45FB-A9B6-96DAC9B37479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785918" y="5786454"/>
          <a:ext cx="5572164" cy="843171"/>
        </p:xfrm>
        <a:graphic>
          <a:graphicData uri="http://schemas.openxmlformats.org/presentationml/2006/ole">
            <p:oleObj spid="_x0000_s1026" name="CS ChemDraw Drawing" r:id="rId3" imgW="6280200" imgH="951120" progId="ChemDraw.Document.6.0">
              <p:embed/>
            </p:oleObj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6" name="TextBox 5"/>
          <p:cNvSpPr txBox="1"/>
          <p:nvPr/>
        </p:nvSpPr>
        <p:spPr>
          <a:xfrm>
            <a:off x="428596" y="642918"/>
            <a:ext cx="8286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Design of Nitrogen, Phosphorus and/or Sulfur-based Catalysts for the </a:t>
            </a:r>
            <a:r>
              <a:rPr lang="en-US" b="1" dirty="0" err="1" smtClean="0"/>
              <a:t>Enantioselective</a:t>
            </a:r>
            <a:r>
              <a:rPr lang="en-US" b="1" dirty="0" smtClean="0"/>
              <a:t> </a:t>
            </a:r>
            <a:r>
              <a:rPr lang="en-US" b="1" dirty="0" err="1" smtClean="0"/>
              <a:t>Hydrosilylation</a:t>
            </a:r>
            <a:r>
              <a:rPr lang="en-US" b="1" dirty="0" smtClean="0"/>
              <a:t> of </a:t>
            </a:r>
            <a:r>
              <a:rPr lang="en-US" b="1" dirty="0" err="1" smtClean="0"/>
              <a:t>Prochiral</a:t>
            </a:r>
            <a:r>
              <a:rPr lang="en-US" b="1" dirty="0" smtClean="0"/>
              <a:t> </a:t>
            </a:r>
            <a:r>
              <a:rPr lang="en-US" b="1" dirty="0" err="1" smtClean="0"/>
              <a:t>Ketones</a:t>
            </a:r>
            <a:r>
              <a:rPr lang="en-US" b="1" dirty="0" smtClean="0"/>
              <a:t>.</a:t>
            </a:r>
          </a:p>
          <a:p>
            <a:r>
              <a:rPr lang="en-US" sz="1600" dirty="0" smtClean="0"/>
              <a:t>Cecilia </a:t>
            </a:r>
            <a:r>
              <a:rPr lang="en-US" sz="1600" dirty="0" smtClean="0"/>
              <a:t>Anaya de Parrodi</a:t>
            </a:r>
            <a:endParaRPr lang="es-MX" sz="1600" dirty="0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857356" y="2143116"/>
          <a:ext cx="5321300" cy="2838450"/>
        </p:xfrm>
        <a:graphic>
          <a:graphicData uri="http://schemas.openxmlformats.org/presentationml/2006/ole">
            <p:oleObj spid="_x0000_s1029" name="CS ChemDraw Drawing" r:id="rId4" imgW="5321503" imgH="2838907" progId="ChemDraw.Document.6.0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00034" y="1500174"/>
            <a:ext cx="8072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a.) </a:t>
            </a:r>
            <a:r>
              <a:rPr lang="es-MX" sz="1600" dirty="0" err="1" smtClean="0"/>
              <a:t>Design</a:t>
            </a:r>
            <a:r>
              <a:rPr lang="es-MX" sz="1600" dirty="0" smtClean="0"/>
              <a:t> of  </a:t>
            </a:r>
            <a:r>
              <a:rPr lang="es-MX" sz="1600" dirty="0" err="1" smtClean="0"/>
              <a:t>chiral</a:t>
            </a:r>
            <a:r>
              <a:rPr lang="es-MX" sz="1600" dirty="0" smtClean="0"/>
              <a:t> </a:t>
            </a:r>
            <a:r>
              <a:rPr lang="es-MX" sz="1600" dirty="0" err="1" smtClean="0"/>
              <a:t>ligands</a:t>
            </a:r>
            <a:r>
              <a:rPr lang="es-MX" sz="1600" dirty="0" smtClean="0"/>
              <a:t> A - G: </a:t>
            </a:r>
            <a:r>
              <a:rPr lang="es-MX" sz="1600" dirty="0" smtClean="0"/>
              <a:t>a.) </a:t>
            </a:r>
            <a:r>
              <a:rPr lang="es-MX" sz="1600" dirty="0" err="1" smtClean="0"/>
              <a:t>We</a:t>
            </a:r>
            <a:r>
              <a:rPr lang="es-MX" sz="1600" dirty="0" smtClean="0"/>
              <a:t> </a:t>
            </a:r>
            <a:r>
              <a:rPr lang="es-MX" sz="1600" dirty="0" err="1" smtClean="0"/>
              <a:t>design</a:t>
            </a:r>
            <a:r>
              <a:rPr lang="es-MX" sz="1600" dirty="0" smtClean="0"/>
              <a:t> </a:t>
            </a:r>
            <a:r>
              <a:rPr lang="es-MX" sz="1600" dirty="0" err="1" smtClean="0"/>
              <a:t>chiral</a:t>
            </a:r>
            <a:r>
              <a:rPr lang="es-MX" sz="1600" dirty="0" smtClean="0"/>
              <a:t> </a:t>
            </a:r>
            <a:r>
              <a:rPr lang="es-MX" sz="1600" i="1" dirty="0" smtClean="0"/>
              <a:t>N</a:t>
            </a:r>
            <a:r>
              <a:rPr lang="es-MX" sz="1600" i="1" dirty="0" smtClean="0"/>
              <a:t>,</a:t>
            </a:r>
            <a:r>
              <a:rPr lang="es-MX" sz="1600" i="1" dirty="0" smtClean="0"/>
              <a:t>N-</a:t>
            </a:r>
            <a:r>
              <a:rPr lang="es-MX" sz="1600" dirty="0" smtClean="0"/>
              <a:t> and  </a:t>
            </a:r>
            <a:r>
              <a:rPr lang="es-MX" sz="1600" i="1" dirty="0" smtClean="0"/>
              <a:t>N,S-</a:t>
            </a:r>
            <a:r>
              <a:rPr lang="es-MX" sz="1600" dirty="0" err="1" smtClean="0"/>
              <a:t>ligands</a:t>
            </a:r>
            <a:r>
              <a:rPr lang="es-MX" sz="1600" dirty="0" smtClean="0"/>
              <a:t> </a:t>
            </a:r>
            <a:r>
              <a:rPr lang="es-MX" sz="1600" dirty="0" err="1" smtClean="0"/>
              <a:t>with</a:t>
            </a:r>
            <a:r>
              <a:rPr lang="es-MX" sz="1600" dirty="0" smtClean="0"/>
              <a:t> </a:t>
            </a:r>
            <a:r>
              <a:rPr lang="es-MX" sz="1600" dirty="0" err="1" smtClean="0"/>
              <a:t>different</a:t>
            </a:r>
            <a:r>
              <a:rPr lang="es-MX" sz="1600" dirty="0" smtClean="0"/>
              <a:t> </a:t>
            </a:r>
            <a:r>
              <a:rPr lang="es-MX" sz="1600" dirty="0" err="1" smtClean="0"/>
              <a:t>functional</a:t>
            </a:r>
            <a:r>
              <a:rPr lang="es-MX" sz="1600" dirty="0" smtClean="0"/>
              <a:t> </a:t>
            </a:r>
            <a:r>
              <a:rPr lang="es-MX" sz="1600" dirty="0" err="1" smtClean="0"/>
              <a:t>groups</a:t>
            </a:r>
            <a:r>
              <a:rPr lang="es-MX" sz="1600" dirty="0" smtClean="0"/>
              <a:t>, </a:t>
            </a:r>
            <a:r>
              <a:rPr lang="es-MX" sz="1600" dirty="0" err="1" smtClean="0"/>
              <a:t>i.e</a:t>
            </a:r>
            <a:r>
              <a:rPr lang="es-MX" sz="1600" dirty="0" err="1" smtClean="0"/>
              <a:t>.</a:t>
            </a:r>
            <a:r>
              <a:rPr lang="es-MX" sz="1600" dirty="0" smtClean="0"/>
              <a:t> </a:t>
            </a:r>
            <a:r>
              <a:rPr lang="es-MX" sz="1600" dirty="0" err="1" smtClean="0"/>
              <a:t>imines</a:t>
            </a:r>
            <a:r>
              <a:rPr lang="es-MX" sz="1600" dirty="0" smtClean="0"/>
              <a:t>, </a:t>
            </a:r>
            <a:r>
              <a:rPr lang="es-MX" sz="1600" dirty="0" err="1" smtClean="0"/>
              <a:t>secondary</a:t>
            </a:r>
            <a:r>
              <a:rPr lang="es-MX" sz="1600" dirty="0" smtClean="0"/>
              <a:t> amines, </a:t>
            </a:r>
            <a:r>
              <a:rPr lang="es-MX" sz="1600" dirty="0" err="1" smtClean="0"/>
              <a:t>thioureas</a:t>
            </a:r>
            <a:r>
              <a:rPr lang="es-MX" sz="1600" dirty="0" smtClean="0"/>
              <a:t>, </a:t>
            </a:r>
            <a:r>
              <a:rPr lang="es-MX" sz="1600" dirty="0" err="1" smtClean="0"/>
              <a:t>sulfonamides</a:t>
            </a:r>
            <a:r>
              <a:rPr lang="es-MX" sz="1600" dirty="0" smtClean="0"/>
              <a:t>.</a:t>
            </a:r>
            <a:endParaRPr lang="es-MX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642910" y="5072074"/>
            <a:ext cx="8001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b.) </a:t>
            </a:r>
            <a:r>
              <a:rPr lang="es-MX" sz="1600" dirty="0" err="1" smtClean="0"/>
              <a:t>Catalytic</a:t>
            </a:r>
            <a:r>
              <a:rPr lang="es-MX" sz="1600" dirty="0" smtClean="0"/>
              <a:t> </a:t>
            </a:r>
            <a:r>
              <a:rPr lang="es-MX" sz="1600" dirty="0" err="1" smtClean="0"/>
              <a:t>Asymmetric</a:t>
            </a:r>
            <a:r>
              <a:rPr lang="es-MX" sz="1600" dirty="0" smtClean="0"/>
              <a:t> </a:t>
            </a:r>
            <a:r>
              <a:rPr lang="es-MX" sz="1600" dirty="0" err="1" smtClean="0"/>
              <a:t>Hydrosilylation</a:t>
            </a:r>
            <a:r>
              <a:rPr lang="es-MX" sz="1600" dirty="0" smtClean="0"/>
              <a:t>: </a:t>
            </a:r>
            <a:r>
              <a:rPr lang="es-MX" sz="1600" dirty="0" err="1" smtClean="0"/>
              <a:t>We</a:t>
            </a:r>
            <a:r>
              <a:rPr lang="es-MX" sz="1600" dirty="0" smtClean="0"/>
              <a:t> </a:t>
            </a:r>
            <a:r>
              <a:rPr lang="es-MX" sz="1600" dirty="0" err="1" smtClean="0"/>
              <a:t>also</a:t>
            </a:r>
            <a:r>
              <a:rPr lang="es-MX" sz="1600" dirty="0" smtClean="0"/>
              <a:t> </a:t>
            </a:r>
            <a:r>
              <a:rPr lang="es-MX" sz="1600" dirty="0" err="1" smtClean="0"/>
              <a:t>have</a:t>
            </a:r>
            <a:r>
              <a:rPr lang="es-MX" sz="1600" dirty="0" smtClean="0"/>
              <a:t> </a:t>
            </a:r>
            <a:r>
              <a:rPr lang="es-MX" sz="1600" dirty="0" err="1" smtClean="0"/>
              <a:t>used</a:t>
            </a:r>
            <a:r>
              <a:rPr lang="es-MX" sz="1600" dirty="0" smtClean="0"/>
              <a:t> </a:t>
            </a:r>
            <a:r>
              <a:rPr lang="es-MX" sz="1600" dirty="0" err="1" smtClean="0"/>
              <a:t>some</a:t>
            </a:r>
            <a:r>
              <a:rPr lang="es-MX" sz="1600" dirty="0" smtClean="0"/>
              <a:t> of </a:t>
            </a:r>
            <a:r>
              <a:rPr lang="es-MX" sz="1600" dirty="0" err="1" smtClean="0"/>
              <a:t>these</a:t>
            </a:r>
            <a:r>
              <a:rPr lang="es-MX" sz="1600" dirty="0" smtClean="0"/>
              <a:t> </a:t>
            </a:r>
            <a:r>
              <a:rPr lang="es-MX" sz="1600" dirty="0" err="1" smtClean="0"/>
              <a:t>ligands</a:t>
            </a:r>
            <a:r>
              <a:rPr lang="es-MX" sz="1600" dirty="0" smtClean="0"/>
              <a:t> in </a:t>
            </a:r>
            <a:r>
              <a:rPr lang="es-MX" sz="1600" dirty="0" err="1" smtClean="0"/>
              <a:t>the</a:t>
            </a:r>
            <a:r>
              <a:rPr lang="es-MX" sz="1600" dirty="0" smtClean="0"/>
              <a:t> </a:t>
            </a:r>
            <a:r>
              <a:rPr lang="es-MX" sz="1600" dirty="0" err="1" smtClean="0"/>
              <a:t>hydrosilylation</a:t>
            </a:r>
            <a:r>
              <a:rPr lang="es-MX" sz="1600" dirty="0" smtClean="0"/>
              <a:t> of </a:t>
            </a:r>
            <a:r>
              <a:rPr lang="es-MX" sz="1600" dirty="0" err="1" smtClean="0"/>
              <a:t>prochiral</a:t>
            </a:r>
            <a:r>
              <a:rPr lang="es-MX" sz="1600" dirty="0" smtClean="0"/>
              <a:t> </a:t>
            </a:r>
            <a:r>
              <a:rPr lang="es-MX" sz="1600" dirty="0" err="1" smtClean="0"/>
              <a:t>ketones</a:t>
            </a:r>
            <a:r>
              <a:rPr lang="es-MX" sz="1600" dirty="0" smtClean="0"/>
              <a:t> in </a:t>
            </a:r>
            <a:r>
              <a:rPr lang="es-MX" sz="1600" dirty="0" err="1" smtClean="0"/>
              <a:t>the</a:t>
            </a:r>
            <a:r>
              <a:rPr lang="es-MX" sz="1600" dirty="0" smtClean="0"/>
              <a:t> </a:t>
            </a:r>
            <a:r>
              <a:rPr lang="es-MX" sz="1600" dirty="0" err="1" smtClean="0"/>
              <a:t>presence</a:t>
            </a:r>
            <a:r>
              <a:rPr lang="es-MX" sz="1600" dirty="0" smtClean="0"/>
              <a:t> of </a:t>
            </a:r>
            <a:r>
              <a:rPr lang="es-MX" sz="1600" dirty="0" err="1" smtClean="0"/>
              <a:t>diethylzinc</a:t>
            </a:r>
            <a:r>
              <a:rPr lang="es-MX" sz="1600" dirty="0" smtClean="0"/>
              <a:t>.</a:t>
            </a:r>
            <a:endParaRPr lang="es-MX" sz="1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39</TotalTime>
  <Words>80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Apex</vt:lpstr>
      <vt:lpstr>CS ChemDraw Drawing</vt:lpstr>
      <vt:lpstr> </vt:lpstr>
    </vt:vector>
  </TitlesOfParts>
  <Company>Universidad de las Américas, Puebla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user0</dc:creator>
  <cp:lastModifiedBy>user0</cp:lastModifiedBy>
  <cp:revision>6</cp:revision>
  <dcterms:created xsi:type="dcterms:W3CDTF">2009-09-28T07:53:42Z</dcterms:created>
  <dcterms:modified xsi:type="dcterms:W3CDTF">2009-09-29T05:51:12Z</dcterms:modified>
</cp:coreProperties>
</file>