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11125" indent="346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223838" indent="690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336550" indent="10350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449263" indent="13795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41969D"/>
    <a:srgbClr val="51B0B7"/>
    <a:srgbClr val="5FB6BD"/>
    <a:srgbClr val="003366"/>
    <a:srgbClr val="426E51"/>
    <a:srgbClr val="6CD5FA"/>
    <a:srgbClr val="E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9828" autoAdjust="0"/>
    <p:restoredTop sz="95230" autoAdjust="0"/>
  </p:normalViewPr>
  <p:slideViewPr>
    <p:cSldViewPr>
      <p:cViewPr>
        <p:scale>
          <a:sx n="100" d="100"/>
          <a:sy n="100" d="100"/>
        </p:scale>
        <p:origin x="-1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2588E9-C627-4DCB-A05E-C7694FE8CE43}" type="datetimeFigureOut">
              <a:rPr lang="en-US"/>
              <a:pPr>
                <a:defRPr/>
              </a:pPr>
              <a:t>9/30/2009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64A2809-48D8-4602-8397-A45601D1E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223838" rtl="0" eaLnBrk="0" fontAlgn="base" hangingPunct="0">
      <a:spcBef>
        <a:spcPct val="30000"/>
      </a:spcBef>
      <a:spcAft>
        <a:spcPct val="0"/>
      </a:spcAft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111125" algn="l" defTabSz="223838" rtl="0" eaLnBrk="0" fontAlgn="base" hangingPunct="0">
      <a:spcBef>
        <a:spcPct val="30000"/>
      </a:spcBef>
      <a:spcAft>
        <a:spcPct val="0"/>
      </a:spcAft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223838" algn="l" defTabSz="223838" rtl="0" eaLnBrk="0" fontAlgn="base" hangingPunct="0">
      <a:spcBef>
        <a:spcPct val="30000"/>
      </a:spcBef>
      <a:spcAft>
        <a:spcPct val="0"/>
      </a:spcAft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336550" algn="l" defTabSz="223838" rtl="0" eaLnBrk="0" fontAlgn="base" hangingPunct="0">
      <a:spcBef>
        <a:spcPct val="30000"/>
      </a:spcBef>
      <a:spcAft>
        <a:spcPct val="0"/>
      </a:spcAft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449263" algn="l" defTabSz="223838" rtl="0" eaLnBrk="0" fontAlgn="base" hangingPunct="0">
      <a:spcBef>
        <a:spcPct val="30000"/>
      </a:spcBef>
      <a:spcAft>
        <a:spcPct val="0"/>
      </a:spcAft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563270" algn="l" defTabSz="225308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675924" algn="l" defTabSz="225308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788579" algn="l" defTabSz="225308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901233" algn="l" defTabSz="225308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37E787-A18C-4746-B2EE-E2B6BEC1BD0D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639" y="2130274"/>
            <a:ext cx="7772722" cy="14703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81" y="3886351"/>
            <a:ext cx="6400639" cy="1752298"/>
          </a:xfrm>
        </p:spPr>
        <p:txBody>
          <a:bodyPr/>
          <a:lstStyle>
            <a:lvl1pPr marL="0" indent="0" algn="ctr">
              <a:buNone/>
              <a:defRPr/>
            </a:lvl1pPr>
            <a:lvl2pPr marL="112654" indent="0" algn="ctr">
              <a:buNone/>
              <a:defRPr/>
            </a:lvl2pPr>
            <a:lvl3pPr marL="225308" indent="0" algn="ctr">
              <a:buNone/>
              <a:defRPr/>
            </a:lvl3pPr>
            <a:lvl4pPr marL="337962" indent="0" algn="ctr">
              <a:buNone/>
              <a:defRPr/>
            </a:lvl4pPr>
            <a:lvl5pPr marL="450616" indent="0" algn="ctr">
              <a:buNone/>
              <a:defRPr/>
            </a:lvl5pPr>
            <a:lvl6pPr marL="563270" indent="0" algn="ctr">
              <a:buNone/>
              <a:defRPr/>
            </a:lvl6pPr>
            <a:lvl7pPr marL="675924" indent="0" algn="ctr">
              <a:buNone/>
              <a:defRPr/>
            </a:lvl7pPr>
            <a:lvl8pPr marL="788579" indent="0" algn="ctr">
              <a:buNone/>
              <a:defRPr/>
            </a:lvl8pPr>
            <a:lvl9pPr marL="90123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DB50F-5FAB-4A8B-B7F2-A426114F8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A97D6-1F85-4AEF-BAA6-15B03B042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320" y="274411"/>
            <a:ext cx="2057319" cy="58518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361" y="274411"/>
            <a:ext cx="6133377" cy="58518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168CF-2958-4E42-AC94-976D8AC6B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61" y="274411"/>
            <a:ext cx="822927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361" y="1600351"/>
            <a:ext cx="4095348" cy="45258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91291" y="1600351"/>
            <a:ext cx="4095348" cy="2244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91291" y="3881438"/>
            <a:ext cx="4095348" cy="224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F1F7A-A5C4-47F4-90C4-30EDF6A98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1765D-53A3-4FE5-89D5-30527F56A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212" y="4406825"/>
            <a:ext cx="7772319" cy="1362226"/>
          </a:xfrm>
        </p:spPr>
        <p:txBody>
          <a:bodyPr anchor="t"/>
          <a:lstStyle>
            <a:lvl1pPr algn="l">
              <a:defRPr sz="1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212" y="2906637"/>
            <a:ext cx="7772319" cy="1500188"/>
          </a:xfrm>
        </p:spPr>
        <p:txBody>
          <a:bodyPr anchor="b"/>
          <a:lstStyle>
            <a:lvl1pPr marL="0" indent="0">
              <a:buNone/>
              <a:defRPr sz="500"/>
            </a:lvl1pPr>
            <a:lvl2pPr marL="112654" indent="0">
              <a:buNone/>
              <a:defRPr sz="400"/>
            </a:lvl2pPr>
            <a:lvl3pPr marL="225308" indent="0">
              <a:buNone/>
              <a:defRPr sz="400"/>
            </a:lvl3pPr>
            <a:lvl4pPr marL="337962" indent="0">
              <a:buNone/>
              <a:defRPr sz="300"/>
            </a:lvl4pPr>
            <a:lvl5pPr marL="450616" indent="0">
              <a:buNone/>
              <a:defRPr sz="300"/>
            </a:lvl5pPr>
            <a:lvl6pPr marL="563270" indent="0">
              <a:buNone/>
              <a:defRPr sz="300"/>
            </a:lvl6pPr>
            <a:lvl7pPr marL="675924" indent="0">
              <a:buNone/>
              <a:defRPr sz="300"/>
            </a:lvl7pPr>
            <a:lvl8pPr marL="788579" indent="0">
              <a:buNone/>
              <a:defRPr sz="300"/>
            </a:lvl8pPr>
            <a:lvl9pPr marL="901233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E67D3-36E7-4193-9CE2-C97C6FDD5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361" y="1600351"/>
            <a:ext cx="4095348" cy="4525887"/>
          </a:xfrm>
        </p:spPr>
        <p:txBody>
          <a:bodyPr/>
          <a:lstStyle>
            <a:lvl1pPr>
              <a:defRPr sz="700"/>
            </a:lvl1pPr>
            <a:lvl2pPr>
              <a:defRPr sz="6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291" y="1600351"/>
            <a:ext cx="4095348" cy="4525887"/>
          </a:xfrm>
        </p:spPr>
        <p:txBody>
          <a:bodyPr/>
          <a:lstStyle>
            <a:lvl1pPr>
              <a:defRPr sz="700"/>
            </a:lvl1pPr>
            <a:lvl2pPr>
              <a:defRPr sz="600"/>
            </a:lvl2pPr>
            <a:lvl3pPr>
              <a:defRPr sz="5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BBC85-F3E1-4AB3-A17D-081C0749A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61" y="274789"/>
            <a:ext cx="822927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61" y="1534961"/>
            <a:ext cx="4039886" cy="639914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12654" indent="0">
              <a:buNone/>
              <a:defRPr sz="500" b="1"/>
            </a:lvl2pPr>
            <a:lvl3pPr marL="225308" indent="0">
              <a:buNone/>
              <a:defRPr sz="400" b="1"/>
            </a:lvl3pPr>
            <a:lvl4pPr marL="337962" indent="0">
              <a:buNone/>
              <a:defRPr sz="400" b="1"/>
            </a:lvl4pPr>
            <a:lvl5pPr marL="450616" indent="0">
              <a:buNone/>
              <a:defRPr sz="400" b="1"/>
            </a:lvl5pPr>
            <a:lvl6pPr marL="563270" indent="0">
              <a:buNone/>
              <a:defRPr sz="400" b="1"/>
            </a:lvl6pPr>
            <a:lvl7pPr marL="675924" indent="0">
              <a:buNone/>
              <a:defRPr sz="400" b="1"/>
            </a:lvl7pPr>
            <a:lvl8pPr marL="788579" indent="0">
              <a:buNone/>
              <a:defRPr sz="400" b="1"/>
            </a:lvl8pPr>
            <a:lvl9pPr marL="901233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61" y="2174875"/>
            <a:ext cx="4039886" cy="3951363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4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45" y="1534961"/>
            <a:ext cx="4041494" cy="639914"/>
          </a:xfrm>
        </p:spPr>
        <p:txBody>
          <a:bodyPr anchor="b"/>
          <a:lstStyle>
            <a:lvl1pPr marL="0" indent="0">
              <a:buNone/>
              <a:defRPr sz="600" b="1"/>
            </a:lvl1pPr>
            <a:lvl2pPr marL="112654" indent="0">
              <a:buNone/>
              <a:defRPr sz="500" b="1"/>
            </a:lvl2pPr>
            <a:lvl3pPr marL="225308" indent="0">
              <a:buNone/>
              <a:defRPr sz="400" b="1"/>
            </a:lvl3pPr>
            <a:lvl4pPr marL="337962" indent="0">
              <a:buNone/>
              <a:defRPr sz="400" b="1"/>
            </a:lvl4pPr>
            <a:lvl5pPr marL="450616" indent="0">
              <a:buNone/>
              <a:defRPr sz="400" b="1"/>
            </a:lvl5pPr>
            <a:lvl6pPr marL="563270" indent="0">
              <a:buNone/>
              <a:defRPr sz="400" b="1"/>
            </a:lvl6pPr>
            <a:lvl7pPr marL="675924" indent="0">
              <a:buNone/>
              <a:defRPr sz="400" b="1"/>
            </a:lvl7pPr>
            <a:lvl8pPr marL="788579" indent="0">
              <a:buNone/>
              <a:defRPr sz="400" b="1"/>
            </a:lvl8pPr>
            <a:lvl9pPr marL="901233" indent="0">
              <a:buNone/>
              <a:defRPr sz="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45" y="2174875"/>
            <a:ext cx="4041494" cy="3951363"/>
          </a:xfrm>
        </p:spPr>
        <p:txBody>
          <a:bodyPr/>
          <a:lstStyle>
            <a:lvl1pPr>
              <a:defRPr sz="600"/>
            </a:lvl1pPr>
            <a:lvl2pPr>
              <a:defRPr sz="500"/>
            </a:lvl2pPr>
            <a:lvl3pPr>
              <a:defRPr sz="400"/>
            </a:lvl3pPr>
            <a:lvl4pPr>
              <a:defRPr sz="400"/>
            </a:lvl4pPr>
            <a:lvl5pPr>
              <a:defRPr sz="400"/>
            </a:lvl5pPr>
            <a:lvl6pPr>
              <a:defRPr sz="400"/>
            </a:lvl6pPr>
            <a:lvl7pPr>
              <a:defRPr sz="400"/>
            </a:lvl7pPr>
            <a:lvl8pPr>
              <a:defRPr sz="400"/>
            </a:lvl8pPr>
            <a:lvl9pPr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35DAD-6CFF-4A0A-9CD6-BA9B9C5A5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34E60-B431-4502-94F0-337FC174B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FDA41-847F-476D-93A3-416C40E25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61" y="272899"/>
            <a:ext cx="3008212" cy="1162277"/>
          </a:xfrm>
        </p:spPr>
        <p:txBody>
          <a:bodyPr anchor="b"/>
          <a:lstStyle>
            <a:lvl1pPr algn="l">
              <a:defRPr sz="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889" y="272899"/>
            <a:ext cx="5111750" cy="5853339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361" y="1435176"/>
            <a:ext cx="3008212" cy="4691062"/>
          </a:xfrm>
        </p:spPr>
        <p:txBody>
          <a:bodyPr/>
          <a:lstStyle>
            <a:lvl1pPr marL="0" indent="0">
              <a:buNone/>
              <a:defRPr sz="300"/>
            </a:lvl1pPr>
            <a:lvl2pPr marL="112654" indent="0">
              <a:buNone/>
              <a:defRPr sz="300"/>
            </a:lvl2pPr>
            <a:lvl3pPr marL="225308" indent="0">
              <a:buNone/>
              <a:defRPr sz="200"/>
            </a:lvl3pPr>
            <a:lvl4pPr marL="337962" indent="0">
              <a:buNone/>
              <a:defRPr sz="200"/>
            </a:lvl4pPr>
            <a:lvl5pPr marL="450616" indent="0">
              <a:buNone/>
              <a:defRPr sz="200"/>
            </a:lvl5pPr>
            <a:lvl6pPr marL="563270" indent="0">
              <a:buNone/>
              <a:defRPr sz="200"/>
            </a:lvl6pPr>
            <a:lvl7pPr marL="675924" indent="0">
              <a:buNone/>
              <a:defRPr sz="200"/>
            </a:lvl7pPr>
            <a:lvl8pPr marL="788579" indent="0">
              <a:buNone/>
              <a:defRPr sz="200"/>
            </a:lvl8pPr>
            <a:lvl9pPr marL="901233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23137-2884-4EC8-9684-10A6109B8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468" y="4800676"/>
            <a:ext cx="5486320" cy="566586"/>
          </a:xfrm>
        </p:spPr>
        <p:txBody>
          <a:bodyPr anchor="b"/>
          <a:lstStyle>
            <a:lvl1pPr algn="l">
              <a:defRPr sz="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468" y="612699"/>
            <a:ext cx="5486320" cy="4115027"/>
          </a:xfrm>
        </p:spPr>
        <p:txBody>
          <a:bodyPr/>
          <a:lstStyle>
            <a:lvl1pPr marL="0" indent="0">
              <a:buNone/>
              <a:defRPr sz="800"/>
            </a:lvl1pPr>
            <a:lvl2pPr marL="112654" indent="0">
              <a:buNone/>
              <a:defRPr sz="700"/>
            </a:lvl2pPr>
            <a:lvl3pPr marL="225308" indent="0">
              <a:buNone/>
              <a:defRPr sz="600"/>
            </a:lvl3pPr>
            <a:lvl4pPr marL="337962" indent="0">
              <a:buNone/>
              <a:defRPr sz="500"/>
            </a:lvl4pPr>
            <a:lvl5pPr marL="450616" indent="0">
              <a:buNone/>
              <a:defRPr sz="500"/>
            </a:lvl5pPr>
            <a:lvl6pPr marL="563270" indent="0">
              <a:buNone/>
              <a:defRPr sz="500"/>
            </a:lvl6pPr>
            <a:lvl7pPr marL="675924" indent="0">
              <a:buNone/>
              <a:defRPr sz="500"/>
            </a:lvl7pPr>
            <a:lvl8pPr marL="788579" indent="0">
              <a:buNone/>
              <a:defRPr sz="500"/>
            </a:lvl8pPr>
            <a:lvl9pPr marL="901233" indent="0">
              <a:buNone/>
              <a:defRPr sz="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468" y="5367262"/>
            <a:ext cx="5486320" cy="805089"/>
          </a:xfrm>
        </p:spPr>
        <p:txBody>
          <a:bodyPr/>
          <a:lstStyle>
            <a:lvl1pPr marL="0" indent="0">
              <a:buNone/>
              <a:defRPr sz="300"/>
            </a:lvl1pPr>
            <a:lvl2pPr marL="112654" indent="0">
              <a:buNone/>
              <a:defRPr sz="300"/>
            </a:lvl2pPr>
            <a:lvl3pPr marL="225308" indent="0">
              <a:buNone/>
              <a:defRPr sz="200"/>
            </a:lvl3pPr>
            <a:lvl4pPr marL="337962" indent="0">
              <a:buNone/>
              <a:defRPr sz="200"/>
            </a:lvl4pPr>
            <a:lvl5pPr marL="450616" indent="0">
              <a:buNone/>
              <a:defRPr sz="200"/>
            </a:lvl5pPr>
            <a:lvl6pPr marL="563270" indent="0">
              <a:buNone/>
              <a:defRPr sz="200"/>
            </a:lvl6pPr>
            <a:lvl7pPr marL="675924" indent="0">
              <a:buNone/>
              <a:defRPr sz="200"/>
            </a:lvl7pPr>
            <a:lvl8pPr marL="788579" indent="0">
              <a:buNone/>
              <a:defRPr sz="200"/>
            </a:lvl8pPr>
            <a:lvl9pPr marL="901233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E9425-2CC5-43B7-B20D-8B5B4FE21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FFFFF"/>
            </a:gs>
            <a:gs pos="100000">
              <a:srgbClr val="426E5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8" tIns="45704" rIns="91408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CA42C43-6B16-495F-97C7-4CCDFFBAE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112654" algn="ctr" defTabSz="914141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225308" algn="ctr" defTabSz="914141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337962" algn="ctr" defTabSz="914141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450616" algn="ctr" defTabSz="914141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169373" indent="-228437" algn="l" defTabSz="914141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282027" indent="-228437" algn="l" defTabSz="914141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2394682" indent="-228437" algn="l" defTabSz="914141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2507336" indent="-228437" algn="l" defTabSz="914141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2530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12654" algn="l" defTabSz="22530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25308" algn="l" defTabSz="22530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37962" algn="l" defTabSz="22530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50616" algn="l" defTabSz="22530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63270" algn="l" defTabSz="22530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75924" algn="l" defTabSz="22530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88579" algn="l" defTabSz="22530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901233" algn="l" defTabSz="225308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635000"/>
          </a:xfrm>
        </p:spPr>
        <p:txBody>
          <a:bodyPr/>
          <a:lstStyle/>
          <a:p>
            <a:pPr eaLnBrk="1" hangingPunct="1"/>
            <a:r>
              <a:rPr lang="en-US" sz="1400" dirty="0" smtClean="0">
                <a:solidFill>
                  <a:srgbClr val="003366"/>
                </a:solidFill>
                <a:latin typeface="Sans Serif"/>
              </a:rPr>
              <a:t>Sites of </a:t>
            </a:r>
            <a:r>
              <a:rPr lang="en-US" sz="1400" dirty="0" err="1" smtClean="0">
                <a:solidFill>
                  <a:srgbClr val="003366"/>
                </a:solidFill>
                <a:latin typeface="Sans Serif"/>
              </a:rPr>
              <a:t>Protonation</a:t>
            </a:r>
            <a:r>
              <a:rPr lang="en-US" sz="1400" dirty="0" smtClean="0">
                <a:solidFill>
                  <a:srgbClr val="003366"/>
                </a:solidFill>
                <a:latin typeface="Sans Serif"/>
              </a:rPr>
              <a:t> and </a:t>
            </a:r>
            <a:r>
              <a:rPr lang="en-US" sz="1400" dirty="0" err="1" smtClean="0">
                <a:solidFill>
                  <a:srgbClr val="003366"/>
                </a:solidFill>
                <a:latin typeface="Sans Serif"/>
              </a:rPr>
              <a:t>Ligand</a:t>
            </a:r>
            <a:r>
              <a:rPr lang="en-US" sz="1400" dirty="0" smtClean="0">
                <a:solidFill>
                  <a:srgbClr val="003366"/>
                </a:solidFill>
                <a:latin typeface="Sans Serif"/>
              </a:rPr>
              <a:t> Migration in Bimetallic </a:t>
            </a:r>
            <a:r>
              <a:rPr lang="en-US" sz="1400" dirty="0" err="1" smtClean="0">
                <a:solidFill>
                  <a:srgbClr val="003366"/>
                </a:solidFill>
                <a:latin typeface="Sans Serif"/>
              </a:rPr>
              <a:t>Organometallic</a:t>
            </a:r>
            <a:r>
              <a:rPr lang="en-US" sz="1400" dirty="0" smtClean="0">
                <a:solidFill>
                  <a:srgbClr val="003366"/>
                </a:solidFill>
                <a:latin typeface="Sans Serif"/>
              </a:rPr>
              <a:t> Complexes</a:t>
            </a:r>
            <a:r>
              <a:rPr lang="en-US" sz="2200" b="1" dirty="0" smtClean="0">
                <a:solidFill>
                  <a:srgbClr val="003366"/>
                </a:solidFill>
                <a:latin typeface="Sans Serif"/>
              </a:rPr>
              <a:t/>
            </a:r>
            <a:br>
              <a:rPr lang="en-US" sz="2200" b="1" dirty="0" smtClean="0">
                <a:solidFill>
                  <a:srgbClr val="003366"/>
                </a:solidFill>
                <a:latin typeface="Sans Serif"/>
              </a:rPr>
            </a:br>
            <a:r>
              <a:rPr lang="en-US" sz="1200" dirty="0" smtClean="0">
                <a:solidFill>
                  <a:srgbClr val="003366"/>
                </a:solidFill>
                <a:latin typeface="Sans Serif"/>
              </a:rPr>
              <a:t>Roger L. </a:t>
            </a:r>
            <a:r>
              <a:rPr lang="en-US" sz="1200" dirty="0" err="1" smtClean="0">
                <a:solidFill>
                  <a:srgbClr val="003366"/>
                </a:solidFill>
                <a:latin typeface="Sans Serif"/>
              </a:rPr>
              <a:t>DeKock</a:t>
            </a:r>
            <a:r>
              <a:rPr lang="en-US" sz="1200" dirty="0" smtClean="0">
                <a:solidFill>
                  <a:srgbClr val="003366"/>
                </a:solidFill>
                <a:latin typeface="Sans Serif"/>
              </a:rPr>
              <a:t>, Department of Chemistry, Calvin College, Grand Rapids, MI 49546</a:t>
            </a:r>
          </a:p>
        </p:txBody>
      </p:sp>
      <p:sp>
        <p:nvSpPr>
          <p:cNvPr id="1048" name="Line 18"/>
          <p:cNvSpPr>
            <a:spLocks noChangeShapeType="1"/>
          </p:cNvSpPr>
          <p:nvPr/>
        </p:nvSpPr>
        <p:spPr bwMode="auto">
          <a:xfrm>
            <a:off x="3524250" y="686911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22531" tIns="11265" rIns="22531" bIns="11265"/>
          <a:lstStyle/>
          <a:p>
            <a:endParaRPr lang="en-US"/>
          </a:p>
        </p:txBody>
      </p:sp>
      <p:sp>
        <p:nvSpPr>
          <p:cNvPr id="1049" name="Line 20"/>
          <p:cNvSpPr>
            <a:spLocks noChangeShapeType="1"/>
          </p:cNvSpPr>
          <p:nvPr/>
        </p:nvSpPr>
        <p:spPr bwMode="auto">
          <a:xfrm>
            <a:off x="4572000" y="6869113"/>
            <a:ext cx="285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22531" tIns="11265" rIns="22531" bIns="11265"/>
          <a:lstStyle/>
          <a:p>
            <a:endParaRPr lang="en-US"/>
          </a:p>
        </p:txBody>
      </p:sp>
      <p:sp>
        <p:nvSpPr>
          <p:cNvPr id="1050" name="Text Box 32"/>
          <p:cNvSpPr txBox="1">
            <a:spLocks noChangeArrowheads="1"/>
          </p:cNvSpPr>
          <p:nvPr/>
        </p:nvSpPr>
        <p:spPr bwMode="auto">
          <a:xfrm>
            <a:off x="304800" y="1219200"/>
            <a:ext cx="1600200" cy="1253541"/>
          </a:xfrm>
          <a:prstGeom prst="rect">
            <a:avLst/>
          </a:prstGeom>
          <a:solidFill>
            <a:srgbClr val="EFFFFF"/>
          </a:solidFill>
          <a:ln w="9525">
            <a:noFill/>
            <a:miter lim="800000"/>
            <a:headEnd/>
            <a:tailEnd/>
          </a:ln>
        </p:spPr>
        <p:txBody>
          <a:bodyPr wrap="square" lIns="22218" tIns="11109" rIns="22218" bIns="11109">
            <a:spAutoFit/>
          </a:bodyPr>
          <a:lstStyle/>
          <a:p>
            <a:pPr defTabSz="220663">
              <a:spcBef>
                <a:spcPct val="50000"/>
              </a:spcBef>
            </a:pPr>
            <a:r>
              <a:rPr lang="en-US" sz="1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This report focuses on a computational chemistry study of 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the activation of the butadiene </a:t>
            </a:r>
            <a:r>
              <a:rPr lang="en-US" sz="1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ligand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-iridium complex 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wherein the iridium atoms are bridged by the </a:t>
            </a:r>
            <a:r>
              <a:rPr lang="en-US" sz="1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dihydrogen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diphosphino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methane </a:t>
            </a:r>
            <a:r>
              <a:rPr lang="en-US" sz="1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ligand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dhpm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1" name="Text Box 37"/>
          <p:cNvSpPr txBox="1">
            <a:spLocks noChangeArrowheads="1"/>
          </p:cNvSpPr>
          <p:nvPr/>
        </p:nvSpPr>
        <p:spPr bwMode="auto">
          <a:xfrm>
            <a:off x="304800" y="914400"/>
            <a:ext cx="211455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2218" tIns="11109" rIns="22218" bIns="11109">
            <a:spAutoFit/>
          </a:bodyPr>
          <a:lstStyle/>
          <a:p>
            <a:pPr defTabSz="220663">
              <a:spcBef>
                <a:spcPct val="50000"/>
              </a:spcBef>
            </a:pPr>
            <a:r>
              <a:rPr lang="en-US" sz="1200">
                <a:solidFill>
                  <a:srgbClr val="003366"/>
                </a:solidFill>
                <a:latin typeface="Times New Roman" pitchFamily="18" charset="0"/>
              </a:rPr>
              <a:t>Background/Introduction</a:t>
            </a:r>
          </a:p>
        </p:txBody>
      </p:sp>
      <p:sp>
        <p:nvSpPr>
          <p:cNvPr id="1052" name="Text Box 253"/>
          <p:cNvSpPr txBox="1">
            <a:spLocks noChangeArrowheads="1"/>
          </p:cNvSpPr>
          <p:nvPr/>
        </p:nvSpPr>
        <p:spPr bwMode="auto">
          <a:xfrm>
            <a:off x="2971800" y="685800"/>
            <a:ext cx="2317030" cy="207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2218" tIns="11109" rIns="22218" bIns="11109">
            <a:spAutoFit/>
          </a:bodyPr>
          <a:lstStyle/>
          <a:p>
            <a:pPr defTabSz="220663">
              <a:spcBef>
                <a:spcPct val="50000"/>
              </a:spcBef>
            </a:pPr>
            <a:r>
              <a:rPr lang="en-US" sz="1200" dirty="0" smtClean="0">
                <a:solidFill>
                  <a:srgbClr val="003366"/>
                </a:solidFill>
                <a:latin typeface="Times New Roman" pitchFamily="18" charset="0"/>
              </a:rPr>
              <a:t>Proposed Mechanistic Steps A and B</a:t>
            </a:r>
            <a:endParaRPr lang="en-US" sz="1200" dirty="0">
              <a:solidFill>
                <a:srgbClr val="003366"/>
              </a:solidFill>
              <a:latin typeface="Times New Roman" pitchFamily="18" charset="0"/>
            </a:endParaRPr>
          </a:p>
        </p:txBody>
      </p:sp>
      <p:sp>
        <p:nvSpPr>
          <p:cNvPr id="1054" name="Text Box 354"/>
          <p:cNvSpPr txBox="1">
            <a:spLocks noChangeArrowheads="1"/>
          </p:cNvSpPr>
          <p:nvPr/>
        </p:nvSpPr>
        <p:spPr bwMode="auto">
          <a:xfrm>
            <a:off x="6172200" y="1981200"/>
            <a:ext cx="1636713" cy="20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2218" tIns="11109" rIns="22218" bIns="11109">
            <a:spAutoFit/>
          </a:bodyPr>
          <a:lstStyle/>
          <a:p>
            <a:pPr defTabSz="220663">
              <a:spcBef>
                <a:spcPct val="50000"/>
              </a:spcBef>
            </a:pPr>
            <a:r>
              <a:rPr lang="en-US" sz="1200" dirty="0">
                <a:solidFill>
                  <a:srgbClr val="003366"/>
                </a:solidFill>
                <a:latin typeface="Times New Roman" pitchFamily="18" charset="0"/>
              </a:rPr>
              <a:t>Conclusions</a:t>
            </a:r>
          </a:p>
        </p:txBody>
      </p:sp>
      <p:sp>
        <p:nvSpPr>
          <p:cNvPr id="1055" name="Text Box 355"/>
          <p:cNvSpPr txBox="1">
            <a:spLocks noChangeArrowheads="1"/>
          </p:cNvSpPr>
          <p:nvPr/>
        </p:nvSpPr>
        <p:spPr bwMode="auto">
          <a:xfrm>
            <a:off x="6172200" y="2286000"/>
            <a:ext cx="2609850" cy="484100"/>
          </a:xfrm>
          <a:prstGeom prst="rect">
            <a:avLst/>
          </a:prstGeom>
          <a:solidFill>
            <a:srgbClr val="EFFFFF"/>
          </a:solidFill>
          <a:ln w="9525">
            <a:noFill/>
            <a:miter lim="800000"/>
            <a:headEnd/>
            <a:tailEnd/>
          </a:ln>
        </p:spPr>
        <p:txBody>
          <a:bodyPr lIns="22218" tIns="11109" rIns="22218" bIns="11109">
            <a:spAutoFit/>
          </a:bodyPr>
          <a:lstStyle/>
          <a:p>
            <a:pPr defTabSz="220663">
              <a:spcBef>
                <a:spcPct val="50000"/>
              </a:spcBef>
            </a:pP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</a:rPr>
              <a:t>We have found that the mechanism proposed by Dr. Martin </a:t>
            </a:r>
            <a:r>
              <a:rPr lang="en-US" sz="1000" dirty="0" err="1" smtClean="0">
                <a:solidFill>
                  <a:srgbClr val="3333FF"/>
                </a:solidFill>
                <a:latin typeface="Times New Roman" pitchFamily="18" charset="0"/>
              </a:rPr>
              <a:t>Cowie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</a:rPr>
              <a:t> at the University of Alberta is a reasonable one.</a:t>
            </a:r>
            <a:endParaRPr lang="en-US" sz="1000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1056" name="Text Box 359"/>
          <p:cNvSpPr txBox="1">
            <a:spLocks noChangeArrowheads="1"/>
          </p:cNvSpPr>
          <p:nvPr/>
        </p:nvSpPr>
        <p:spPr bwMode="auto">
          <a:xfrm>
            <a:off x="304800" y="2971800"/>
            <a:ext cx="1828800" cy="2330759"/>
          </a:xfrm>
          <a:prstGeom prst="rect">
            <a:avLst/>
          </a:prstGeom>
          <a:solidFill>
            <a:srgbClr val="EFFFFF"/>
          </a:solidFill>
          <a:ln w="9525">
            <a:noFill/>
            <a:miter lim="800000"/>
            <a:headEnd/>
            <a:tailEnd/>
          </a:ln>
        </p:spPr>
        <p:txBody>
          <a:bodyPr wrap="square" lIns="22218" tIns="11109" rIns="22218" bIns="11109">
            <a:spAutoFit/>
          </a:bodyPr>
          <a:lstStyle/>
          <a:p>
            <a:pPr defTabSz="220663">
              <a:spcBef>
                <a:spcPct val="50000"/>
              </a:spcBef>
            </a:pPr>
            <a:r>
              <a:rPr lang="en-US" sz="1000" dirty="0">
                <a:solidFill>
                  <a:srgbClr val="3333FF"/>
                </a:solidFill>
                <a:latin typeface="Times New Roman" pitchFamily="18" charset="0"/>
              </a:rPr>
              <a:t>Optimization of structures was done using the hybrid functional B3LYP . The cc-</a:t>
            </a:r>
            <a:r>
              <a:rPr lang="en-US" sz="1000" dirty="0" err="1">
                <a:solidFill>
                  <a:srgbClr val="3333FF"/>
                </a:solidFill>
                <a:latin typeface="Times New Roman" pitchFamily="18" charset="0"/>
              </a:rPr>
              <a:t>pVDZ</a:t>
            </a:r>
            <a:r>
              <a:rPr lang="en-US" sz="1000" dirty="0">
                <a:solidFill>
                  <a:srgbClr val="3333FF"/>
                </a:solidFill>
                <a:latin typeface="Times New Roman" pitchFamily="18" charset="0"/>
              </a:rPr>
              <a:t> basis set was used for most atoms, while the LANL2DZ basis set was used to generate </a:t>
            </a:r>
            <a:r>
              <a:rPr lang="en-US" sz="1000" dirty="0" err="1">
                <a:solidFill>
                  <a:srgbClr val="3333FF"/>
                </a:solidFill>
                <a:latin typeface="Times New Roman" pitchFamily="18" charset="0"/>
              </a:rPr>
              <a:t>pseudopotentials</a:t>
            </a:r>
            <a:r>
              <a:rPr lang="en-US" sz="1000" dirty="0">
                <a:solidFill>
                  <a:srgbClr val="3333FF"/>
                </a:solidFill>
                <a:latin typeface="Times New Roman" pitchFamily="18" charset="0"/>
              </a:rPr>
              <a:t> for the transition metals.  To understand mechanisms, we studied transition states using Gaussian 03’s QST3 function.  Using B3LYP, cc-</a:t>
            </a:r>
            <a:r>
              <a:rPr lang="en-US" sz="1000" dirty="0" err="1">
                <a:solidFill>
                  <a:srgbClr val="3333FF"/>
                </a:solidFill>
                <a:latin typeface="Times New Roman" pitchFamily="18" charset="0"/>
              </a:rPr>
              <a:t>pVDZ</a:t>
            </a:r>
            <a:r>
              <a:rPr lang="en-US" sz="1000" dirty="0">
                <a:solidFill>
                  <a:srgbClr val="3333FF"/>
                </a:solidFill>
                <a:latin typeface="Times New Roman" pitchFamily="18" charset="0"/>
              </a:rPr>
              <a:t>, and LANL2DZ QST3 uses Synchronous Transit-Guided Quasi-Newton (STQN) methods to find the saddle points.</a:t>
            </a:r>
          </a:p>
        </p:txBody>
      </p:sp>
      <p:sp>
        <p:nvSpPr>
          <p:cNvPr id="1057" name="Text Box 360"/>
          <p:cNvSpPr txBox="1">
            <a:spLocks noChangeArrowheads="1"/>
          </p:cNvSpPr>
          <p:nvPr/>
        </p:nvSpPr>
        <p:spPr bwMode="auto">
          <a:xfrm>
            <a:off x="304800" y="2590800"/>
            <a:ext cx="1828799" cy="48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2218" tIns="11109" rIns="22218" bIns="11109">
            <a:spAutoFit/>
          </a:bodyPr>
          <a:lstStyle/>
          <a:p>
            <a:pPr defTabSz="220663">
              <a:spcBef>
                <a:spcPct val="50000"/>
              </a:spcBef>
            </a:pPr>
            <a:r>
              <a:rPr lang="en-US" sz="1200" dirty="0">
                <a:solidFill>
                  <a:srgbClr val="003366"/>
                </a:solidFill>
                <a:latin typeface="Times New Roman" pitchFamily="18" charset="0"/>
              </a:rPr>
              <a:t>Computational Methodology</a:t>
            </a:r>
          </a:p>
          <a:p>
            <a:pPr defTabSz="220663"/>
            <a:endParaRPr lang="en-US" dirty="0">
              <a:latin typeface="Times New Roman" pitchFamily="18" charset="0"/>
            </a:endParaRPr>
          </a:p>
        </p:txBody>
      </p:sp>
      <p:sp>
        <p:nvSpPr>
          <p:cNvPr id="1058" name="Text Box 369"/>
          <p:cNvSpPr txBox="1">
            <a:spLocks noChangeArrowheads="1"/>
          </p:cNvSpPr>
          <p:nvPr/>
        </p:nvSpPr>
        <p:spPr bwMode="auto">
          <a:xfrm>
            <a:off x="6172200" y="1143000"/>
            <a:ext cx="2667000" cy="638303"/>
          </a:xfrm>
          <a:prstGeom prst="rect">
            <a:avLst/>
          </a:prstGeom>
          <a:solidFill>
            <a:srgbClr val="EFFFFF"/>
          </a:solidFill>
          <a:ln w="9525">
            <a:noFill/>
            <a:miter lim="800000"/>
            <a:headEnd/>
            <a:tailEnd/>
          </a:ln>
        </p:spPr>
        <p:txBody>
          <a:bodyPr lIns="22531" tIns="11265" rIns="22531" bIns="11265">
            <a:spAutoFit/>
          </a:bodyPr>
          <a:lstStyle/>
          <a:p>
            <a:pPr defTabSz="220663"/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</a:rPr>
              <a:t>The 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</a:rPr>
              <a:t>highest activation barriers are about 25 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</a:rPr>
              <a:t>kcal/mol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</a:rPr>
              <a:t>;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</a:rPr>
              <a:t>this is without corrections due to solvation effects</a:t>
            </a:r>
            <a:r>
              <a:rPr lang="en-US" sz="1000" dirty="0" smtClean="0">
                <a:solidFill>
                  <a:srgbClr val="3333FF"/>
                </a:solidFill>
                <a:latin typeface="Times New Roman" pitchFamily="18" charset="0"/>
              </a:rPr>
              <a:t>. Zero-point energy corrections do not affect these values significantly.</a:t>
            </a:r>
            <a:endParaRPr lang="en-US" sz="1000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1075" name="TextBox 79"/>
          <p:cNvSpPr txBox="1">
            <a:spLocks noChangeArrowheads="1"/>
          </p:cNvSpPr>
          <p:nvPr/>
        </p:nvSpPr>
        <p:spPr bwMode="auto">
          <a:xfrm>
            <a:off x="3762375" y="5842000"/>
            <a:ext cx="1252538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2531" tIns="11265" rIns="22531" bIns="11265">
            <a:spAutoFit/>
          </a:bodyPr>
          <a:lstStyle/>
          <a:p>
            <a:endParaRPr lang="en-US"/>
          </a:p>
        </p:txBody>
      </p:sp>
      <p:sp>
        <p:nvSpPr>
          <p:cNvPr id="1076" name="Text Box 360"/>
          <p:cNvSpPr txBox="1">
            <a:spLocks noChangeArrowheads="1"/>
          </p:cNvSpPr>
          <p:nvPr/>
        </p:nvSpPr>
        <p:spPr bwMode="auto">
          <a:xfrm>
            <a:off x="6172200" y="914400"/>
            <a:ext cx="11430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2218" tIns="11109" rIns="22218" bIns="11109">
            <a:spAutoFit/>
          </a:bodyPr>
          <a:lstStyle/>
          <a:p>
            <a:pPr defTabSz="220663">
              <a:spcBef>
                <a:spcPct val="50000"/>
              </a:spcBef>
            </a:pPr>
            <a:r>
              <a:rPr lang="en-US" sz="1200" dirty="0">
                <a:solidFill>
                  <a:srgbClr val="003366"/>
                </a:solidFill>
                <a:latin typeface="Times New Roman" pitchFamily="18" charset="0"/>
              </a:rPr>
              <a:t>Results</a:t>
            </a:r>
          </a:p>
        </p:txBody>
      </p:sp>
      <p:sp>
        <p:nvSpPr>
          <p:cNvPr id="1080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86" name="Object 62"/>
          <p:cNvGraphicFramePr>
            <a:graphicFrameLocks noChangeAspect="1"/>
          </p:cNvGraphicFramePr>
          <p:nvPr/>
        </p:nvGraphicFramePr>
        <p:xfrm>
          <a:off x="2133600" y="914400"/>
          <a:ext cx="3905250" cy="2860675"/>
        </p:xfrm>
        <a:graphic>
          <a:graphicData uri="http://schemas.openxmlformats.org/presentationml/2006/ole">
            <p:oleObj spid="_x0000_s1086" name="CS ChemDraw Drawing" r:id="rId4" imgW="6429600" imgH="4447080" progId="ChemDraw.Document.6.0">
              <p:embed/>
            </p:oleObj>
          </a:graphicData>
        </a:graphic>
      </p:graphicFrame>
      <p:grpSp>
        <p:nvGrpSpPr>
          <p:cNvPr id="1087" name="Group 63"/>
          <p:cNvGrpSpPr>
            <a:grpSpLocks/>
          </p:cNvGrpSpPr>
          <p:nvPr/>
        </p:nvGrpSpPr>
        <p:grpSpPr bwMode="auto">
          <a:xfrm>
            <a:off x="2209800" y="3962400"/>
            <a:ext cx="4238625" cy="2787650"/>
            <a:chOff x="1440" y="9528"/>
            <a:chExt cx="7230" cy="4755"/>
          </a:xfrm>
        </p:grpSpPr>
        <p:pic>
          <p:nvPicPr>
            <p:cNvPr id="1088" name="Chart 1"/>
            <p:cNvPicPr>
              <a:picLocks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40" y="9528"/>
              <a:ext cx="7230" cy="4335"/>
            </a:xfrm>
            <a:prstGeom prst="rect">
              <a:avLst/>
            </a:prstGeom>
            <a:noFill/>
          </p:spPr>
        </p:pic>
        <p:sp>
          <p:nvSpPr>
            <p:cNvPr id="1089" name="Text Box 65"/>
            <p:cNvSpPr txBox="1">
              <a:spLocks noChangeArrowheads="1"/>
            </p:cNvSpPr>
            <p:nvPr/>
          </p:nvSpPr>
          <p:spPr bwMode="auto">
            <a:xfrm>
              <a:off x="1440" y="13863"/>
              <a:ext cx="3727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Graph 1.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1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1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</TotalTime>
  <Words>181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Design</vt:lpstr>
      <vt:lpstr>CS ChemDraw Drawing</vt:lpstr>
      <vt:lpstr>Sites of Protonation and Ligand Migration in Bimetallic Organometallic Complexes Roger L. DeKock, Department of Chemistry, Calvin College, Grand Rapids, MI 49546</vt:lpstr>
    </vt:vector>
  </TitlesOfParts>
  <Company>Calvin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Organometalic Chemistry Lee Heeringa, Calvin College</dc:title>
  <dc:creator>Roger L. DeKock</dc:creator>
  <cp:lastModifiedBy> </cp:lastModifiedBy>
  <cp:revision>82</cp:revision>
  <dcterms:created xsi:type="dcterms:W3CDTF">2005-07-15T15:00:42Z</dcterms:created>
  <dcterms:modified xsi:type="dcterms:W3CDTF">2009-09-30T14:57:23Z</dcterms:modified>
</cp:coreProperties>
</file>