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24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2D66-6E23-42C9-AC3A-FA6868BC7C97}" type="datetimeFigureOut">
              <a:rPr lang="en-US" smtClean="0"/>
              <a:t>5/26/09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9AD8-B001-46C7-9F63-6D72AD935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dirty="0" smtClean="0"/>
              <a:t>Two-Stage Growth of Hydrothermal Quartz: Impurities Quantify the Story</a:t>
            </a:r>
            <a:endParaRPr lang="en-US" sz="23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Phillip D. </a:t>
            </a:r>
            <a:r>
              <a:rPr lang="en-US" sz="2000" dirty="0" err="1" smtClean="0"/>
              <a:t>Ihinger</a:t>
            </a:r>
            <a:r>
              <a:rPr lang="en-US" sz="2000" dirty="0" smtClean="0"/>
              <a:t>, Department of Geology,</a:t>
            </a:r>
            <a:br>
              <a:rPr lang="en-US" sz="2000" dirty="0" smtClean="0"/>
            </a:br>
            <a:r>
              <a:rPr lang="en-US" sz="2000" dirty="0" smtClean="0"/>
              <a:t>University of Wisconsin-Eau Claire  Eau Claire, WI 54701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0301" y="1371600"/>
            <a:ext cx="87180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Quartz-filled hydrothermal veins are the fossilized remnants of fluid-filled fractures that facilitate the majority </a:t>
            </a:r>
            <a:br>
              <a:rPr lang="en-US" sz="1400" dirty="0" smtClean="0"/>
            </a:br>
            <a:r>
              <a:rPr lang="en-US" sz="1400" dirty="0" smtClean="0"/>
              <a:t>of material and heat transfer within the Earth’s crust.  The behavior of hydrothermal systems governs the </a:t>
            </a:r>
            <a:br>
              <a:rPr lang="en-US" sz="1400" dirty="0" smtClean="0"/>
            </a:br>
            <a:r>
              <a:rPr lang="en-US" sz="1400" dirty="0" smtClean="0"/>
              <a:t>mobility of dissolved ore species and organic compounds related to oil and natural gas formation.  The evolution </a:t>
            </a:r>
            <a:br>
              <a:rPr lang="en-US" sz="1400" dirty="0" smtClean="0"/>
            </a:br>
            <a:r>
              <a:rPr lang="en-US" sz="1400" smtClean="0"/>
              <a:t>and timescales of </a:t>
            </a:r>
            <a:r>
              <a:rPr lang="en-US" sz="1400" dirty="0" smtClean="0"/>
              <a:t>hydrothermal channels are poorly known. </a:t>
            </a:r>
            <a:r>
              <a:rPr lang="en-US" sz="1400" dirty="0"/>
              <a:t>We have recently shown the potential of micro-FTIR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analyses </a:t>
            </a:r>
            <a:r>
              <a:rPr lang="en-US" sz="1400" dirty="0"/>
              <a:t>for revealing variable growth evolutions of individual quartz crystals within veins of variable hydrothermal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grade </a:t>
            </a:r>
            <a:r>
              <a:rPr lang="en-US" sz="1400" dirty="0"/>
              <a:t>and thus for offering insights into the thermal and chemical evolution of natural hydrothermal </a:t>
            </a:r>
            <a:r>
              <a:rPr lang="en-US" sz="1400" dirty="0" smtClean="0"/>
              <a:t>systems... </a:t>
            </a:r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 b="17244"/>
          <a:stretch>
            <a:fillRect/>
          </a:stretch>
        </p:blipFill>
        <p:spPr>
          <a:xfrm>
            <a:off x="7005512" y="5178623"/>
            <a:ext cx="843088" cy="993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b="15470"/>
          <a:stretch>
            <a:fillRect/>
          </a:stretch>
        </p:blipFill>
        <p:spPr>
          <a:xfrm>
            <a:off x="7965663" y="5351276"/>
            <a:ext cx="986636" cy="814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4708" y="5770947"/>
            <a:ext cx="71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Stage 1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098227" y="5768874"/>
            <a:ext cx="712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Stage 2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700826"/>
            <a:ext cx="17527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IR analyses reveal 6 sector </a:t>
            </a:r>
            <a:br>
              <a:rPr lang="en-US" sz="1000" dirty="0" smtClean="0"/>
            </a:br>
            <a:r>
              <a:rPr lang="en-US" sz="1000" dirty="0" smtClean="0"/>
              <a:t>zones associated with growth </a:t>
            </a:r>
            <a:br>
              <a:rPr lang="en-US" sz="1000" dirty="0" smtClean="0"/>
            </a:br>
            <a:r>
              <a:rPr lang="en-US" sz="1000" dirty="0" smtClean="0"/>
              <a:t>on the 6 </a:t>
            </a:r>
            <a:r>
              <a:rPr lang="en-US" sz="1000" i="1" dirty="0" err="1" smtClean="0"/>
              <a:t>r</a:t>
            </a:r>
            <a:r>
              <a:rPr lang="en-US" sz="1000" dirty="0" smtClean="0"/>
              <a:t> &amp; </a:t>
            </a:r>
            <a:r>
              <a:rPr lang="en-US" sz="1000" i="1" dirty="0" err="1" smtClean="0"/>
              <a:t>z</a:t>
            </a:r>
            <a:r>
              <a:rPr lang="en-US" sz="1000" dirty="0"/>
              <a:t> </a:t>
            </a:r>
            <a:r>
              <a:rPr lang="en-US" sz="1000" dirty="0" err="1" smtClean="0"/>
              <a:t>rhombohedral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faces of a specimen from </a:t>
            </a:r>
            <a:br>
              <a:rPr lang="en-US" sz="1000" dirty="0" smtClean="0"/>
            </a:br>
            <a:r>
              <a:rPr lang="en-US" sz="1000" dirty="0" smtClean="0"/>
              <a:t>Minas </a:t>
            </a:r>
            <a:r>
              <a:rPr lang="en-US" sz="1000" dirty="0" err="1" smtClean="0"/>
              <a:t>Geras</a:t>
            </a:r>
            <a:r>
              <a:rPr lang="en-US" sz="1000" dirty="0" smtClean="0"/>
              <a:t>, Brazil (</a:t>
            </a:r>
            <a:r>
              <a:rPr lang="en-US" sz="1000" dirty="0" err="1" smtClean="0"/>
              <a:t>Ihinger</a:t>
            </a:r>
            <a:r>
              <a:rPr lang="en-US" sz="1000" dirty="0" smtClean="0"/>
              <a:t> &amp;</a:t>
            </a:r>
            <a:br>
              <a:rPr lang="en-US" sz="1000" dirty="0" smtClean="0"/>
            </a:br>
            <a:r>
              <a:rPr lang="en-US" sz="1000" dirty="0" smtClean="0"/>
              <a:t>Zink,</a:t>
            </a:r>
            <a:r>
              <a:rPr lang="en-US" sz="1000" dirty="0" smtClean="0"/>
              <a:t> 2000,</a:t>
            </a:r>
            <a:r>
              <a:rPr lang="en-US" sz="1000" dirty="0" smtClean="0"/>
              <a:t> </a:t>
            </a:r>
            <a:r>
              <a:rPr lang="en-US" sz="1000" i="1" dirty="0" smtClean="0"/>
              <a:t>Nature</a:t>
            </a:r>
            <a:r>
              <a:rPr lang="en-US" sz="1000" dirty="0" smtClean="0"/>
              <a:t>, 404, </a:t>
            </a:r>
            <a:r>
              <a:rPr lang="en-US" sz="1000" dirty="0" err="1" smtClean="0"/>
              <a:t>p</a:t>
            </a:r>
            <a:r>
              <a:rPr lang="en-US" sz="1000" dirty="0" smtClean="0"/>
              <a:t> 865</a:t>
            </a:r>
            <a:br>
              <a:rPr lang="en-US" sz="1000" dirty="0" smtClean="0"/>
            </a:br>
            <a:r>
              <a:rPr lang="en-US" sz="1000" dirty="0" smtClean="0"/>
              <a:t>- 869).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2895" y="6227802"/>
            <a:ext cx="1813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Multiple crystals were sampled </a:t>
            </a:r>
            <a:br>
              <a:rPr lang="en-US" sz="1000" dirty="0" smtClean="0"/>
            </a:br>
            <a:r>
              <a:rPr lang="en-US" sz="1000" dirty="0" smtClean="0"/>
              <a:t>from a single hydrothermal</a:t>
            </a:r>
            <a:br>
              <a:rPr lang="en-US" sz="1000" dirty="0" smtClean="0"/>
            </a:br>
            <a:r>
              <a:rPr lang="en-US" sz="1000" dirty="0" err="1" smtClean="0"/>
              <a:t>vug</a:t>
            </a:r>
            <a:r>
              <a:rPr lang="en-US" sz="1000" dirty="0" smtClean="0"/>
              <a:t> from </a:t>
            </a:r>
            <a:r>
              <a:rPr lang="en-US" sz="1000" dirty="0" err="1" smtClean="0"/>
              <a:t>LeChang</a:t>
            </a:r>
            <a:r>
              <a:rPr lang="en-US" sz="1000" dirty="0" smtClean="0"/>
              <a:t>, China.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0970" y="4495800"/>
            <a:ext cx="1364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Wafers cut L to </a:t>
            </a:r>
            <a:r>
              <a:rPr lang="en-US" sz="1000" dirty="0" err="1" smtClean="0"/>
              <a:t>c</a:t>
            </a:r>
            <a:r>
              <a:rPr lang="en-US" sz="1000" dirty="0" smtClean="0"/>
              <a:t>-axis </a:t>
            </a:r>
            <a:br>
              <a:rPr lang="en-US" sz="1000" dirty="0" smtClean="0"/>
            </a:br>
            <a:r>
              <a:rPr lang="en-US" sz="1000" dirty="0" smtClean="0"/>
              <a:t>of crystals from </a:t>
            </a:r>
            <a:r>
              <a:rPr lang="en-US" sz="1000" dirty="0" err="1" smtClean="0"/>
              <a:t>vug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reveal a more complex </a:t>
            </a:r>
            <a:br>
              <a:rPr lang="en-US" sz="1000" dirty="0" smtClean="0"/>
            </a:br>
            <a:r>
              <a:rPr lang="en-US" sz="1000" dirty="0" smtClean="0"/>
              <a:t>growth evolution than </a:t>
            </a:r>
            <a:br>
              <a:rPr lang="en-US" sz="1000" dirty="0" smtClean="0"/>
            </a:br>
            <a:r>
              <a:rPr lang="en-US" sz="1000" dirty="0" smtClean="0"/>
              <a:t>that of Brazilian </a:t>
            </a:r>
            <a:br>
              <a:rPr lang="en-US" sz="1000" dirty="0" smtClean="0"/>
            </a:br>
            <a:r>
              <a:rPr lang="en-US" sz="1000" dirty="0" smtClean="0"/>
              <a:t>specimen.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191000" y="5766137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FTIR analyses distinguish</a:t>
            </a:r>
            <a:br>
              <a:rPr lang="en-US" sz="1000" dirty="0" smtClean="0"/>
            </a:br>
            <a:r>
              <a:rPr lang="en-US" sz="1000" dirty="0" smtClean="0"/>
              <a:t>growth</a:t>
            </a:r>
            <a:r>
              <a:rPr lang="en-US" sz="1000" dirty="0"/>
              <a:t> </a:t>
            </a:r>
            <a:r>
              <a:rPr lang="en-US" sz="1000" dirty="0" smtClean="0"/>
              <a:t>on </a:t>
            </a:r>
            <a:r>
              <a:rPr lang="en-US" sz="1000" i="1" dirty="0" err="1" smtClean="0"/>
              <a:t>m</a:t>
            </a:r>
            <a:r>
              <a:rPr lang="en-US" sz="1000" dirty="0" smtClean="0"/>
              <a:t>-faces from </a:t>
            </a:r>
            <a:br>
              <a:rPr lang="en-US" sz="1000" dirty="0" smtClean="0"/>
            </a:br>
            <a:r>
              <a:rPr lang="en-US" sz="1000" dirty="0" smtClean="0"/>
              <a:t>growth on </a:t>
            </a:r>
            <a:r>
              <a:rPr lang="en-US" sz="1000" i="1" dirty="0" err="1" smtClean="0"/>
              <a:t>r</a:t>
            </a:r>
            <a:r>
              <a:rPr lang="en-US" sz="1000" i="1" dirty="0" smtClean="0"/>
              <a:t>-</a:t>
            </a:r>
            <a:r>
              <a:rPr lang="en-US" sz="1000" dirty="0" smtClean="0"/>
              <a:t> &amp; </a:t>
            </a:r>
            <a:r>
              <a:rPr lang="en-US" sz="1000" dirty="0" smtClean="0"/>
              <a:t> </a:t>
            </a:r>
            <a:r>
              <a:rPr lang="en-US" sz="1000" i="1" dirty="0" err="1" smtClean="0"/>
              <a:t>z</a:t>
            </a:r>
            <a:r>
              <a:rPr lang="en-US" sz="1000" dirty="0" smtClean="0"/>
              <a:t>-faces.</a:t>
            </a:r>
            <a:br>
              <a:rPr lang="en-US" sz="1000" dirty="0" smtClean="0"/>
            </a:br>
            <a:r>
              <a:rPr lang="en-US" sz="1000" dirty="0" smtClean="0"/>
              <a:t>Boundaries between sector </a:t>
            </a:r>
            <a:br>
              <a:rPr lang="en-US" sz="1000" dirty="0" smtClean="0"/>
            </a:br>
            <a:r>
              <a:rPr lang="en-US" sz="1000" dirty="0" smtClean="0"/>
              <a:t>zones align with observed </a:t>
            </a:r>
            <a:br>
              <a:rPr lang="en-US" sz="1000" dirty="0" smtClean="0"/>
            </a:br>
            <a:r>
              <a:rPr lang="en-US" sz="1000" dirty="0" smtClean="0"/>
              <a:t>optical features.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6858000" y="3529280"/>
            <a:ext cx="22924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FTIR analyses document a two-stage </a:t>
            </a:r>
            <a:br>
              <a:rPr lang="en-US" sz="1000" dirty="0" smtClean="0"/>
            </a:br>
            <a:r>
              <a:rPr lang="en-US" sz="1000" dirty="0" smtClean="0"/>
              <a:t>growth</a:t>
            </a:r>
            <a:r>
              <a:rPr lang="en-US" sz="1000" dirty="0"/>
              <a:t> </a:t>
            </a:r>
            <a:r>
              <a:rPr lang="en-US" sz="1000" dirty="0" smtClean="0"/>
              <a:t>evolution for each crystal in the </a:t>
            </a:r>
            <a:br>
              <a:rPr lang="en-US" sz="1000" dirty="0" smtClean="0"/>
            </a:br>
            <a:r>
              <a:rPr lang="en-US" sz="1000" dirty="0" err="1" smtClean="0"/>
              <a:t>LeChang</a:t>
            </a:r>
            <a:r>
              <a:rPr lang="en-US" sz="1000" dirty="0"/>
              <a:t> </a:t>
            </a:r>
            <a:r>
              <a:rPr lang="en-US" sz="1000" dirty="0" err="1" smtClean="0"/>
              <a:t>vug</a:t>
            </a:r>
            <a:r>
              <a:rPr lang="en-US" sz="1000" dirty="0" smtClean="0"/>
              <a:t>: an inner ‘core’ formed </a:t>
            </a:r>
            <a:br>
              <a:rPr lang="en-US" sz="1000" dirty="0" smtClean="0"/>
            </a:br>
            <a:r>
              <a:rPr lang="en-US" sz="1000" dirty="0" smtClean="0"/>
              <a:t>by growth entirely on </a:t>
            </a:r>
            <a:r>
              <a:rPr lang="en-US" sz="1000" dirty="0" err="1" smtClean="0"/>
              <a:t>rhombohedral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faces, and an outer rind of even </a:t>
            </a:r>
            <a:br>
              <a:rPr lang="en-US" sz="1000" dirty="0" smtClean="0"/>
            </a:br>
            <a:r>
              <a:rPr lang="en-US" sz="1000" dirty="0" smtClean="0"/>
              <a:t>thickness formed by addition of material </a:t>
            </a:r>
            <a:br>
              <a:rPr lang="en-US" sz="1000" dirty="0" smtClean="0"/>
            </a:br>
            <a:r>
              <a:rPr lang="en-US" sz="1000" dirty="0" smtClean="0"/>
              <a:t>onto each of the six prism faces.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0" y="3048000"/>
            <a:ext cx="193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Findings: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787" y="3048000"/>
            <a:ext cx="1505383" cy="1447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rcRect l="4819" r="3629" b="8744"/>
          <a:stretch>
            <a:fillRect/>
          </a:stretch>
        </p:blipFill>
        <p:spPr>
          <a:xfrm>
            <a:off x="152400" y="2905323"/>
            <a:ext cx="1447800" cy="15904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280" y="3124200"/>
            <a:ext cx="1181720" cy="31318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rcRect b="6311"/>
          <a:stretch>
            <a:fillRect/>
          </a:stretch>
        </p:blipFill>
        <p:spPr>
          <a:xfrm>
            <a:off x="1657596" y="4707627"/>
            <a:ext cx="1253374" cy="15407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249" y="3102663"/>
            <a:ext cx="1343351" cy="266347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0" y="4495800"/>
            <a:ext cx="993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Previous Work:</a:t>
            </a:r>
            <a:endParaRPr lang="en-US"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335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Wisconsin-Eau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UWEC</dc:creator>
  <cp:lastModifiedBy>UWEC</cp:lastModifiedBy>
  <cp:revision>27</cp:revision>
  <cp:lastPrinted>2009-05-26T19:26:07Z</cp:lastPrinted>
  <dcterms:created xsi:type="dcterms:W3CDTF">2009-05-26T15:21:08Z</dcterms:created>
  <dcterms:modified xsi:type="dcterms:W3CDTF">2009-05-26T21:03:53Z</dcterms:modified>
</cp:coreProperties>
</file>