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3765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varScale="1">
        <p:scale>
          <a:sx n="56" d="100"/>
          <a:sy n="56" d="100"/>
        </p:scale>
        <p:origin x="-85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245D42B-9295-44DF-A52B-B6A3EE51869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E3E4F6A-A762-440F-9D3A-A4F2C15FCA7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96D6BBF-DAD2-4629-BBFB-2D52E4F522C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EBEB2AD-1610-437C-AF65-CB5FB2ECF3D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7AB84C3-279D-45DE-AD36-F4684564756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31700D8-A9BF-43B9-8AB7-E6AC9AFF43C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1E1713E-59A9-4FDA-B2E4-C5A1DCE3DBE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F686742-E453-48CE-997B-B87A45D233A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E2194E4-E8A8-454A-B35D-0C074F685A2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0946CAC-C256-4F1D-B2E2-EF9175CE285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CA0D3C4-1A19-4A40-9CFE-94F6D42E90C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847B3D6-FBD4-42A0-8D57-4BEAABF2239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2">
                <a:gamma/>
                <a:shade val="46275"/>
                <a:invGamma/>
              </a:schemeClr>
            </a:gs>
            <a:gs pos="100000">
              <a:schemeClr val="accent2"/>
            </a:gs>
          </a:gsLst>
          <a:lin ang="5400000" scaled="1"/>
        </a:gradFill>
        <a:effectLst/>
      </p:bgPr>
    </p:bg>
    <p:spTree>
      <p:nvGrpSpPr>
        <p:cNvPr id="1" name=""/>
        <p:cNvGrpSpPr/>
        <p:nvPr/>
      </p:nvGrpSpPr>
      <p:grpSpPr>
        <a:xfrm>
          <a:off x="0" y="0"/>
          <a:ext cx="0" cy="0"/>
          <a:chOff x="0" y="0"/>
          <a:chExt cx="0" cy="0"/>
        </a:xfrm>
      </p:grpSpPr>
      <p:sp>
        <p:nvSpPr>
          <p:cNvPr id="2055" name="Rectangle 7"/>
          <p:cNvSpPr>
            <a:spLocks noChangeArrowheads="1"/>
          </p:cNvSpPr>
          <p:nvPr/>
        </p:nvSpPr>
        <p:spPr bwMode="auto">
          <a:xfrm>
            <a:off x="457200" y="260350"/>
            <a:ext cx="6019800" cy="517525"/>
          </a:xfrm>
          <a:prstGeom prst="rect">
            <a:avLst/>
          </a:prstGeom>
          <a:noFill/>
          <a:ln w="9525">
            <a:noFill/>
            <a:miter lim="800000"/>
            <a:headEnd/>
            <a:tailEnd/>
          </a:ln>
          <a:effectLst/>
        </p:spPr>
        <p:txBody>
          <a:bodyPr anchor="ctr">
            <a:spAutoFit/>
          </a:bodyPr>
          <a:lstStyle/>
          <a:p>
            <a:r>
              <a:rPr lang="en-US" sz="1400" b="1">
                <a:solidFill>
                  <a:schemeClr val="bg1"/>
                </a:solidFill>
              </a:rPr>
              <a:t>Glow-Discharge Plasma as a Synthetic Medium for Nanocrystalline </a:t>
            </a:r>
            <a:br>
              <a:rPr lang="en-US" sz="1400" b="1">
                <a:solidFill>
                  <a:schemeClr val="bg1"/>
                </a:solidFill>
              </a:rPr>
            </a:br>
            <a:r>
              <a:rPr lang="en-US" sz="1400" b="1">
                <a:solidFill>
                  <a:schemeClr val="bg1"/>
                </a:solidFill>
              </a:rPr>
              <a:t>Inorganic Non-Molecular Metal Oxides</a:t>
            </a:r>
          </a:p>
        </p:txBody>
      </p:sp>
      <p:sp>
        <p:nvSpPr>
          <p:cNvPr id="2056" name="Rectangle 8"/>
          <p:cNvSpPr>
            <a:spLocks noChangeArrowheads="1"/>
          </p:cNvSpPr>
          <p:nvPr/>
        </p:nvSpPr>
        <p:spPr bwMode="auto">
          <a:xfrm>
            <a:off x="457200" y="762000"/>
            <a:ext cx="5199063" cy="244475"/>
          </a:xfrm>
          <a:prstGeom prst="rect">
            <a:avLst/>
          </a:prstGeom>
          <a:noFill/>
          <a:ln w="9525">
            <a:noFill/>
            <a:miter lim="800000"/>
            <a:headEnd/>
            <a:tailEnd/>
          </a:ln>
          <a:effectLst/>
        </p:spPr>
        <p:txBody>
          <a:bodyPr wrap="none" anchor="ctr">
            <a:spAutoFit/>
          </a:bodyPr>
          <a:lstStyle/>
          <a:p>
            <a:r>
              <a:rPr lang="en-US" sz="1000" b="1">
                <a:solidFill>
                  <a:schemeClr val="bg1"/>
                </a:solidFill>
              </a:rPr>
              <a:t>Richard W. Schaeffer, Department of Chemistry and Biochemistry, Messiah College</a:t>
            </a:r>
            <a:endParaRPr lang="en-US" sz="1000">
              <a:solidFill>
                <a:schemeClr val="bg1"/>
              </a:solidFill>
            </a:endParaRPr>
          </a:p>
        </p:txBody>
      </p:sp>
      <p:sp>
        <p:nvSpPr>
          <p:cNvPr id="2063" name="Text Box 15"/>
          <p:cNvSpPr txBox="1">
            <a:spLocks noChangeArrowheads="1"/>
          </p:cNvSpPr>
          <p:nvPr/>
        </p:nvSpPr>
        <p:spPr bwMode="auto">
          <a:xfrm>
            <a:off x="457200" y="1143000"/>
            <a:ext cx="6400800" cy="2862322"/>
          </a:xfrm>
          <a:prstGeom prst="rect">
            <a:avLst/>
          </a:prstGeom>
          <a:noFill/>
          <a:ln w="9525">
            <a:noFill/>
            <a:miter lim="800000"/>
            <a:headEnd/>
            <a:tailEnd/>
          </a:ln>
          <a:effectLst/>
        </p:spPr>
        <p:txBody>
          <a:bodyPr>
            <a:spAutoFit/>
          </a:bodyPr>
          <a:lstStyle/>
          <a:p>
            <a:pPr algn="just">
              <a:tabLst>
                <a:tab pos="511175" algn="l"/>
                <a:tab pos="4060825" algn="r"/>
              </a:tabLst>
            </a:pPr>
            <a:r>
              <a:rPr lang="en-US" sz="1200" dirty="0">
                <a:solidFill>
                  <a:schemeClr val="bg1"/>
                </a:solidFill>
              </a:rPr>
              <a:t>A glow-discharge plasma has been used to synthesize polycrystalline films of binary metal oxides. Products from reactions of metallic copper and silver cathodes with an oxygen plasma have shown curiously wide ranging and unusual compositions, for example, </a:t>
            </a:r>
            <a:r>
              <a:rPr lang="en-US" sz="1200" dirty="0" smtClean="0">
                <a:solidFill>
                  <a:schemeClr val="bg1"/>
                </a:solidFill>
              </a:rPr>
              <a:t>from Cu</a:t>
            </a:r>
            <a:r>
              <a:rPr lang="en-US" sz="1200" baseline="-25000" dirty="0" smtClean="0">
                <a:solidFill>
                  <a:schemeClr val="bg1"/>
                </a:solidFill>
              </a:rPr>
              <a:t>(1.05)</a:t>
            </a:r>
            <a:r>
              <a:rPr lang="en-US" sz="1200" dirty="0" smtClean="0">
                <a:solidFill>
                  <a:schemeClr val="bg1"/>
                </a:solidFill>
              </a:rPr>
              <a:t>O to Cu</a:t>
            </a:r>
            <a:r>
              <a:rPr lang="en-US" sz="1200" baseline="-25000" dirty="0" smtClean="0">
                <a:solidFill>
                  <a:schemeClr val="bg1"/>
                </a:solidFill>
              </a:rPr>
              <a:t>(1.22)</a:t>
            </a:r>
            <a:r>
              <a:rPr lang="en-US" sz="1200" dirty="0" smtClean="0">
                <a:solidFill>
                  <a:schemeClr val="bg1"/>
                </a:solidFill>
              </a:rPr>
              <a:t>O in an argon rich plasma (3:1 moles Ar to O</a:t>
            </a:r>
            <a:r>
              <a:rPr lang="en-US" sz="1200" baseline="-25000" dirty="0" smtClean="0">
                <a:solidFill>
                  <a:schemeClr val="bg1"/>
                </a:solidFill>
              </a:rPr>
              <a:t>2</a:t>
            </a:r>
            <a:r>
              <a:rPr lang="en-US" sz="1200" dirty="0" smtClean="0">
                <a:solidFill>
                  <a:schemeClr val="bg1"/>
                </a:solidFill>
              </a:rPr>
              <a:t>) to Cu</a:t>
            </a:r>
            <a:r>
              <a:rPr lang="en-US" sz="1200" baseline="-25000" dirty="0" smtClean="0">
                <a:solidFill>
                  <a:schemeClr val="bg1"/>
                </a:solidFill>
              </a:rPr>
              <a:t>(2.31)</a:t>
            </a:r>
            <a:r>
              <a:rPr lang="en-US" sz="1200" dirty="0" smtClean="0">
                <a:solidFill>
                  <a:schemeClr val="bg1"/>
                </a:solidFill>
              </a:rPr>
              <a:t> to Cu</a:t>
            </a:r>
            <a:r>
              <a:rPr lang="en-US" sz="1200" baseline="-25000" dirty="0" smtClean="0">
                <a:solidFill>
                  <a:schemeClr val="bg1"/>
                </a:solidFill>
              </a:rPr>
              <a:t>(3.27)</a:t>
            </a:r>
            <a:r>
              <a:rPr lang="en-US" sz="1200" dirty="0" smtClean="0">
                <a:solidFill>
                  <a:schemeClr val="bg1"/>
                </a:solidFill>
              </a:rPr>
              <a:t>O in an oxygen rich plasma (3:1 moles O</a:t>
            </a:r>
            <a:r>
              <a:rPr lang="en-US" sz="1200" baseline="-25000" dirty="0" smtClean="0">
                <a:solidFill>
                  <a:schemeClr val="bg1"/>
                </a:solidFill>
              </a:rPr>
              <a:t>2</a:t>
            </a:r>
            <a:r>
              <a:rPr lang="en-US" sz="1200" dirty="0" smtClean="0">
                <a:solidFill>
                  <a:schemeClr val="bg1"/>
                </a:solidFill>
              </a:rPr>
              <a:t> to Ar). </a:t>
            </a:r>
            <a:r>
              <a:rPr lang="en-US" sz="1200" dirty="0">
                <a:solidFill>
                  <a:schemeClr val="bg1"/>
                </a:solidFill>
              </a:rPr>
              <a:t>T</a:t>
            </a:r>
            <a:r>
              <a:rPr lang="en-US" sz="1200" dirty="0" smtClean="0">
                <a:solidFill>
                  <a:schemeClr val="bg1"/>
                </a:solidFill>
              </a:rPr>
              <a:t>he </a:t>
            </a:r>
            <a:r>
              <a:rPr lang="en-US" sz="1200" dirty="0">
                <a:solidFill>
                  <a:schemeClr val="bg1"/>
                </a:solidFill>
              </a:rPr>
              <a:t>products have been </a:t>
            </a:r>
            <a:r>
              <a:rPr lang="en-US" sz="1200" dirty="0" smtClean="0">
                <a:solidFill>
                  <a:schemeClr val="bg1"/>
                </a:solidFill>
              </a:rPr>
              <a:t>analyzed using atomic </a:t>
            </a:r>
            <a:r>
              <a:rPr lang="en-US" sz="1200" dirty="0">
                <a:solidFill>
                  <a:schemeClr val="bg1"/>
                </a:solidFill>
              </a:rPr>
              <a:t>absorption spectroscopy, </a:t>
            </a:r>
            <a:r>
              <a:rPr lang="en-US" sz="1200" dirty="0" smtClean="0">
                <a:solidFill>
                  <a:schemeClr val="bg1"/>
                </a:solidFill>
              </a:rPr>
              <a:t>powder </a:t>
            </a:r>
            <a:r>
              <a:rPr lang="en-US" sz="1200" dirty="0">
                <a:solidFill>
                  <a:schemeClr val="bg1"/>
                </a:solidFill>
              </a:rPr>
              <a:t>x-ray diffraction, </a:t>
            </a:r>
            <a:r>
              <a:rPr lang="en-US" sz="1200" dirty="0" smtClean="0">
                <a:solidFill>
                  <a:schemeClr val="bg1"/>
                </a:solidFill>
              </a:rPr>
              <a:t>and atomic </a:t>
            </a:r>
            <a:r>
              <a:rPr lang="en-US" sz="1200" dirty="0">
                <a:solidFill>
                  <a:schemeClr val="bg1"/>
                </a:solidFill>
              </a:rPr>
              <a:t>force </a:t>
            </a:r>
            <a:r>
              <a:rPr lang="en-US" sz="1200" dirty="0" smtClean="0">
                <a:solidFill>
                  <a:schemeClr val="bg1"/>
                </a:solidFill>
              </a:rPr>
              <a:t>microscopy. </a:t>
            </a:r>
            <a:r>
              <a:rPr lang="en-US" sz="1200" dirty="0">
                <a:solidFill>
                  <a:schemeClr val="bg1"/>
                </a:solidFill>
              </a:rPr>
              <a:t>T</a:t>
            </a:r>
            <a:r>
              <a:rPr lang="en-US" sz="1200" dirty="0" smtClean="0">
                <a:solidFill>
                  <a:schemeClr val="bg1"/>
                </a:solidFill>
              </a:rPr>
              <a:t>he </a:t>
            </a:r>
            <a:r>
              <a:rPr lang="en-US" sz="1200" dirty="0">
                <a:solidFill>
                  <a:schemeClr val="bg1"/>
                </a:solidFill>
              </a:rPr>
              <a:t>reproducibility of the stoichiometry is not as good as desired, ranging between 10-30% rsd.  P</a:t>
            </a:r>
            <a:r>
              <a:rPr lang="en-US" sz="1200" dirty="0" smtClean="0">
                <a:solidFill>
                  <a:schemeClr val="bg1"/>
                </a:solidFill>
              </a:rPr>
              <a:t>art </a:t>
            </a:r>
            <a:r>
              <a:rPr lang="en-US" sz="1200" dirty="0">
                <a:solidFill>
                  <a:schemeClr val="bg1"/>
                </a:solidFill>
              </a:rPr>
              <a:t>of the difficulty has been the small yield of product ranging from less than 1.00 to 2.14 mg for 24-48 hour run times</a:t>
            </a:r>
            <a:r>
              <a:rPr lang="en-US" sz="1200" dirty="0" smtClean="0">
                <a:solidFill>
                  <a:schemeClr val="bg1"/>
                </a:solidFill>
              </a:rPr>
              <a:t>.  Powder </a:t>
            </a:r>
            <a:r>
              <a:rPr lang="en-US" sz="1200" dirty="0">
                <a:solidFill>
                  <a:schemeClr val="bg1"/>
                </a:solidFill>
              </a:rPr>
              <a:t>x-ray </a:t>
            </a:r>
            <a:r>
              <a:rPr lang="en-US" sz="1200" dirty="0" smtClean="0">
                <a:solidFill>
                  <a:schemeClr val="bg1"/>
                </a:solidFill>
              </a:rPr>
              <a:t>diffraction typically </a:t>
            </a:r>
            <a:r>
              <a:rPr lang="en-US" sz="1200" dirty="0">
                <a:solidFill>
                  <a:schemeClr val="bg1"/>
                </a:solidFill>
              </a:rPr>
              <a:t>reveal a crystalline phase of CuO (tenorite) with varying peak profiles and an amorphous phase as illustrated in  </a:t>
            </a:r>
            <a:r>
              <a:rPr lang="en-US" sz="1200" dirty="0" smtClean="0">
                <a:solidFill>
                  <a:schemeClr val="bg1"/>
                </a:solidFill>
              </a:rPr>
              <a:t>the  plot below.  </a:t>
            </a:r>
            <a:r>
              <a:rPr lang="en-US" sz="1200" dirty="0">
                <a:solidFill>
                  <a:schemeClr val="bg1"/>
                </a:solidFill>
              </a:rPr>
              <a:t>The variation in peak profile probably represents differences in particle size and crystallinity. </a:t>
            </a:r>
            <a:r>
              <a:rPr lang="en-US" sz="1200" dirty="0" smtClean="0">
                <a:solidFill>
                  <a:schemeClr val="bg1"/>
                </a:solidFill>
              </a:rPr>
              <a:t> Finally</a:t>
            </a:r>
            <a:r>
              <a:rPr lang="en-US" sz="1200" dirty="0">
                <a:solidFill>
                  <a:schemeClr val="bg1"/>
                </a:solidFill>
              </a:rPr>
              <a:t>, </a:t>
            </a:r>
            <a:r>
              <a:rPr lang="en-US" sz="1200" dirty="0" smtClean="0">
                <a:solidFill>
                  <a:schemeClr val="bg1"/>
                </a:solidFill>
              </a:rPr>
              <a:t>atomic </a:t>
            </a:r>
            <a:r>
              <a:rPr lang="en-US" sz="1200" dirty="0">
                <a:solidFill>
                  <a:schemeClr val="bg1"/>
                </a:solidFill>
              </a:rPr>
              <a:t>force microscopy revealed an uneven “mountain range” product morphology on the surface of the substrate as illustrated  </a:t>
            </a:r>
            <a:r>
              <a:rPr lang="en-US" sz="1200" dirty="0" smtClean="0">
                <a:solidFill>
                  <a:schemeClr val="bg1"/>
                </a:solidFill>
              </a:rPr>
              <a:t>in the 3-d AFM iage below.  </a:t>
            </a:r>
            <a:r>
              <a:rPr lang="en-US" sz="1200" dirty="0">
                <a:solidFill>
                  <a:schemeClr val="bg1"/>
                </a:solidFill>
              </a:rPr>
              <a:t>The height and diameter of the individual “peaks” were about 50 and 400 nm, respectively.  </a:t>
            </a:r>
          </a:p>
          <a:p>
            <a:pPr algn="just">
              <a:tabLst>
                <a:tab pos="511175" algn="l"/>
                <a:tab pos="4060825" algn="r"/>
              </a:tabLst>
            </a:pPr>
            <a:endParaRPr lang="en-US" sz="1200" dirty="0">
              <a:solidFill>
                <a:schemeClr val="bg1"/>
              </a:solidFill>
            </a:endParaRPr>
          </a:p>
        </p:txBody>
      </p:sp>
      <p:pic>
        <p:nvPicPr>
          <p:cNvPr id="2068" name="Picture 20" descr="GDPAS070815-1"/>
          <p:cNvPicPr>
            <a:picLocks noChangeAspect="1" noChangeArrowheads="1"/>
          </p:cNvPicPr>
          <p:nvPr/>
        </p:nvPicPr>
        <p:blipFill>
          <a:blip r:embed="rId2"/>
          <a:srcRect/>
          <a:stretch>
            <a:fillRect/>
          </a:stretch>
        </p:blipFill>
        <p:spPr bwMode="auto">
          <a:xfrm>
            <a:off x="533400" y="3962400"/>
            <a:ext cx="4648200" cy="2589213"/>
          </a:xfrm>
          <a:prstGeom prst="rect">
            <a:avLst/>
          </a:prstGeom>
          <a:noFill/>
          <a:ln w="9525">
            <a:noFill/>
            <a:miter lim="800000"/>
            <a:headEnd/>
            <a:tailEnd/>
          </a:ln>
        </p:spPr>
      </p:pic>
      <p:pic>
        <p:nvPicPr>
          <p:cNvPr id="2069" name="Picture 21" descr="Plasma Chamber 2"/>
          <p:cNvPicPr>
            <a:picLocks noChangeAspect="1" noChangeArrowheads="1"/>
          </p:cNvPicPr>
          <p:nvPr/>
        </p:nvPicPr>
        <p:blipFill>
          <a:blip r:embed="rId3" cstate="print"/>
          <a:srcRect l="21666" t="11563" r="27501" b="13437"/>
          <a:stretch>
            <a:fillRect/>
          </a:stretch>
        </p:blipFill>
        <p:spPr bwMode="auto">
          <a:xfrm>
            <a:off x="7010400" y="1219200"/>
            <a:ext cx="1549400" cy="3048000"/>
          </a:xfrm>
          <a:prstGeom prst="rect">
            <a:avLst/>
          </a:prstGeom>
          <a:noFill/>
        </p:spPr>
      </p:pic>
      <p:pic>
        <p:nvPicPr>
          <p:cNvPr id="2071" name="Picture 23" descr="PlasmaAFMshaded"/>
          <p:cNvPicPr>
            <a:picLocks noChangeAspect="1" noChangeArrowheads="1"/>
          </p:cNvPicPr>
          <p:nvPr/>
        </p:nvPicPr>
        <p:blipFill>
          <a:blip r:embed="rId4"/>
          <a:srcRect/>
          <a:stretch>
            <a:fillRect/>
          </a:stretch>
        </p:blipFill>
        <p:spPr bwMode="auto">
          <a:xfrm>
            <a:off x="6400800" y="4495800"/>
            <a:ext cx="2133600" cy="1995488"/>
          </a:xfrm>
          <a:prstGeom prst="rect">
            <a:avLst/>
          </a:prstGeom>
          <a:noFill/>
          <a:ln w="9525">
            <a:noFill/>
            <a:miter lim="800000"/>
            <a:headEnd/>
            <a:tailEnd/>
          </a:ln>
        </p:spPr>
      </p:pic>
      <p:pic>
        <p:nvPicPr>
          <p:cNvPr id="2072" name="Picture 24" descr="logo295"/>
          <p:cNvPicPr>
            <a:picLocks noChangeAspect="1" noChangeArrowheads="1"/>
          </p:cNvPicPr>
          <p:nvPr/>
        </p:nvPicPr>
        <p:blipFill>
          <a:blip r:embed="rId5"/>
          <a:srcRect/>
          <a:stretch>
            <a:fillRect/>
          </a:stretch>
        </p:blipFill>
        <p:spPr bwMode="auto">
          <a:xfrm>
            <a:off x="7239000" y="381000"/>
            <a:ext cx="1314450" cy="393700"/>
          </a:xfrm>
          <a:prstGeom prst="rect">
            <a:avLst/>
          </a:prstGeom>
          <a:noFill/>
          <a:ln w="9525">
            <a:noFill/>
            <a:miter lim="800000"/>
            <a:headEnd/>
            <a:tailEnd/>
          </a:ln>
        </p:spPr>
      </p:pic>
      <p:pic>
        <p:nvPicPr>
          <p:cNvPr id="12" name="Picture 11" descr="image006.jpg"/>
          <p:cNvPicPr>
            <a:picLocks noChangeAspect="1"/>
          </p:cNvPicPr>
          <p:nvPr/>
        </p:nvPicPr>
        <p:blipFill>
          <a:blip r:embed="rId6">
            <a:clrChange>
              <a:clrFrom>
                <a:srgbClr val="FFFFFF"/>
              </a:clrFrom>
              <a:clrTo>
                <a:srgbClr val="FFFFFF">
                  <a:alpha val="0"/>
                </a:srgbClr>
              </a:clrTo>
            </a:clrChange>
          </a:blip>
          <a:srcRect l="2623" t="21622" r="2951" b="13513"/>
          <a:stretch>
            <a:fillRect/>
          </a:stretch>
        </p:blipFill>
        <p:spPr>
          <a:xfrm>
            <a:off x="3352800" y="3810000"/>
            <a:ext cx="2743200" cy="1828800"/>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671</TotalTime>
  <Words>246</Words>
  <Application>Microsoft Office PowerPoint</Application>
  <PresentationFormat>On-screen Show (4:3)</PresentationFormat>
  <Paragraphs>3</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Default Design</vt:lpstr>
      <vt:lpstr>Slide 1</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Kraig Wheeler</dc:creator>
  <cp:lastModifiedBy>Richard W. Schaeffer</cp:lastModifiedBy>
  <cp:revision>23</cp:revision>
  <dcterms:created xsi:type="dcterms:W3CDTF">2006-04-25T22:02:00Z</dcterms:created>
  <dcterms:modified xsi:type="dcterms:W3CDTF">2009-04-17T19:59:09Z</dcterms:modified>
</cp:coreProperties>
</file>