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6" y="-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3E4FAB1-76D0-4FC4-A781-8BCC9B6857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6C550-C6BC-4F97-A4A9-76AE5875E51B}" type="datetimeFigureOut">
              <a:rPr lang="en-US" smtClean="0"/>
              <a:t>12/18/2008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90F68-6AAC-4EC1-886E-ADA615165C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3.emf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 descr="micelletransitions"/>
          <p:cNvPicPr>
            <a:picLocks noChangeAspect="1" noChangeArrowheads="1"/>
          </p:cNvPicPr>
          <p:nvPr/>
        </p:nvPicPr>
        <p:blipFill>
          <a:blip r:embed="rId3"/>
          <a:srcRect l="24602"/>
          <a:stretch>
            <a:fillRect/>
          </a:stretch>
        </p:blipFill>
        <p:spPr bwMode="auto">
          <a:xfrm>
            <a:off x="76200" y="2667000"/>
            <a:ext cx="3505200" cy="2806700"/>
          </a:xfrm>
          <a:prstGeom prst="rect">
            <a:avLst/>
          </a:prstGeom>
          <a:noFill/>
        </p:spPr>
      </p:pic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138113"/>
            <a:ext cx="7793038" cy="623887"/>
          </a:xfrm>
        </p:spPr>
        <p:txBody>
          <a:bodyPr/>
          <a:lstStyle/>
          <a:p>
            <a:r>
              <a:rPr lang="en-US" sz="32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Functional Lipid Metal Complexes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828800"/>
            <a:ext cx="7656513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2100" dirty="0" err="1"/>
              <a:t>Amphiphilic</a:t>
            </a:r>
            <a:r>
              <a:rPr lang="en-US" sz="2100" dirty="0"/>
              <a:t> </a:t>
            </a:r>
            <a:r>
              <a:rPr lang="en-US" sz="2100" dirty="0" err="1"/>
              <a:t>ligands</a:t>
            </a:r>
            <a:r>
              <a:rPr lang="en-US" sz="2100" dirty="0"/>
              <a:t> with </a:t>
            </a:r>
            <a:r>
              <a:rPr lang="en-US" sz="2100" dirty="0" err="1"/>
              <a:t>multidentate</a:t>
            </a:r>
            <a:r>
              <a:rPr lang="en-US" sz="2100" dirty="0"/>
              <a:t> donors generated lipid metal complexes that self-assemble in water into supramolecular structures. </a:t>
            </a:r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6324600" y="3048000"/>
          <a:ext cx="2743200" cy="1481138"/>
        </p:xfrm>
        <a:graphic>
          <a:graphicData uri="http://schemas.openxmlformats.org/presentationml/2006/ole">
            <p:oleObj spid="_x0000_s1026" name="CS ChemDraw Drawing" r:id="rId4" imgW="5281200" imgH="2852280" progId="ChemDraw.Document.6.0">
              <p:embed/>
            </p:oleObj>
          </a:graphicData>
        </a:graphic>
      </p:graphicFrame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1127125" y="717550"/>
            <a:ext cx="8004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Tahoma" pitchFamily="34" charset="0"/>
                <a:cs typeface="Arial" pitchFamily="34" charset="0"/>
              </a:rPr>
              <a:t>Juan C. Noveron</a:t>
            </a:r>
            <a:r>
              <a:rPr lang="en-US" dirty="0">
                <a:latin typeface="Tahoma" pitchFamily="34" charset="0"/>
                <a:cs typeface="Arial" pitchFamily="34" charset="0"/>
              </a:rPr>
              <a:t>, </a:t>
            </a:r>
            <a:r>
              <a:rPr lang="en-US" i="1" dirty="0">
                <a:latin typeface="Tahoma" pitchFamily="34" charset="0"/>
                <a:cs typeface="Arial" pitchFamily="34" charset="0"/>
              </a:rPr>
              <a:t>Department of Chemistry, University of Texas at El Paso, </a:t>
            </a:r>
          </a:p>
          <a:p>
            <a:r>
              <a:rPr lang="en-US" i="1" dirty="0">
                <a:latin typeface="Tahoma" pitchFamily="34" charset="0"/>
                <a:cs typeface="Arial" pitchFamily="34" charset="0"/>
              </a:rPr>
              <a:t>500 W. University Ave. El Paso, TX 79968-0513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0" y="4546600"/>
            <a:ext cx="13589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Tahoma" pitchFamily="34" charset="0"/>
                <a:cs typeface="Arial" pitchFamily="34" charset="0"/>
              </a:rPr>
              <a:t>Multidentate</a:t>
            </a:r>
          </a:p>
          <a:p>
            <a:r>
              <a:rPr lang="en-US" sz="1400" b="1">
                <a:latin typeface="Tahoma" pitchFamily="34" charset="0"/>
                <a:cs typeface="Arial" pitchFamily="34" charset="0"/>
              </a:rPr>
              <a:t>Lipid Ligands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1682750" y="5029200"/>
            <a:ext cx="1822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Tahoma" pitchFamily="34" charset="0"/>
                <a:cs typeface="Arial" pitchFamily="34" charset="0"/>
              </a:rPr>
              <a:t>Metallo-liposomes</a:t>
            </a:r>
          </a:p>
        </p:txBody>
      </p:sp>
      <p:pic>
        <p:nvPicPr>
          <p:cNvPr id="85001" name="Picture 9" descr="cryoTEM-Pt-Particl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2928938"/>
            <a:ext cx="1981200" cy="1657350"/>
          </a:xfrm>
          <a:prstGeom prst="rect">
            <a:avLst/>
          </a:prstGeom>
          <a:noFill/>
        </p:spPr>
      </p:pic>
      <p:pic>
        <p:nvPicPr>
          <p:cNvPr id="85002" name="Picture 10" descr="liposome-pict"/>
          <p:cNvPicPr>
            <a:picLocks noChangeAspect="1" noChangeArrowheads="1"/>
          </p:cNvPicPr>
          <p:nvPr/>
        </p:nvPicPr>
        <p:blipFill>
          <a:blip r:embed="rId6"/>
          <a:srcRect l="10811" r="16216"/>
          <a:stretch>
            <a:fillRect/>
          </a:stretch>
        </p:blipFill>
        <p:spPr bwMode="auto">
          <a:xfrm>
            <a:off x="1600200" y="2971800"/>
            <a:ext cx="2057400" cy="2049463"/>
          </a:xfrm>
          <a:prstGeom prst="rect">
            <a:avLst/>
          </a:prstGeom>
          <a:noFill/>
        </p:spPr>
      </p:pic>
      <p:pic>
        <p:nvPicPr>
          <p:cNvPr id="85003" name="Picture 11" descr="LipoFluorence EDITED"/>
          <p:cNvPicPr>
            <a:picLocks noChangeAspect="1" noChangeArrowheads="1"/>
          </p:cNvPicPr>
          <p:nvPr/>
        </p:nvPicPr>
        <p:blipFill>
          <a:blip r:embed="rId7">
            <a:lum bright="6000"/>
          </a:blip>
          <a:srcRect l="36005" t="34883" r="35710" b="34044"/>
          <a:stretch>
            <a:fillRect/>
          </a:stretch>
        </p:blipFill>
        <p:spPr bwMode="auto">
          <a:xfrm>
            <a:off x="3733800" y="4641850"/>
            <a:ext cx="1981200" cy="1835150"/>
          </a:xfrm>
          <a:prstGeom prst="rect">
            <a:avLst/>
          </a:prstGeom>
          <a:noFill/>
        </p:spPr>
      </p:pic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3657600" y="4281488"/>
            <a:ext cx="1292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Tahoma" pitchFamily="34" charset="0"/>
                <a:cs typeface="Arial" pitchFamily="34" charset="0"/>
              </a:rPr>
              <a:t>Cryo-TEM</a:t>
            </a:r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3657600" y="6045200"/>
            <a:ext cx="1979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Tahoma" pitchFamily="34" charset="0"/>
                <a:cs typeface="Arial" pitchFamily="34" charset="0"/>
              </a:rPr>
              <a:t>Nile Red Stained </a:t>
            </a:r>
          </a:p>
          <a:p>
            <a:r>
              <a:rPr lang="en-US" sz="1200" b="1">
                <a:solidFill>
                  <a:schemeClr val="bg1"/>
                </a:solidFill>
                <a:latin typeface="Tahoma" pitchFamily="34" charset="0"/>
                <a:cs typeface="Arial" pitchFamily="34" charset="0"/>
              </a:rPr>
              <a:t>Fluorescent Microscopy</a:t>
            </a:r>
          </a:p>
        </p:txBody>
      </p:sp>
      <p:sp>
        <p:nvSpPr>
          <p:cNvPr id="85006" name="Line 14"/>
          <p:cNvSpPr>
            <a:spLocks noChangeShapeType="1"/>
          </p:cNvSpPr>
          <p:nvPr/>
        </p:nvSpPr>
        <p:spPr bwMode="auto">
          <a:xfrm flipH="1">
            <a:off x="5791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5738813" y="3778250"/>
            <a:ext cx="585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folHlink"/>
                </a:solidFill>
                <a:latin typeface="Tahoma" pitchFamily="34" charset="0"/>
                <a:cs typeface="Arial" pitchFamily="34" charset="0"/>
              </a:rPr>
              <a:t>H</a:t>
            </a:r>
            <a:r>
              <a:rPr lang="en-US" sz="1600" b="1" baseline="-25000">
                <a:solidFill>
                  <a:schemeClr val="folHlink"/>
                </a:solidFill>
                <a:latin typeface="Tahoma" pitchFamily="34" charset="0"/>
                <a:cs typeface="Arial" pitchFamily="34" charset="0"/>
              </a:rPr>
              <a:t>2</a:t>
            </a:r>
            <a:r>
              <a:rPr lang="en-US" sz="1600" b="1">
                <a:solidFill>
                  <a:schemeClr val="folHlink"/>
                </a:solidFill>
                <a:latin typeface="Tahoma" pitchFamily="34" charset="0"/>
                <a:cs typeface="Arial" pitchFamily="34" charset="0"/>
              </a:rPr>
              <a:t>O</a:t>
            </a:r>
          </a:p>
        </p:txBody>
      </p:sp>
      <p:graphicFrame>
        <p:nvGraphicFramePr>
          <p:cNvPr id="85008" name="Object 16"/>
          <p:cNvGraphicFramePr>
            <a:graphicFrameLocks noChangeAspect="1"/>
          </p:cNvGraphicFramePr>
          <p:nvPr/>
        </p:nvGraphicFramePr>
        <p:xfrm>
          <a:off x="6172200" y="4872038"/>
          <a:ext cx="2819400" cy="1778000"/>
        </p:xfrm>
        <a:graphic>
          <a:graphicData uri="http://schemas.openxmlformats.org/presentationml/2006/ole">
            <p:oleObj spid="_x0000_s1027" name="CS ChemDraw Drawing" r:id="rId8" imgW="3989880" imgH="2514600" progId="ChemDraw.Document.6.0">
              <p:embed/>
            </p:oleObj>
          </a:graphicData>
        </a:graphic>
      </p:graphicFrame>
      <p:sp>
        <p:nvSpPr>
          <p:cNvPr id="85009" name="Line 17"/>
          <p:cNvSpPr>
            <a:spLocks noChangeShapeType="1"/>
          </p:cNvSpPr>
          <p:nvPr/>
        </p:nvSpPr>
        <p:spPr bwMode="auto">
          <a:xfrm flipH="1">
            <a:off x="5843588" y="5486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5791200" y="5454650"/>
            <a:ext cx="585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folHlink"/>
                </a:solidFill>
                <a:latin typeface="Tahoma" pitchFamily="34" charset="0"/>
                <a:cs typeface="Arial" pitchFamily="34" charset="0"/>
              </a:rPr>
              <a:t>H</a:t>
            </a:r>
            <a:r>
              <a:rPr lang="en-US" sz="1600" b="1" baseline="-25000">
                <a:solidFill>
                  <a:schemeClr val="folHlink"/>
                </a:solidFill>
                <a:latin typeface="Tahoma" pitchFamily="34" charset="0"/>
                <a:cs typeface="Arial" pitchFamily="34" charset="0"/>
              </a:rPr>
              <a:t>2</a:t>
            </a:r>
            <a:r>
              <a:rPr lang="en-US" sz="1600" b="1">
                <a:solidFill>
                  <a:schemeClr val="folHlink"/>
                </a:solidFill>
                <a:latin typeface="Tahoma" pitchFamily="34" charset="0"/>
                <a:cs typeface="Arial" pitchFamily="34" charset="0"/>
              </a:rPr>
              <a:t>O</a:t>
            </a:r>
          </a:p>
        </p:txBody>
      </p:sp>
      <p:sp>
        <p:nvSpPr>
          <p:cNvPr id="85011" name="Line 19"/>
          <p:cNvSpPr>
            <a:spLocks noChangeShapeType="1"/>
          </p:cNvSpPr>
          <p:nvPr/>
        </p:nvSpPr>
        <p:spPr bwMode="auto">
          <a:xfrm>
            <a:off x="5197475" y="32004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12" name="Text Box 20"/>
          <p:cNvSpPr txBox="1">
            <a:spLocks noChangeArrowheads="1"/>
          </p:cNvSpPr>
          <p:nvPr/>
        </p:nvSpPr>
        <p:spPr bwMode="auto">
          <a:xfrm>
            <a:off x="5045075" y="2895600"/>
            <a:ext cx="746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Tahoma" pitchFamily="34" charset="0"/>
                <a:cs typeface="Arial" pitchFamily="34" charset="0"/>
              </a:rPr>
              <a:t>50 nm</a:t>
            </a:r>
          </a:p>
        </p:txBody>
      </p:sp>
      <p:sp>
        <p:nvSpPr>
          <p:cNvPr id="85013" name="Line 21"/>
          <p:cNvSpPr>
            <a:spLocks noChangeShapeType="1"/>
          </p:cNvSpPr>
          <p:nvPr/>
        </p:nvSpPr>
        <p:spPr bwMode="auto">
          <a:xfrm>
            <a:off x="5181600" y="4876800"/>
            <a:ext cx="381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14" name="Text Box 22"/>
          <p:cNvSpPr txBox="1">
            <a:spLocks noChangeArrowheads="1"/>
          </p:cNvSpPr>
          <p:nvPr/>
        </p:nvSpPr>
        <p:spPr bwMode="auto">
          <a:xfrm>
            <a:off x="5029200" y="4573588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Arial" pitchFamily="34" charset="0"/>
              </a:rPr>
              <a:t>1 </a:t>
            </a:r>
            <a:r>
              <a:rPr lang="en-US" sz="1400" b="1">
                <a:solidFill>
                  <a:schemeClr val="bg1"/>
                </a:solidFill>
                <a:latin typeface="Symbol" pitchFamily="18" charset="2"/>
                <a:cs typeface="Arial" pitchFamily="34" charset="0"/>
              </a:rPr>
              <a:t>m</a:t>
            </a:r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Arial" pitchFamily="34" charset="0"/>
              </a:rPr>
              <a:t>m</a:t>
            </a:r>
          </a:p>
        </p:txBody>
      </p:sp>
      <p:sp>
        <p:nvSpPr>
          <p:cNvPr id="85015" name="Text Box 23"/>
          <p:cNvSpPr txBox="1">
            <a:spLocks noChangeArrowheads="1"/>
          </p:cNvSpPr>
          <p:nvPr/>
        </p:nvSpPr>
        <p:spPr bwMode="auto">
          <a:xfrm>
            <a:off x="76200" y="5562600"/>
            <a:ext cx="3581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A50021"/>
                </a:solidFill>
                <a:latin typeface="Tahoma" pitchFamily="34" charset="0"/>
                <a:cs typeface="Arial" pitchFamily="34" charset="0"/>
              </a:rPr>
              <a:t>Metallo-liposomes may be designed to exhibit catalytic and gene-delivery properties.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Functional Lipid Metal Complexes</vt:lpstr>
    </vt:vector>
  </TitlesOfParts>
  <Company>UTEP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Lipid Metal Complexes</dc:title>
  <dc:creator>NOVERONS LAB</dc:creator>
  <cp:lastModifiedBy>NOVERONS LAB</cp:lastModifiedBy>
  <cp:revision>1</cp:revision>
  <dcterms:created xsi:type="dcterms:W3CDTF">2008-12-19T06:48:38Z</dcterms:created>
  <dcterms:modified xsi:type="dcterms:W3CDTF">2008-12-19T06:54:18Z</dcterms:modified>
</cp:coreProperties>
</file>