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376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85E18-984B-44FD-9448-2F0F00BD0F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90762-560B-4143-81E0-B66CE68F05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7D20B-EE4B-4672-A9F1-CBEED38A92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E9604-EF94-4168-9E5D-0D93C91118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74898-EEA4-4344-9AC1-1F804A03A1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6DD22-753B-423C-9E37-13838A190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A09B-53C3-481A-96AF-0C30BCDAC0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A8DA8-6899-4CE4-8B2F-F7A3C5B762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7ACEC-793E-4FDB-9F8C-7EEBE9D98D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398665-439E-4CCC-9D74-C33A1D7249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79089-1100-49AD-84EF-FFA228BC9D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8F52A45-AEFB-4026-951F-F3E105FBC66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28600" y="152400"/>
            <a:ext cx="8134919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900" b="1" dirty="0" smtClean="0">
                <a:solidFill>
                  <a:schemeClr val="bg1"/>
                </a:solidFill>
              </a:rPr>
              <a:t>Synthesis and Characterization of Novel Donor/Acceptor Molecules </a:t>
            </a:r>
          </a:p>
          <a:p>
            <a:r>
              <a:rPr lang="en-US" sz="1900" b="1" dirty="0" smtClean="0">
                <a:solidFill>
                  <a:schemeClr val="bg1"/>
                </a:solidFill>
              </a:rPr>
              <a:t>Based on </a:t>
            </a:r>
            <a:r>
              <a:rPr lang="en-US" sz="1900" b="1" dirty="0" err="1" smtClean="0">
                <a:solidFill>
                  <a:schemeClr val="bg1"/>
                </a:solidFill>
              </a:rPr>
              <a:t>Propellanes</a:t>
            </a:r>
            <a:r>
              <a:rPr lang="en-US" sz="1900" b="1" dirty="0" smtClean="0">
                <a:solidFill>
                  <a:schemeClr val="bg1"/>
                </a:solidFill>
              </a:rPr>
              <a:t>:  A Probe of </a:t>
            </a:r>
            <a:r>
              <a:rPr lang="en-US" sz="1900" b="1" dirty="0" err="1" smtClean="0">
                <a:solidFill>
                  <a:schemeClr val="bg1"/>
                </a:solidFill>
              </a:rPr>
              <a:t>Nonclassical</a:t>
            </a:r>
            <a:r>
              <a:rPr lang="en-US" sz="1900" b="1" dirty="0" smtClean="0">
                <a:solidFill>
                  <a:schemeClr val="bg1"/>
                </a:solidFill>
              </a:rPr>
              <a:t> Conjugation</a:t>
            </a:r>
            <a:endParaRPr lang="en-US" sz="1900" dirty="0">
              <a:solidFill>
                <a:schemeClr val="bg1"/>
              </a:solidFill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28600" y="914400"/>
            <a:ext cx="525829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500" b="1" dirty="0" smtClean="0">
                <a:solidFill>
                  <a:schemeClr val="bg1"/>
                </a:solidFill>
              </a:rPr>
              <a:t>Frankie Ann McCormick</a:t>
            </a:r>
          </a:p>
          <a:p>
            <a:r>
              <a:rPr lang="en-US" sz="1500" b="1" dirty="0" smtClean="0">
                <a:solidFill>
                  <a:schemeClr val="bg1"/>
                </a:solidFill>
              </a:rPr>
              <a:t>Department </a:t>
            </a:r>
            <a:r>
              <a:rPr lang="en-US" sz="1500" b="1" dirty="0">
                <a:solidFill>
                  <a:schemeClr val="bg1"/>
                </a:solidFill>
              </a:rPr>
              <a:t>of Chemistry, </a:t>
            </a:r>
            <a:r>
              <a:rPr lang="en-US" sz="1500" b="1" dirty="0" smtClean="0">
                <a:solidFill>
                  <a:schemeClr val="bg1"/>
                </a:solidFill>
              </a:rPr>
              <a:t>Northern Michigan University</a:t>
            </a:r>
            <a:endParaRPr lang="en-US" sz="1500" b="1" dirty="0">
              <a:solidFill>
                <a:schemeClr val="bg1"/>
              </a:solidFill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228600" y="1595021"/>
            <a:ext cx="4495800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tabLst>
                <a:tab pos="511175" algn="l"/>
                <a:tab pos="4060825" algn="r"/>
              </a:tabLst>
            </a:pP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Unique donor/acceptor molecules (</a:t>
            </a:r>
            <a:r>
              <a:rPr lang="en-US" sz="1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) based on the 1,3-di-ethynylbicyclo[1.1.1]pentane (</a:t>
            </a:r>
            <a:r>
              <a:rPr lang="en-US" sz="1300" dirty="0" err="1" smtClean="0">
                <a:solidFill>
                  <a:schemeClr val="bg1"/>
                </a:solidFill>
                <a:latin typeface="+mj-lt"/>
              </a:rPr>
              <a:t>diethynylpropellane</a:t>
            </a: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) spacer are being investigated to probe </a:t>
            </a:r>
            <a:r>
              <a:rPr lang="en-US" sz="1300" dirty="0" err="1" smtClean="0">
                <a:solidFill>
                  <a:schemeClr val="bg1"/>
                </a:solidFill>
                <a:latin typeface="+mj-lt"/>
              </a:rPr>
              <a:t>nonclassical</a:t>
            </a: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 conjugation through the </a:t>
            </a:r>
            <a:r>
              <a:rPr lang="en-US" sz="1300" dirty="0" err="1" smtClean="0">
                <a:solidFill>
                  <a:schemeClr val="bg1"/>
                </a:solidFill>
                <a:latin typeface="+mj-lt"/>
              </a:rPr>
              <a:t>propellane</a:t>
            </a: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 unit.  </a:t>
            </a:r>
            <a:r>
              <a:rPr lang="en-US" sz="1300" dirty="0" smtClean="0">
                <a:solidFill>
                  <a:srgbClr val="FFFF00"/>
                </a:solidFill>
                <a:latin typeface="+mj-lt"/>
              </a:rPr>
              <a:t>The work represents the first </a:t>
            </a:r>
            <a:r>
              <a:rPr lang="en-US" sz="1300" i="1" dirty="0" smtClean="0">
                <a:solidFill>
                  <a:srgbClr val="FFFF00"/>
                </a:solidFill>
                <a:latin typeface="+mj-lt"/>
              </a:rPr>
              <a:t>experimental </a:t>
            </a:r>
            <a:r>
              <a:rPr lang="en-US" sz="1300" dirty="0" smtClean="0">
                <a:solidFill>
                  <a:srgbClr val="FFFF00"/>
                </a:solidFill>
                <a:latin typeface="+mj-lt"/>
              </a:rPr>
              <a:t> study of charge transfer from donor (D) to acceptor (A) through </a:t>
            </a:r>
            <a:r>
              <a:rPr lang="en-US" sz="1300" dirty="0" err="1" smtClean="0">
                <a:solidFill>
                  <a:srgbClr val="FFFF00"/>
                </a:solidFill>
                <a:latin typeface="+mj-lt"/>
              </a:rPr>
              <a:t>chromophores</a:t>
            </a:r>
            <a:r>
              <a:rPr lang="en-US" sz="1300" dirty="0" smtClean="0">
                <a:solidFill>
                  <a:srgbClr val="FFFF00"/>
                </a:solidFill>
                <a:latin typeface="+mj-lt"/>
              </a:rPr>
              <a:t> linked by </a:t>
            </a:r>
            <a:r>
              <a:rPr lang="en-US" sz="1300" dirty="0" err="1" smtClean="0">
                <a:solidFill>
                  <a:srgbClr val="FFFF00"/>
                </a:solidFill>
                <a:latin typeface="+mj-lt"/>
              </a:rPr>
              <a:t>diethynyl-propellane</a:t>
            </a: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.  We plan to synthesize and study the </a:t>
            </a:r>
            <a:r>
              <a:rPr lang="en-US" sz="1300" dirty="0" err="1" smtClean="0">
                <a:solidFill>
                  <a:schemeClr val="bg1"/>
                </a:solidFill>
                <a:latin typeface="+mj-lt"/>
              </a:rPr>
              <a:t>spectro-scopic</a:t>
            </a: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 behavior of a series of targets with different combinations of D/A groups.  The extent of interaction will be characterized by UV-</a:t>
            </a:r>
            <a:r>
              <a:rPr lang="en-US" sz="1300" dirty="0" err="1" smtClean="0">
                <a:solidFill>
                  <a:schemeClr val="bg1"/>
                </a:solidFill>
                <a:latin typeface="+mj-lt"/>
              </a:rPr>
              <a:t>vis</a:t>
            </a: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 and fluorescence spec-</a:t>
            </a:r>
            <a:r>
              <a:rPr lang="en-US" sz="1300" dirty="0" err="1" smtClean="0">
                <a:solidFill>
                  <a:schemeClr val="bg1"/>
                </a:solidFill>
                <a:latin typeface="+mj-lt"/>
              </a:rPr>
              <a:t>troscopy</a:t>
            </a: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.   </a:t>
            </a:r>
            <a:r>
              <a:rPr lang="en-US" sz="1300" dirty="0" smtClean="0">
                <a:solidFill>
                  <a:srgbClr val="FFFF00"/>
                </a:solidFill>
                <a:latin typeface="+mj-lt"/>
              </a:rPr>
              <a:t>These molecules may find potential applications in molecular electronics, optics, and photovoltaic devices.</a:t>
            </a:r>
          </a:p>
          <a:p>
            <a:pPr algn="just">
              <a:tabLst>
                <a:tab pos="511175" algn="l"/>
                <a:tab pos="4060825" algn="r"/>
              </a:tabLst>
            </a:pPr>
            <a:endParaRPr lang="en-US" sz="1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tabLst>
                <a:tab pos="511175" algn="l"/>
                <a:tab pos="4060825" algn="r"/>
              </a:tabLst>
            </a:pPr>
            <a:endParaRPr lang="en-US" sz="1400" dirty="0">
              <a:solidFill>
                <a:schemeClr val="bg1"/>
              </a:solidFill>
              <a:latin typeface="+mj-lt"/>
            </a:endParaRPr>
          </a:p>
          <a:p>
            <a:pPr algn="just">
              <a:tabLst>
                <a:tab pos="511175" algn="l"/>
                <a:tab pos="4060825" algn="r"/>
              </a:tabLst>
            </a:pPr>
            <a:endParaRPr lang="en-US" sz="1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tabLst>
                <a:tab pos="511175" algn="l"/>
                <a:tab pos="4060825" algn="r"/>
              </a:tabLst>
            </a:pPr>
            <a:endParaRPr lang="en-US" sz="1400" dirty="0">
              <a:solidFill>
                <a:schemeClr val="bg1"/>
              </a:solidFill>
              <a:latin typeface="+mj-lt"/>
            </a:endParaRPr>
          </a:p>
          <a:p>
            <a:pPr algn="just">
              <a:tabLst>
                <a:tab pos="511175" algn="l"/>
                <a:tab pos="4060825" algn="r"/>
              </a:tabLst>
            </a:pPr>
            <a:endParaRPr lang="en-US" sz="1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tabLst>
                <a:tab pos="511175" algn="l"/>
                <a:tab pos="4060825" algn="r"/>
              </a:tabLst>
            </a:pPr>
            <a:endParaRPr lang="en-US" sz="1300" dirty="0" smtClean="0">
              <a:solidFill>
                <a:schemeClr val="bg1"/>
              </a:solidFill>
              <a:latin typeface="+mj-lt"/>
            </a:endParaRPr>
          </a:p>
          <a:p>
            <a:pPr algn="just">
              <a:tabLst>
                <a:tab pos="511175" algn="l"/>
                <a:tab pos="4060825" algn="r"/>
              </a:tabLst>
            </a:pPr>
            <a:endParaRPr lang="en-US" sz="1300" dirty="0" smtClean="0">
              <a:solidFill>
                <a:schemeClr val="bg1"/>
              </a:solidFill>
              <a:latin typeface="+mj-lt"/>
            </a:endParaRPr>
          </a:p>
          <a:p>
            <a:pPr algn="just">
              <a:tabLst>
                <a:tab pos="511175" algn="l"/>
                <a:tab pos="4060825" algn="r"/>
              </a:tabLst>
            </a:pPr>
            <a:r>
              <a:rPr lang="en-US" sz="1300" dirty="0" smtClean="0">
                <a:solidFill>
                  <a:schemeClr val="bg1"/>
                </a:solidFill>
                <a:latin typeface="+mj-lt"/>
              </a:rPr>
              <a:t>We have prepared four of the targets using sequential palladium coupling to the parent 1,3-diethynyl-propellane: </a:t>
            </a:r>
            <a:r>
              <a:rPr lang="en-US" sz="1300" dirty="0" smtClean="0">
                <a:solidFill>
                  <a:srgbClr val="FFFF00"/>
                </a:solidFill>
                <a:latin typeface="+mj-lt"/>
              </a:rPr>
              <a:t>charge transfer is evident in the three systems characterized by UV-</a:t>
            </a:r>
            <a:r>
              <a:rPr lang="en-US" sz="1300" dirty="0" err="1" smtClean="0">
                <a:solidFill>
                  <a:srgbClr val="FFFF00"/>
                </a:solidFill>
                <a:latin typeface="+mj-lt"/>
              </a:rPr>
              <a:t>vis</a:t>
            </a:r>
            <a:r>
              <a:rPr lang="en-US" sz="1300" dirty="0" smtClean="0">
                <a:solidFill>
                  <a:srgbClr val="FFFF00"/>
                </a:solidFill>
                <a:latin typeface="+mj-lt"/>
              </a:rPr>
              <a:t> spectroscopy and preliminary fluorescence data suggest an intense, broad, red-shifted CT emission for </a:t>
            </a:r>
            <a:r>
              <a:rPr lang="en-US" sz="13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300" b="1" dirty="0" err="1" smtClean="0">
                <a:solidFill>
                  <a:srgbClr val="FFFF00"/>
                </a:solidFill>
                <a:latin typeface="+mj-lt"/>
              </a:rPr>
              <a:t>a</a:t>
            </a:r>
            <a:r>
              <a:rPr lang="en-US" sz="1300" b="1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n-US" sz="1300" dirty="0" smtClean="0">
                <a:solidFill>
                  <a:srgbClr val="FFFF00"/>
                </a:solidFill>
                <a:latin typeface="+mj-lt"/>
              </a:rPr>
              <a:t>at 618 nm upon excitation at 285 nm.</a:t>
            </a:r>
            <a:endParaRPr lang="en-US" sz="1300" dirty="0">
              <a:solidFill>
                <a:srgbClr val="FFFF00"/>
              </a:solidFill>
              <a:latin typeface="+mj-lt"/>
            </a:endParaRPr>
          </a:p>
          <a:p>
            <a:pPr algn="just">
              <a:tabLst>
                <a:tab pos="511175" algn="l"/>
                <a:tab pos="4060825" algn="r"/>
              </a:tabLst>
            </a:pPr>
            <a:endParaRPr 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1600200"/>
            <a:ext cx="3733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i="1" dirty="0" smtClean="0">
                <a:solidFill>
                  <a:schemeClr val="bg1"/>
                </a:solidFill>
              </a:rPr>
              <a:t>UV-</a:t>
            </a:r>
            <a:r>
              <a:rPr lang="en-US" sz="1500" b="1" i="1" dirty="0" err="1" smtClean="0">
                <a:solidFill>
                  <a:schemeClr val="bg1"/>
                </a:solidFill>
              </a:rPr>
              <a:t>vis</a:t>
            </a:r>
            <a:r>
              <a:rPr lang="en-US" sz="1500" b="1" i="1" dirty="0" smtClean="0">
                <a:solidFill>
                  <a:schemeClr val="bg1"/>
                </a:solidFill>
              </a:rPr>
              <a:t> spectra in </a:t>
            </a:r>
            <a:r>
              <a:rPr lang="en-US" sz="1500" b="1" i="1" dirty="0" err="1" smtClean="0">
                <a:solidFill>
                  <a:schemeClr val="bg1"/>
                </a:solidFill>
              </a:rPr>
              <a:t>Dioxane</a:t>
            </a:r>
            <a:r>
              <a:rPr lang="en-US" sz="1500" b="1" i="1" dirty="0">
                <a:solidFill>
                  <a:schemeClr val="bg1"/>
                </a:solidFill>
              </a:rPr>
              <a:t>:</a:t>
            </a:r>
            <a:r>
              <a:rPr lang="en-US" sz="1500" b="1" i="1" dirty="0" smtClean="0">
                <a:solidFill>
                  <a:schemeClr val="bg1"/>
                </a:solidFill>
              </a:rPr>
              <a:t> </a:t>
            </a:r>
            <a:endParaRPr lang="en-US" sz="1500" b="1" i="1" dirty="0">
              <a:solidFill>
                <a:schemeClr val="bg1"/>
              </a:solidFill>
            </a:endParaRPr>
          </a:p>
        </p:txBody>
      </p:sp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304800" y="4267200"/>
          <a:ext cx="4419600" cy="973137"/>
        </p:xfrm>
        <a:graphic>
          <a:graphicData uri="http://schemas.openxmlformats.org/presentationml/2006/ole">
            <p:oleObj spid="_x0000_s2071" name="CS ChemDraw Drawing" r:id="rId3" imgW="5120640" imgH="1127520" progId="ChemDraw.Document.4.5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105400" y="1905000"/>
            <a:ext cx="3352800" cy="1682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bg1"/>
                </a:solidFill>
              </a:rPr>
              <a:t>               D            A	     </a:t>
            </a:r>
            <a:r>
              <a:rPr lang="en-US" sz="1600" b="1" i="1" dirty="0" smtClean="0">
                <a:solidFill>
                  <a:schemeClr val="bg1"/>
                </a:solidFill>
                <a:latin typeface="Symbol" pitchFamily="18" charset="2"/>
              </a:rPr>
              <a:t>l </a:t>
            </a:r>
            <a:r>
              <a:rPr lang="en-US" sz="1600" b="1" i="1" baseline="-25000" dirty="0" smtClean="0">
                <a:solidFill>
                  <a:schemeClr val="bg1"/>
                </a:solidFill>
                <a:latin typeface="+mj-lt"/>
              </a:rPr>
              <a:t>max </a:t>
            </a:r>
            <a:r>
              <a:rPr lang="en-US" sz="1600" b="1" i="1" dirty="0" smtClean="0">
                <a:solidFill>
                  <a:schemeClr val="bg1"/>
                </a:solidFill>
                <a:latin typeface="+mj-lt"/>
              </a:rPr>
              <a:t>(nm)</a:t>
            </a:r>
            <a:endParaRPr lang="en-US" sz="400" b="1" i="1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400" i="1" dirty="0" smtClean="0">
                <a:solidFill>
                  <a:schemeClr val="bg1"/>
                </a:solidFill>
                <a:latin typeface="Symbol" pitchFamily="18" charset="2"/>
              </a:rPr>
              <a:t>__________________________________________________________________________________________________________________________</a:t>
            </a:r>
          </a:p>
          <a:p>
            <a:endParaRPr lang="en-US" sz="400" i="1" dirty="0">
              <a:solidFill>
                <a:schemeClr val="bg1"/>
              </a:solidFill>
              <a:latin typeface="Symbol" pitchFamily="18" charset="2"/>
            </a:endParaRPr>
          </a:p>
          <a:p>
            <a:r>
              <a:rPr lang="en-US" sz="1400" dirty="0" err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dirty="0" err="1" smtClean="0">
                <a:solidFill>
                  <a:srgbClr val="00FF00"/>
                </a:solidFill>
                <a:latin typeface="+mj-lt"/>
              </a:rPr>
              <a:t>a</a:t>
            </a:r>
            <a:r>
              <a:rPr lang="en-US" sz="1400" dirty="0" smtClean="0">
                <a:solidFill>
                  <a:schemeClr val="bg1"/>
                </a:solidFill>
                <a:latin typeface="+mj-lt"/>
              </a:rPr>
              <a:t>              </a:t>
            </a:r>
            <a:r>
              <a:rPr lang="en-US" sz="1400" dirty="0" err="1" smtClean="0">
                <a:solidFill>
                  <a:schemeClr val="bg1"/>
                </a:solidFill>
                <a:latin typeface="+mj-lt"/>
              </a:rPr>
              <a:t>OMe</a:t>
            </a:r>
            <a:r>
              <a:rPr lang="en-US" sz="1400" dirty="0" smtClean="0">
                <a:solidFill>
                  <a:schemeClr val="bg1"/>
                </a:solidFill>
                <a:latin typeface="+mj-lt"/>
              </a:rPr>
              <a:t>        CN          284</a:t>
            </a:r>
          </a:p>
          <a:p>
            <a:r>
              <a:rPr lang="en-US" sz="1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dirty="0" err="1" smtClean="0">
                <a:solidFill>
                  <a:srgbClr val="FFC000"/>
                </a:solidFill>
                <a:latin typeface="+mj-lt"/>
              </a:rPr>
              <a:t>b</a:t>
            </a:r>
            <a:r>
              <a:rPr lang="en-US" sz="1400" dirty="0" smtClean="0">
                <a:solidFill>
                  <a:schemeClr val="bg1"/>
                </a:solidFill>
                <a:latin typeface="+mj-lt"/>
              </a:rPr>
              <a:t>              NMe</a:t>
            </a:r>
            <a:r>
              <a:rPr lang="en-US" sz="1400" baseline="-25000" dirty="0" smtClean="0">
                <a:solidFill>
                  <a:schemeClr val="bg1"/>
                </a:solidFill>
                <a:latin typeface="+mj-lt"/>
              </a:rPr>
              <a:t>2</a:t>
            </a:r>
            <a:r>
              <a:rPr lang="en-US" sz="1400" dirty="0" smtClean="0">
                <a:solidFill>
                  <a:schemeClr val="bg1"/>
                </a:solidFill>
                <a:latin typeface="+mj-lt"/>
              </a:rPr>
              <a:t>       CN          288</a:t>
            </a:r>
          </a:p>
          <a:p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400" dirty="0" err="1" smtClean="0">
                <a:solidFill>
                  <a:srgbClr val="FF0000"/>
                </a:solidFill>
                <a:latin typeface="+mj-lt"/>
              </a:rPr>
              <a:t>c</a:t>
            </a:r>
            <a:r>
              <a:rPr lang="en-US" sz="1400" dirty="0" smtClean="0">
                <a:solidFill>
                  <a:schemeClr val="bg1"/>
                </a:solidFill>
                <a:latin typeface="+mj-lt"/>
              </a:rPr>
              <a:t>              NMe</a:t>
            </a:r>
            <a:r>
              <a:rPr lang="en-US" sz="1400" baseline="-25000" dirty="0" smtClean="0">
                <a:solidFill>
                  <a:schemeClr val="bg1"/>
                </a:solidFill>
                <a:latin typeface="+mj-lt"/>
              </a:rPr>
              <a:t>2</a:t>
            </a:r>
            <a:r>
              <a:rPr lang="en-US" sz="1400" dirty="0" smtClean="0">
                <a:solidFill>
                  <a:schemeClr val="bg1"/>
                </a:solidFill>
                <a:latin typeface="+mj-lt"/>
              </a:rPr>
              <a:t>       NO</a:t>
            </a:r>
            <a:r>
              <a:rPr lang="en-US" sz="1400" baseline="-25000" dirty="0" smtClean="0">
                <a:solidFill>
                  <a:schemeClr val="bg1"/>
                </a:solidFill>
                <a:latin typeface="+mj-lt"/>
              </a:rPr>
              <a:t>2  </a:t>
            </a:r>
            <a:r>
              <a:rPr lang="en-US" sz="1400" dirty="0" smtClean="0">
                <a:solidFill>
                  <a:schemeClr val="bg1"/>
                </a:solidFill>
                <a:latin typeface="+mj-lt"/>
              </a:rPr>
              <a:t>       296</a:t>
            </a:r>
          </a:p>
          <a:p>
            <a:r>
              <a:rPr lang="en-US" sz="1400" dirty="0" err="1" smtClean="0">
                <a:solidFill>
                  <a:srgbClr val="0070C0"/>
                </a:solidFill>
              </a:rPr>
              <a:t>diethynylpropellane</a:t>
            </a:r>
            <a:r>
              <a:rPr lang="en-US" sz="1400" dirty="0" smtClean="0">
                <a:solidFill>
                  <a:srgbClr val="0070C0"/>
                </a:solidFill>
              </a:rPr>
              <a:t>    </a:t>
            </a:r>
            <a:r>
              <a:rPr lang="en-US" sz="1400" dirty="0" smtClean="0">
                <a:solidFill>
                  <a:schemeClr val="bg1"/>
                </a:solidFill>
              </a:rPr>
              <a:t>               </a:t>
            </a:r>
            <a:r>
              <a:rPr lang="en-US" sz="1400" dirty="0" smtClean="0">
                <a:solidFill>
                  <a:srgbClr val="0070C0"/>
                </a:solidFill>
              </a:rPr>
              <a:t>-</a:t>
            </a:r>
            <a:endParaRPr lang="en-US" sz="1400" dirty="0" smtClean="0">
              <a:solidFill>
                <a:srgbClr val="0070C0"/>
              </a:solidFill>
              <a:latin typeface="+mj-lt"/>
            </a:endParaRPr>
          </a:p>
          <a:p>
            <a:endParaRPr lang="en-US" sz="1400" dirty="0"/>
          </a:p>
          <a:p>
            <a:endParaRPr lang="en-US" sz="1400" baseline="-250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2073" name="Object 25"/>
          <p:cNvGraphicFramePr>
            <a:graphicFrameLocks noChangeAspect="1"/>
          </p:cNvGraphicFramePr>
          <p:nvPr/>
        </p:nvGraphicFramePr>
        <p:xfrm>
          <a:off x="4953000" y="3352800"/>
          <a:ext cx="3733800" cy="3352800"/>
        </p:xfrm>
        <a:graphic>
          <a:graphicData uri="http://schemas.openxmlformats.org/presentationml/2006/ole">
            <p:oleObj spid="_x0000_s2073" name="CS ChemDraw Drawing" r:id="rId4" imgW="3911400" imgH="5232240" progId="ChemDraw.Document.4.5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188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Default Design</vt:lpstr>
      <vt:lpstr>CS ChemDraw Drawing</vt:lpstr>
      <vt:lpstr>Slide 1</vt:lpstr>
    </vt:vector>
  </TitlesOfParts>
  <Company>Eastern Illinois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Kraig Wheeler</dc:creator>
  <cp:lastModifiedBy>Registered User</cp:lastModifiedBy>
  <cp:revision>45</cp:revision>
  <dcterms:created xsi:type="dcterms:W3CDTF">2006-04-25T22:02:00Z</dcterms:created>
  <dcterms:modified xsi:type="dcterms:W3CDTF">2008-10-01T23:05:25Z</dcterms:modified>
</cp:coreProperties>
</file>