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376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85E18-984B-44FD-9448-2F0F00BD0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90762-560B-4143-81E0-B66CE68F0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7D20B-EE4B-4672-A9F1-CBEED38A92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9604-EF94-4168-9E5D-0D93C911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74898-EEA4-4344-9AC1-1F804A03A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6DD22-753B-423C-9E37-13838A190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A09B-53C3-481A-96AF-0C30BCDAC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A8DA8-6899-4CE4-8B2F-F7A3C5B76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7ACEC-793E-4FDB-9F8C-7EEBE9D98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98665-439E-4CCC-9D74-C33A1D724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79089-1100-49AD-84EF-FFA228BC9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F52A45-AEFB-4026-951F-F3E105FBC6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152400"/>
            <a:ext cx="813491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Synthesis and Characterization of Novel Donor/Acceptor Molecules </a:t>
            </a:r>
          </a:p>
          <a:p>
            <a:r>
              <a:rPr lang="en-US" sz="1900" b="1" dirty="0" smtClean="0">
                <a:solidFill>
                  <a:schemeClr val="bg1"/>
                </a:solidFill>
              </a:rPr>
              <a:t>Based on </a:t>
            </a:r>
            <a:r>
              <a:rPr lang="en-US" sz="1900" b="1" dirty="0" err="1" smtClean="0">
                <a:solidFill>
                  <a:schemeClr val="bg1"/>
                </a:solidFill>
              </a:rPr>
              <a:t>Propellanes</a:t>
            </a:r>
            <a:r>
              <a:rPr lang="en-US" sz="1900" b="1" dirty="0" smtClean="0">
                <a:solidFill>
                  <a:schemeClr val="bg1"/>
                </a:solidFill>
              </a:rPr>
              <a:t>:  A Probe of </a:t>
            </a:r>
            <a:r>
              <a:rPr lang="en-US" sz="1900" b="1" dirty="0" err="1" smtClean="0">
                <a:solidFill>
                  <a:schemeClr val="bg1"/>
                </a:solidFill>
              </a:rPr>
              <a:t>Nonclassical</a:t>
            </a:r>
            <a:r>
              <a:rPr lang="en-US" sz="1900" b="1" dirty="0" smtClean="0">
                <a:solidFill>
                  <a:schemeClr val="bg1"/>
                </a:solidFill>
              </a:rPr>
              <a:t> Conjugation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8600" y="914400"/>
            <a:ext cx="52582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</a:rPr>
              <a:t>Frankie Ann McCormick</a:t>
            </a:r>
          </a:p>
          <a:p>
            <a:r>
              <a:rPr lang="en-US" sz="1500" b="1" dirty="0" smtClean="0">
                <a:solidFill>
                  <a:schemeClr val="bg1"/>
                </a:solidFill>
              </a:rPr>
              <a:t>Department </a:t>
            </a:r>
            <a:r>
              <a:rPr lang="en-US" sz="1500" b="1" dirty="0">
                <a:solidFill>
                  <a:schemeClr val="bg1"/>
                </a:solidFill>
              </a:rPr>
              <a:t>of Chemistry, </a:t>
            </a:r>
            <a:r>
              <a:rPr lang="en-US" sz="1500" b="1" dirty="0" smtClean="0">
                <a:solidFill>
                  <a:schemeClr val="bg1"/>
                </a:solidFill>
              </a:rPr>
              <a:t>Northern Michigan University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28600" y="1595021"/>
            <a:ext cx="44958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tabLst>
                <a:tab pos="511175" algn="l"/>
                <a:tab pos="4060825" algn="r"/>
              </a:tabLst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Unique donor/acceptor molecules (</a:t>
            </a:r>
            <a:r>
              <a:rPr lang="en-US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) based on the 1,3-di-ethynylbicyclo[1.1.1]pentane (</a:t>
            </a:r>
            <a:r>
              <a:rPr lang="en-US" sz="1300" dirty="0" err="1" smtClean="0">
                <a:solidFill>
                  <a:schemeClr val="bg1"/>
                </a:solidFill>
                <a:latin typeface="+mj-lt"/>
              </a:rPr>
              <a:t>diethynylpropellane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) spacer are being investigated to probe </a:t>
            </a:r>
            <a:r>
              <a:rPr lang="en-US" sz="1300" dirty="0" err="1" smtClean="0">
                <a:solidFill>
                  <a:schemeClr val="bg1"/>
                </a:solidFill>
                <a:latin typeface="+mj-lt"/>
              </a:rPr>
              <a:t>nonclassical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 conjugation through the </a:t>
            </a:r>
            <a:r>
              <a:rPr lang="en-US" sz="1300" dirty="0" err="1" smtClean="0">
                <a:solidFill>
                  <a:schemeClr val="bg1"/>
                </a:solidFill>
                <a:latin typeface="+mj-lt"/>
              </a:rPr>
              <a:t>propellane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 unit.  </a:t>
            </a:r>
            <a:r>
              <a:rPr lang="en-US" sz="1300" dirty="0" smtClean="0">
                <a:solidFill>
                  <a:srgbClr val="FFFF00"/>
                </a:solidFill>
                <a:latin typeface="+mj-lt"/>
              </a:rPr>
              <a:t>The work represents the first </a:t>
            </a:r>
            <a:r>
              <a:rPr lang="en-US" sz="1300" i="1" dirty="0" smtClean="0">
                <a:solidFill>
                  <a:srgbClr val="FFFF00"/>
                </a:solidFill>
                <a:latin typeface="+mj-lt"/>
              </a:rPr>
              <a:t>experimental </a:t>
            </a:r>
            <a:r>
              <a:rPr lang="en-US" sz="1300" dirty="0" smtClean="0">
                <a:solidFill>
                  <a:srgbClr val="FFFF00"/>
                </a:solidFill>
                <a:latin typeface="+mj-lt"/>
              </a:rPr>
              <a:t> study of charge transfer from donor (D) to acceptor (A) through </a:t>
            </a:r>
            <a:r>
              <a:rPr lang="en-US" sz="1300" dirty="0" err="1" smtClean="0">
                <a:solidFill>
                  <a:srgbClr val="FFFF00"/>
                </a:solidFill>
                <a:latin typeface="+mj-lt"/>
              </a:rPr>
              <a:t>chromophores</a:t>
            </a:r>
            <a:r>
              <a:rPr lang="en-US" sz="1300" dirty="0" smtClean="0">
                <a:solidFill>
                  <a:srgbClr val="FFFF00"/>
                </a:solidFill>
                <a:latin typeface="+mj-lt"/>
              </a:rPr>
              <a:t> linked by </a:t>
            </a:r>
            <a:r>
              <a:rPr lang="en-US" sz="1300" dirty="0" err="1" smtClean="0">
                <a:solidFill>
                  <a:srgbClr val="FFFF00"/>
                </a:solidFill>
                <a:latin typeface="+mj-lt"/>
              </a:rPr>
              <a:t>diethynyl-propellane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.  We plan to synthesize and study the </a:t>
            </a:r>
            <a:r>
              <a:rPr lang="en-US" sz="1300" dirty="0" err="1" smtClean="0">
                <a:solidFill>
                  <a:schemeClr val="bg1"/>
                </a:solidFill>
                <a:latin typeface="+mj-lt"/>
              </a:rPr>
              <a:t>spectro-scopic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 behavior of a series of targets with different combinations of D/A groups.  The extent of interaction will be characterized by UV-</a:t>
            </a:r>
            <a:r>
              <a:rPr lang="en-US" sz="1300" dirty="0" err="1" smtClean="0">
                <a:solidFill>
                  <a:schemeClr val="bg1"/>
                </a:solidFill>
                <a:latin typeface="+mj-lt"/>
              </a:rPr>
              <a:t>vis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 and fluorescence spec-</a:t>
            </a:r>
            <a:r>
              <a:rPr lang="en-US" sz="1300" dirty="0" err="1" smtClean="0">
                <a:solidFill>
                  <a:schemeClr val="bg1"/>
                </a:solidFill>
                <a:latin typeface="+mj-lt"/>
              </a:rPr>
              <a:t>troscopy</a:t>
            </a: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.   </a:t>
            </a:r>
            <a:r>
              <a:rPr lang="en-US" sz="1300" dirty="0" smtClean="0">
                <a:solidFill>
                  <a:srgbClr val="FFFF00"/>
                </a:solidFill>
                <a:latin typeface="+mj-lt"/>
              </a:rPr>
              <a:t>These molecules may find potential applications in molecular electronics, optics, and photovoltaic devices.</a:t>
            </a:r>
          </a:p>
          <a:p>
            <a:pPr algn="just">
              <a:tabLst>
                <a:tab pos="511175" algn="l"/>
                <a:tab pos="4060825" algn="r"/>
              </a:tabLst>
            </a:pP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400" dirty="0">
              <a:solidFill>
                <a:schemeClr val="bg1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400" dirty="0">
              <a:solidFill>
                <a:schemeClr val="bg1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300" dirty="0" smtClean="0">
              <a:solidFill>
                <a:schemeClr val="bg1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300" dirty="0" smtClean="0">
              <a:solidFill>
                <a:schemeClr val="bg1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We have prepared four of the targets using sequential palladium coupling to the parent 1,3-diethynyl-propellane: </a:t>
            </a:r>
            <a:r>
              <a:rPr lang="en-US" sz="1300" dirty="0" smtClean="0">
                <a:solidFill>
                  <a:srgbClr val="FFFF00"/>
                </a:solidFill>
                <a:latin typeface="+mj-lt"/>
              </a:rPr>
              <a:t>charge transfer is evident in the three systems characterized by UV-</a:t>
            </a:r>
            <a:r>
              <a:rPr lang="en-US" sz="1300" dirty="0" err="1" smtClean="0">
                <a:solidFill>
                  <a:srgbClr val="FFFF00"/>
                </a:solidFill>
                <a:latin typeface="+mj-lt"/>
              </a:rPr>
              <a:t>vis</a:t>
            </a:r>
            <a:r>
              <a:rPr lang="en-US" sz="1300" dirty="0" smtClean="0">
                <a:solidFill>
                  <a:srgbClr val="FFFF00"/>
                </a:solidFill>
                <a:latin typeface="+mj-lt"/>
              </a:rPr>
              <a:t> spectroscopy and preliminary fluorescence data suggest an intense, broad, red-shifted CT emission for </a:t>
            </a:r>
            <a:r>
              <a:rPr lang="en-US" sz="13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300" b="1" dirty="0" err="1" smtClean="0">
                <a:solidFill>
                  <a:srgbClr val="FFFF00"/>
                </a:solidFill>
                <a:latin typeface="+mj-lt"/>
              </a:rPr>
              <a:t>a</a:t>
            </a:r>
            <a:r>
              <a:rPr lang="en-US" sz="13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FFFF00"/>
                </a:solidFill>
                <a:latin typeface="+mj-lt"/>
              </a:rPr>
              <a:t>at 618 nm upon excitation at 285 nm.</a:t>
            </a:r>
            <a:endParaRPr lang="en-US" sz="1300" dirty="0">
              <a:solidFill>
                <a:srgbClr val="FFFF00"/>
              </a:solidFill>
              <a:latin typeface="+mj-lt"/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1600200"/>
            <a:ext cx="373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smtClean="0">
                <a:solidFill>
                  <a:schemeClr val="bg1"/>
                </a:solidFill>
              </a:rPr>
              <a:t>UV-</a:t>
            </a:r>
            <a:r>
              <a:rPr lang="en-US" sz="1500" b="1" i="1" dirty="0" err="1" smtClean="0">
                <a:solidFill>
                  <a:schemeClr val="bg1"/>
                </a:solidFill>
              </a:rPr>
              <a:t>vis</a:t>
            </a:r>
            <a:r>
              <a:rPr lang="en-US" sz="1500" b="1" i="1" dirty="0" smtClean="0">
                <a:solidFill>
                  <a:schemeClr val="bg1"/>
                </a:solidFill>
              </a:rPr>
              <a:t> spectra in </a:t>
            </a:r>
            <a:r>
              <a:rPr lang="en-US" sz="1500" b="1" i="1" dirty="0" err="1" smtClean="0">
                <a:solidFill>
                  <a:schemeClr val="bg1"/>
                </a:solidFill>
              </a:rPr>
              <a:t>Dioxane</a:t>
            </a:r>
            <a:r>
              <a:rPr lang="en-US" sz="1500" b="1" i="1" dirty="0">
                <a:solidFill>
                  <a:schemeClr val="bg1"/>
                </a:solidFill>
              </a:rPr>
              <a:t>:</a:t>
            </a:r>
            <a:r>
              <a:rPr lang="en-US" sz="1500" b="1" i="1" dirty="0" smtClean="0">
                <a:solidFill>
                  <a:schemeClr val="bg1"/>
                </a:solidFill>
              </a:rPr>
              <a:t> </a:t>
            </a:r>
            <a:endParaRPr lang="en-US" sz="1500" b="1" i="1" dirty="0">
              <a:solidFill>
                <a:schemeClr val="bg1"/>
              </a:solidFill>
            </a:endParaRPr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304800" y="4267200"/>
          <a:ext cx="4419600" cy="973137"/>
        </p:xfrm>
        <a:graphic>
          <a:graphicData uri="http://schemas.openxmlformats.org/presentationml/2006/ole">
            <p:oleObj spid="_x0000_s2071" name="CS ChemDraw Drawing" r:id="rId3" imgW="5120640" imgH="1127520" progId="ChemDraw.Document.4.5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05400" y="1905000"/>
            <a:ext cx="3352800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</a:rPr>
              <a:t>               D            A	     </a:t>
            </a:r>
            <a:r>
              <a:rPr lang="en-US" sz="1600" b="1" i="1" dirty="0" smtClean="0">
                <a:solidFill>
                  <a:schemeClr val="bg1"/>
                </a:solidFill>
                <a:latin typeface="Symbol" pitchFamily="18" charset="2"/>
              </a:rPr>
              <a:t>l </a:t>
            </a:r>
            <a:r>
              <a:rPr lang="en-US" sz="1600" b="1" i="1" baseline="-25000" dirty="0" smtClean="0">
                <a:solidFill>
                  <a:schemeClr val="bg1"/>
                </a:solidFill>
                <a:latin typeface="+mj-lt"/>
              </a:rPr>
              <a:t>max </a:t>
            </a:r>
            <a:r>
              <a:rPr lang="en-US" sz="1600" b="1" i="1" dirty="0" smtClean="0">
                <a:solidFill>
                  <a:schemeClr val="bg1"/>
                </a:solidFill>
                <a:latin typeface="+mj-lt"/>
              </a:rPr>
              <a:t>(nm)</a:t>
            </a:r>
            <a:endParaRPr lang="en-US" sz="400" b="1" i="1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400" i="1" dirty="0" smtClean="0">
                <a:solidFill>
                  <a:schemeClr val="bg1"/>
                </a:solidFill>
                <a:latin typeface="Symbol" pitchFamily="18" charset="2"/>
              </a:rPr>
              <a:t>__________________________________________________________________________________________________________________________</a:t>
            </a:r>
          </a:p>
          <a:p>
            <a:endParaRPr lang="en-US" sz="400" i="1" dirty="0">
              <a:solidFill>
                <a:schemeClr val="bg1"/>
              </a:solidFill>
              <a:latin typeface="Symbol" pitchFamily="18" charset="2"/>
            </a:endParaRPr>
          </a:p>
          <a:p>
            <a:r>
              <a:rPr lang="en-US" sz="1400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err="1" smtClean="0">
                <a:solidFill>
                  <a:srgbClr val="00FF00"/>
                </a:solidFill>
                <a:latin typeface="+mj-lt"/>
              </a:rPr>
              <a:t>a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  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OMe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 CN          284</a:t>
            </a:r>
          </a:p>
          <a:p>
            <a:r>
              <a:rPr lang="en-US" sz="1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err="1" smtClean="0">
                <a:solidFill>
                  <a:srgbClr val="FFC000"/>
                </a:solidFill>
                <a:latin typeface="+mj-lt"/>
              </a:rPr>
              <a:t>b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       NMe</a:t>
            </a:r>
            <a:r>
              <a:rPr lang="en-US" sz="1400" baseline="-25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CN          288</a:t>
            </a:r>
          </a:p>
          <a:p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err="1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       NMe</a:t>
            </a:r>
            <a:r>
              <a:rPr lang="en-US" sz="1400" baseline="-25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NO</a:t>
            </a:r>
            <a:r>
              <a:rPr lang="en-US" sz="1400" baseline="-25000" dirty="0" smtClean="0">
                <a:solidFill>
                  <a:schemeClr val="bg1"/>
                </a:solidFill>
                <a:latin typeface="+mj-lt"/>
              </a:rPr>
              <a:t>2  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296</a:t>
            </a:r>
          </a:p>
          <a:p>
            <a:r>
              <a:rPr lang="en-US" sz="1400" dirty="0" err="1" smtClean="0">
                <a:solidFill>
                  <a:srgbClr val="0070C0"/>
                </a:solidFill>
              </a:rPr>
              <a:t>diethynylpropellane</a:t>
            </a:r>
            <a:r>
              <a:rPr lang="en-US" sz="1400" dirty="0" smtClean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chemeClr val="bg1"/>
                </a:solidFill>
              </a:rPr>
              <a:t>           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endParaRPr lang="en-US" sz="1400" dirty="0" smtClean="0">
              <a:solidFill>
                <a:srgbClr val="0070C0"/>
              </a:solidFill>
              <a:latin typeface="+mj-lt"/>
            </a:endParaRPr>
          </a:p>
          <a:p>
            <a:endParaRPr lang="en-US" sz="1400" dirty="0"/>
          </a:p>
          <a:p>
            <a:endParaRPr lang="en-US" sz="1400" baseline="-25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4953000" y="3352800"/>
          <a:ext cx="3733800" cy="3352800"/>
        </p:xfrm>
        <a:graphic>
          <a:graphicData uri="http://schemas.openxmlformats.org/presentationml/2006/ole">
            <p:oleObj spid="_x0000_s2073" name="CS ChemDraw Drawing" r:id="rId4" imgW="3911400" imgH="5232240" progId="ChemDraw.Document.4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188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Default Design</vt:lpstr>
      <vt:lpstr>CS ChemDraw Drawing</vt:lpstr>
      <vt:lpstr>Slide 1</vt:lpstr>
    </vt:vector>
  </TitlesOfParts>
  <Company>Eastern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Kraig Wheeler</dc:creator>
  <cp:lastModifiedBy>Registered User</cp:lastModifiedBy>
  <cp:revision>45</cp:revision>
  <dcterms:created xsi:type="dcterms:W3CDTF">2006-04-25T22:02:00Z</dcterms:created>
  <dcterms:modified xsi:type="dcterms:W3CDTF">2008-10-01T23:05:25Z</dcterms:modified>
</cp:coreProperties>
</file>