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135" d="100"/>
          <a:sy n="135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rgbClr val="3366FF"/>
            </a:gs>
            <a:gs pos="56000">
              <a:srgbClr val="00009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8FD5C-8EBD-BA49-B9E6-B350EF283D9C}" type="datetimeFigureOut">
              <a:rPr lang="en-US" smtClean="0"/>
              <a:t>9/30/08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530A-EFCB-F948-A278-00699AF844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4" Type="http://schemas.openxmlformats.org/officeDocument/2006/relationships/image" Target="../media/image3.png"/><Relationship Id="rId10" Type="http://schemas.openxmlformats.org/officeDocument/2006/relationships/image" Target="../media/image9.png"/><Relationship Id="rId5" Type="http://schemas.openxmlformats.org/officeDocument/2006/relationships/image" Target="../media/image4.pdf"/><Relationship Id="rId7" Type="http://schemas.openxmlformats.org/officeDocument/2006/relationships/image" Target="../media/image6.pd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9" Type="http://schemas.openxmlformats.org/officeDocument/2006/relationships/image" Target="../media/image8.pdf"/><Relationship Id="rId3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4105462"/>
            <a:ext cx="2949220" cy="2676338"/>
          </a:xfrm>
          <a:prstGeom prst="rect">
            <a:avLst/>
          </a:prstGeom>
        </p:spPr>
      </p:pic>
      <p:pic>
        <p:nvPicPr>
          <p:cNvPr id="5" name="Picture 4" descr="Picture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105462"/>
            <a:ext cx="2850056" cy="26763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 r="76262"/>
          <a:stretch>
            <a:fillRect/>
          </a:stretch>
        </p:blipFill>
        <p:spPr>
          <a:xfrm>
            <a:off x="8001001" y="152399"/>
            <a:ext cx="939800" cy="109418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55257" y="4105462"/>
            <a:ext cx="2585544" cy="249299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Calculated structures (GAMESS: B3LYP/STO3G) for two pH-responsive receptors indicate subtle differences in cavity size and phenol-amine hydrogen bond distance.  We have synthesized four new analogs, and are testing their pH-dependent ability to bind a range of metal ions, with affinities dependent in part on ion size.  We hypothesize that phenol </a:t>
            </a:r>
            <a:r>
              <a:rPr lang="en-US" sz="1200" dirty="0" err="1" smtClean="0">
                <a:latin typeface="Arial"/>
              </a:rPr>
              <a:t>pKa</a:t>
            </a:r>
            <a:r>
              <a:rPr lang="en-US" sz="1200" dirty="0" smtClean="0">
                <a:latin typeface="Arial"/>
              </a:rPr>
              <a:t> differences will strongly impact this profile.</a:t>
            </a:r>
            <a:endParaRPr lang="en-US" sz="1200" dirty="0"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399" y="65529"/>
            <a:ext cx="784860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smtClean="0">
                <a:solidFill>
                  <a:srgbClr val="FFFF00"/>
                </a:solidFill>
                <a:latin typeface="Arial"/>
                <a:cs typeface="Arial"/>
              </a:rPr>
              <a:t>The Phenol-Amine Hydrogen Bond as a Director of Molecular Structure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Arial"/>
                <a:cs typeface="Arial"/>
              </a:rPr>
              <a:t>Benjamin L. Miller, Department of Dermatology, University of Rochester</a:t>
            </a:r>
            <a:endParaRPr lang="en-US" sz="1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tretch>
                <a:fillRect/>
              </a:stretch>
            </p:blipFill>
          </mc:Choice>
          <mc:Fallback>
            <p:blipFill>
              <a:blip r:embed="rId6"/>
              <a:stretch>
                <a:fillRect/>
              </a:stretch>
            </p:blipFill>
          </mc:Fallback>
        </mc:AlternateContent>
        <p:spPr>
          <a:xfrm>
            <a:off x="5339256" y="6083300"/>
            <a:ext cx="863600" cy="698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tretch>
                <a:fillRect/>
              </a:stretch>
            </p:blipFill>
          </mc:Choice>
          <mc:Fallback>
            <p:blipFill>
              <a:blip r:embed="rId8"/>
              <a:stretch>
                <a:fillRect/>
              </a:stretch>
            </p:blipFill>
          </mc:Fallback>
        </mc:AlternateContent>
        <p:spPr>
          <a:xfrm>
            <a:off x="2238021" y="6083300"/>
            <a:ext cx="863600" cy="6858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9"/>
              <a:stretch>
                <a:fillRect/>
              </a:stretch>
            </p:blipFill>
          </mc:Choice>
          <mc:Fallback>
            <p:blipFill>
              <a:blip r:embed="rId10"/>
              <a:stretch>
                <a:fillRect/>
              </a:stretch>
            </p:blipFill>
          </mc:Fallback>
        </mc:AlternateContent>
        <p:spPr>
          <a:xfrm>
            <a:off x="177800" y="696471"/>
            <a:ext cx="8966200" cy="26543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00200" y="2981439"/>
            <a:ext cx="95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FF"/>
                </a:solidFill>
                <a:latin typeface="Arial"/>
                <a:cs typeface="Arial"/>
              </a:rPr>
              <a:t>“Open”</a:t>
            </a:r>
            <a:endParaRPr lang="en-US" i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7635" y="3200400"/>
            <a:ext cx="3319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FF"/>
                </a:solidFill>
                <a:latin typeface="Arial"/>
                <a:cs typeface="Arial"/>
              </a:rPr>
              <a:t>“Closed”:</a:t>
            </a:r>
          </a:p>
          <a:p>
            <a:r>
              <a:rPr lang="en-US" i="1" dirty="0" smtClean="0">
                <a:solidFill>
                  <a:srgbClr val="FFFFFF"/>
                </a:solidFill>
                <a:latin typeface="Arial"/>
                <a:cs typeface="Arial"/>
              </a:rPr>
              <a:t>     </a:t>
            </a:r>
            <a:r>
              <a:rPr lang="en-US" i="1" dirty="0" smtClean="0">
                <a:solidFill>
                  <a:srgbClr val="FFFF00"/>
                </a:solidFill>
                <a:latin typeface="Arial"/>
                <a:cs typeface="Arial"/>
              </a:rPr>
              <a:t>size-dependent ion binding</a:t>
            </a:r>
            <a:endParaRPr lang="en-US" i="1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01001" y="2981439"/>
            <a:ext cx="95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FF"/>
                </a:solidFill>
                <a:latin typeface="Arial"/>
                <a:cs typeface="Arial"/>
              </a:rPr>
              <a:t>“Open”</a:t>
            </a:r>
            <a:endParaRPr lang="en-US" i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57692" y="2133600"/>
            <a:ext cx="1107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Arial"/>
                <a:cs typeface="Arial"/>
              </a:rPr>
              <a:t>pH &lt; amine </a:t>
            </a:r>
            <a:r>
              <a:rPr lang="en-US" sz="1000" dirty="0" err="1" smtClean="0">
                <a:solidFill>
                  <a:schemeClr val="bg1"/>
                </a:solidFill>
                <a:latin typeface="Arial"/>
                <a:cs typeface="Arial"/>
              </a:rPr>
              <a:t>pKa</a:t>
            </a:r>
            <a:endParaRPr lang="en-US" sz="1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73718" y="1828800"/>
            <a:ext cx="11078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Arial"/>
                <a:cs typeface="Arial"/>
              </a:rPr>
              <a:t>pH &gt; amine </a:t>
            </a:r>
            <a:r>
              <a:rPr lang="en-US" sz="1000" dirty="0" err="1" smtClean="0">
                <a:solidFill>
                  <a:schemeClr val="bg1"/>
                </a:solidFill>
                <a:latin typeface="Arial"/>
                <a:cs typeface="Arial"/>
              </a:rPr>
              <a:t>pKa</a:t>
            </a:r>
            <a:endParaRPr lang="en-US" sz="1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92733" y="2133600"/>
            <a:ext cx="11436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Arial"/>
                <a:cs typeface="Arial"/>
              </a:rPr>
              <a:t>pH &lt; phenol </a:t>
            </a:r>
            <a:r>
              <a:rPr lang="en-US" sz="1000" dirty="0" err="1" smtClean="0">
                <a:solidFill>
                  <a:schemeClr val="bg1"/>
                </a:solidFill>
                <a:latin typeface="Arial"/>
                <a:cs typeface="Arial"/>
              </a:rPr>
              <a:t>pKa</a:t>
            </a:r>
            <a:endParaRPr lang="en-US" sz="1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74825" y="1828800"/>
            <a:ext cx="11436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Arial"/>
                <a:cs typeface="Arial"/>
              </a:rPr>
              <a:t>pH &gt; phenol </a:t>
            </a:r>
            <a:r>
              <a:rPr lang="en-US" sz="1000" dirty="0" err="1" smtClean="0">
                <a:solidFill>
                  <a:schemeClr val="bg1"/>
                </a:solidFill>
                <a:latin typeface="Arial"/>
                <a:cs typeface="Arial"/>
              </a:rPr>
              <a:t>pKa</a:t>
            </a:r>
            <a:endParaRPr lang="en-US" sz="10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129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Rochester</Company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Benjamin Miller</dc:creator>
  <cp:lastModifiedBy>Benjamin Miller</cp:lastModifiedBy>
  <cp:revision>8</cp:revision>
  <dcterms:created xsi:type="dcterms:W3CDTF">2008-09-30T13:11:39Z</dcterms:created>
  <dcterms:modified xsi:type="dcterms:W3CDTF">2008-09-30T14:10:57Z</dcterms:modified>
</cp:coreProperties>
</file>