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3" r:id="rId3"/>
    <p:sldId id="264" r:id="rId4"/>
    <p:sldId id="258" r:id="rId5"/>
    <p:sldId id="256" r:id="rId6"/>
    <p:sldId id="261" r:id="rId7"/>
  </p:sldIdLst>
  <p:sldSz cx="9144000" cy="6858000" type="letter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DDDD47"/>
    <a:srgbClr val="FFFF66"/>
    <a:srgbClr val="FFFF99"/>
    <a:srgbClr val="C5D12F"/>
    <a:srgbClr val="F7FD03"/>
    <a:srgbClr val="660033"/>
    <a:srgbClr val="66CC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36" autoAdjust="0"/>
  </p:normalViewPr>
  <p:slideViewPr>
    <p:cSldViewPr>
      <p:cViewPr varScale="1">
        <p:scale>
          <a:sx n="70" d="100"/>
          <a:sy n="70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CECF9-92B6-4FD6-A5E9-F37E09598E34}" type="datetimeFigureOut">
              <a:rPr lang="en-US" smtClean="0"/>
              <a:pPr/>
              <a:t>9/30/2008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59E2D-F547-4655-88B0-CB4F7CC34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9E2D-F547-4655-88B0-CB4F7CC3433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9E2D-F547-4655-88B0-CB4F7CC3433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9E2D-F547-4655-88B0-CB4F7CC3433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9E2D-F547-4655-88B0-CB4F7CC3433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9E2D-F547-4655-88B0-CB4F7CC3433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9E2D-F547-4655-88B0-CB4F7CC3433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028"/>
            <a:ext cx="7772400" cy="14704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9EE3C-3416-496D-8C7E-A170A1AD469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659BC6-F1F2-4BE1-81F4-5C4AC9959EC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035"/>
            <a:ext cx="2057400" cy="585073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035"/>
            <a:ext cx="5969000" cy="585073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0E4DF-CAAF-4B47-997F-8C222FA10F6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BAED72-D497-48EE-B343-F6F9EA2CA63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84" y="44065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84" y="2906316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21D0C-CD3F-40B7-80B5-584E994AA66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E25CD-4571-4394-96D1-03BA808068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716"/>
            <a:ext cx="4040717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272"/>
            <a:ext cx="4040717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6085" y="1534716"/>
            <a:ext cx="4040716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085" y="2175272"/>
            <a:ext cx="4040716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20FF6D-11B0-47C7-9077-2FD7F476C81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8DD34-D30F-40A1-A72C-6C9FAC662C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58F6E-4FB1-4DD4-A09B-F46FD76666C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2654"/>
            <a:ext cx="30077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2653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4703"/>
            <a:ext cx="30077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36CCE-61AA-4DB6-9AAF-3C1C79D64FD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17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17" y="6131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17" y="536733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9FBB3-E3F7-4A37-B372-7EA81285009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503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4829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4829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4829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B0424C-5D6C-4989-920D-4375130DF91B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76400"/>
          </a:xfrm>
        </p:spPr>
        <p:txBody>
          <a:bodyPr/>
          <a:lstStyle/>
          <a:p>
            <a:r>
              <a:rPr lang="en-US" sz="2400" i="1" dirty="0" smtClean="0"/>
              <a:t>I. </a:t>
            </a:r>
            <a:r>
              <a:rPr lang="en-US" sz="2400" i="1" dirty="0" smtClean="0"/>
              <a:t>Computational Studies of the Cone and 1,2,3 Alt Calix[6]arene Bis-Crown-4 </a:t>
            </a:r>
            <a:r>
              <a:rPr lang="en-US" sz="2400" i="1" dirty="0" smtClean="0"/>
              <a:t>Isomers</a:t>
            </a:r>
            <a:r>
              <a:rPr lang="en-US" sz="1800" i="1" dirty="0" smtClean="0"/>
              <a:t/>
            </a:r>
            <a:br>
              <a:rPr lang="en-US" sz="1800" i="1" dirty="0" smtClean="0"/>
            </a:br>
            <a:r>
              <a:rPr lang="en-US" sz="2200" b="1" dirty="0" smtClean="0"/>
              <a:t> </a:t>
            </a:r>
            <a:r>
              <a:rPr lang="en-US" sz="2200" b="1" dirty="0" smtClean="0"/>
              <a:t>Meghan N. Lawson, Michael T. Blanda, Sara J. Staggs, Lauren N. Sederholm, and David C. Easter*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2400" dirty="0" smtClean="0"/>
              <a:t>Texas State University-San Marcos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1143000"/>
          </a:xfrm>
        </p:spPr>
        <p:txBody>
          <a:bodyPr/>
          <a:lstStyle/>
          <a:p>
            <a:pPr>
              <a:buNone/>
            </a:pPr>
            <a:r>
              <a:rPr lang="en-US" sz="2200" dirty="0" smtClean="0"/>
              <a:t>Focus:  To evaluate calculated NMR shifts, structures, bond distances and charge distributions in light of experimental data.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 smtClean="0"/>
          </a:p>
          <a:p>
            <a:endParaRPr lang="en-US" dirty="0"/>
          </a:p>
        </p:txBody>
      </p:sp>
      <p:pic>
        <p:nvPicPr>
          <p:cNvPr id="4" name="Picture 3" descr="TOC Graphic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352800"/>
            <a:ext cx="8112177" cy="28938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34290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Symmetry-unique atoms within an isomer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162800" y="3352800"/>
            <a:ext cx="1194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 NMR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76400"/>
          </a:xfrm>
        </p:spPr>
        <p:txBody>
          <a:bodyPr/>
          <a:lstStyle/>
          <a:p>
            <a:r>
              <a:rPr lang="en-US" sz="2400" i="1" dirty="0" smtClean="0"/>
              <a:t>I. </a:t>
            </a:r>
            <a:r>
              <a:rPr lang="en-US" sz="2400" i="1" dirty="0" smtClean="0"/>
              <a:t>Computational Studies of the Cone and 1,2,3 Alt Calix[6]arene Bis-Crown-4 </a:t>
            </a:r>
            <a:r>
              <a:rPr lang="en-US" sz="2400" i="1" dirty="0" smtClean="0"/>
              <a:t>Isomers</a:t>
            </a:r>
            <a:r>
              <a:rPr lang="en-US" sz="1800" i="1" dirty="0" smtClean="0"/>
              <a:t/>
            </a:r>
            <a:br>
              <a:rPr lang="en-US" sz="1800" i="1" dirty="0" smtClean="0"/>
            </a:br>
            <a:r>
              <a:rPr lang="en-US" sz="2200" b="1" dirty="0" smtClean="0"/>
              <a:t> </a:t>
            </a:r>
            <a:r>
              <a:rPr lang="en-US" sz="2200" b="1" dirty="0" smtClean="0"/>
              <a:t>Meghan N. Lawson, Michael T. Blanda, Sara J. Staggs, Lauren N. Sederholm, and David C. Easter*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2400" dirty="0" smtClean="0"/>
              <a:t>Texas State University-San Marcos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4191000" cy="43434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Good agreement is observed between calculated and known NMR assignments.</a:t>
            </a:r>
          </a:p>
          <a:p>
            <a:pPr>
              <a:buNone/>
            </a:pPr>
            <a:r>
              <a:rPr lang="en-US" sz="2400" dirty="0" smtClean="0"/>
              <a:t>Agreement is better in calculations that do not impose symmetry on equivalent atoms.</a:t>
            </a:r>
          </a:p>
          <a:p>
            <a:pPr>
              <a:buNone/>
            </a:pPr>
            <a:r>
              <a:rPr lang="en-US" sz="2400" dirty="0" smtClean="0"/>
              <a:t>Consideration of solvent effects in calculations improves energies, but not NMR predictions.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 smtClean="0"/>
          </a:p>
          <a:p>
            <a:endParaRPr lang="en-US" dirty="0"/>
          </a:p>
        </p:txBody>
      </p:sp>
      <p:pic>
        <p:nvPicPr>
          <p:cNvPr id="6" name="Picture 5" descr="Calc vs obs graphs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981200"/>
            <a:ext cx="3732976" cy="38187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86400" y="58674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Calculated vs. Observed NMR Shifts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76400"/>
          </a:xfrm>
        </p:spPr>
        <p:txBody>
          <a:bodyPr/>
          <a:lstStyle/>
          <a:p>
            <a:r>
              <a:rPr lang="en-US" sz="2400" i="1" dirty="0" smtClean="0"/>
              <a:t>I. </a:t>
            </a:r>
            <a:r>
              <a:rPr lang="en-US" sz="2400" i="1" dirty="0" smtClean="0"/>
              <a:t>Computational Studies of the Cone and 1,2,3 Alt Calix[6]arene Bis-Crown-4 </a:t>
            </a:r>
            <a:r>
              <a:rPr lang="en-US" sz="2400" i="1" dirty="0" smtClean="0"/>
              <a:t>Isomers</a:t>
            </a:r>
            <a:r>
              <a:rPr lang="en-US" sz="1800" i="1" dirty="0" smtClean="0"/>
              <a:t/>
            </a:r>
            <a:br>
              <a:rPr lang="en-US" sz="1800" i="1" dirty="0" smtClean="0"/>
            </a:br>
            <a:r>
              <a:rPr lang="en-US" sz="2200" b="1" dirty="0" smtClean="0"/>
              <a:t> </a:t>
            </a:r>
            <a:r>
              <a:rPr lang="en-US" sz="2200" b="1" dirty="0" smtClean="0"/>
              <a:t>Meghan N. Lawson, Michael T. Blanda, Sara J. Staggs, Lauren N. Sederholm, and David C. Easter*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2400" dirty="0" smtClean="0"/>
              <a:t>Texas State University-San Marcos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057400"/>
            <a:ext cx="4267200" cy="4495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Results:</a:t>
            </a:r>
          </a:p>
          <a:p>
            <a:pPr>
              <a:buNone/>
            </a:pPr>
            <a:r>
              <a:rPr lang="en-US" sz="2400" dirty="0" smtClean="0"/>
              <a:t>Calculations are helpful for assigning many unknown peaks;  however, some assignments remain ambiguous. </a:t>
            </a:r>
          </a:p>
          <a:p>
            <a:pPr>
              <a:buNone/>
            </a:pPr>
            <a:r>
              <a:rPr lang="en-US" sz="2400" dirty="0" smtClean="0"/>
              <a:t>Net charges, electrostatic forces, and local dipoles (but not bond lengths) are correlated to spectral compression.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endParaRPr lang="en-US" sz="2400" dirty="0"/>
          </a:p>
        </p:txBody>
      </p:sp>
      <p:pic>
        <p:nvPicPr>
          <p:cNvPr id="5" name="Picture 4" descr="Spectral Compression graphs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09800"/>
            <a:ext cx="3963567" cy="33220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5562600"/>
            <a:ext cx="358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Plots investigating correlations between four factors (x-axis) and spectral compression (y-axis)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8600" y="171450"/>
            <a:ext cx="8686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i="1" dirty="0" smtClean="0"/>
              <a:t>II. R2PI Spectroscopic Studies </a:t>
            </a:r>
            <a:r>
              <a:rPr lang="en-US" sz="2400" i="1" dirty="0"/>
              <a:t>of </a:t>
            </a:r>
            <a:r>
              <a:rPr lang="en-US" sz="2400" i="1" dirty="0" smtClean="0"/>
              <a:t>Neat Fluorobenzene Clusters and </a:t>
            </a:r>
            <a:r>
              <a:rPr lang="en-US" sz="2400" i="1" dirty="0" smtClean="0"/>
              <a:t>Mixed </a:t>
            </a:r>
            <a:r>
              <a:rPr lang="en-US" sz="2400" i="1" dirty="0" smtClean="0"/>
              <a:t>Benzene-Fluorobenzene </a:t>
            </a:r>
            <a:r>
              <a:rPr lang="en-US" sz="2400" i="1" dirty="0"/>
              <a:t>Clusters</a:t>
            </a:r>
          </a:p>
          <a:p>
            <a:pPr algn="ctr"/>
            <a:r>
              <a:rPr lang="en-US" sz="2200" b="1" dirty="0"/>
              <a:t>David C. </a:t>
            </a:r>
            <a:r>
              <a:rPr lang="en-US" sz="2200" b="1" dirty="0" smtClean="0"/>
              <a:t>Easter*, Scott A. Grimes and Meghan N. Lawson</a:t>
            </a:r>
            <a:endParaRPr lang="en-US" sz="2200" b="1" dirty="0"/>
          </a:p>
          <a:p>
            <a:pPr algn="ctr"/>
            <a:r>
              <a:rPr lang="en-US" sz="2400" dirty="0"/>
              <a:t>Texas State University-San Marcos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057400" y="2286000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60033"/>
                </a:solidFill>
              </a:rPr>
              <a:t>A. Fluorobenzene </a:t>
            </a:r>
            <a:r>
              <a:rPr lang="en-US" sz="2000" b="1" dirty="0">
                <a:solidFill>
                  <a:srgbClr val="660033"/>
                </a:solidFill>
              </a:rPr>
              <a:t>Monomer, C</a:t>
            </a:r>
            <a:r>
              <a:rPr lang="en-US" sz="2000" b="1" baseline="-25000" dirty="0">
                <a:solidFill>
                  <a:srgbClr val="660033"/>
                </a:solidFill>
              </a:rPr>
              <a:t>6</a:t>
            </a:r>
            <a:r>
              <a:rPr lang="en-US" sz="2000" b="1" dirty="0">
                <a:solidFill>
                  <a:srgbClr val="660033"/>
                </a:solidFill>
              </a:rPr>
              <a:t>H</a:t>
            </a:r>
            <a:r>
              <a:rPr lang="en-US" sz="2000" b="1" baseline="-25000" dirty="0">
                <a:solidFill>
                  <a:srgbClr val="660033"/>
                </a:solidFill>
              </a:rPr>
              <a:t>5</a:t>
            </a:r>
            <a:r>
              <a:rPr lang="en-US" sz="2000" b="1" dirty="0">
                <a:solidFill>
                  <a:srgbClr val="660033"/>
                </a:solidFill>
              </a:rPr>
              <a:t>F</a:t>
            </a:r>
            <a:endParaRPr lang="en-US" sz="2000" b="1" baseline="-25000" dirty="0">
              <a:solidFill>
                <a:srgbClr val="660033"/>
              </a:solidFill>
            </a:endParaRPr>
          </a:p>
        </p:txBody>
      </p:sp>
      <p:pic>
        <p:nvPicPr>
          <p:cNvPr id="2115" name="Picture 67" descr="FB Monom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2743200"/>
            <a:ext cx="6019800" cy="3048000"/>
          </a:xfrm>
          <a:prstGeom prst="rect">
            <a:avLst/>
          </a:prstGeom>
          <a:noFill/>
        </p:spPr>
      </p:pic>
      <p:sp>
        <p:nvSpPr>
          <p:cNvPr id="2117" name="Text Box 69"/>
          <p:cNvSpPr txBox="1">
            <a:spLocks noChangeArrowheads="1"/>
          </p:cNvSpPr>
          <p:nvPr/>
        </p:nvSpPr>
        <p:spPr bwMode="auto">
          <a:xfrm>
            <a:off x="3505200" y="5867400"/>
            <a:ext cx="2743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R2PI Monomer Spectrum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06400" y="171450"/>
            <a:ext cx="833120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i="1" dirty="0" smtClean="0"/>
              <a:t>II. R2PI Spectroscopic Studies </a:t>
            </a:r>
            <a:r>
              <a:rPr lang="en-US" sz="2400" i="1" dirty="0"/>
              <a:t>of </a:t>
            </a:r>
            <a:r>
              <a:rPr lang="en-US" sz="2400" i="1" dirty="0" smtClean="0"/>
              <a:t>Neat Fluorobenzene Clusters and </a:t>
            </a:r>
            <a:r>
              <a:rPr lang="en-US" sz="2400" i="1" dirty="0" smtClean="0"/>
              <a:t>Mixed </a:t>
            </a:r>
            <a:r>
              <a:rPr lang="en-US" sz="2400" i="1" dirty="0" smtClean="0"/>
              <a:t>Benzene-Fluorobenzene </a:t>
            </a:r>
            <a:r>
              <a:rPr lang="en-US" sz="2400" i="1" dirty="0"/>
              <a:t>Clusters</a:t>
            </a:r>
          </a:p>
          <a:p>
            <a:pPr algn="ctr"/>
            <a:r>
              <a:rPr lang="en-US" sz="2200" b="1" dirty="0" smtClean="0"/>
              <a:t>David C. Easter*, Scott A. Grimes and Meghan N. Lawson</a:t>
            </a:r>
          </a:p>
          <a:p>
            <a:pPr algn="ctr"/>
            <a:r>
              <a:rPr lang="en-US" sz="2400" dirty="0" smtClean="0"/>
              <a:t>Texas </a:t>
            </a:r>
            <a:r>
              <a:rPr lang="en-US" sz="2400" dirty="0"/>
              <a:t>State University-San Marcos</a:t>
            </a:r>
          </a:p>
        </p:txBody>
      </p:sp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5562600" y="2133600"/>
            <a:ext cx="2743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660033"/>
                </a:solidFill>
              </a:rPr>
              <a:t>B. Neat </a:t>
            </a:r>
            <a:r>
              <a:rPr lang="en-US" sz="2400" b="1" dirty="0">
                <a:solidFill>
                  <a:srgbClr val="660033"/>
                </a:solidFill>
              </a:rPr>
              <a:t>(C</a:t>
            </a:r>
            <a:r>
              <a:rPr lang="en-US" sz="2400" b="1" baseline="-25000" dirty="0">
                <a:solidFill>
                  <a:srgbClr val="660033"/>
                </a:solidFill>
              </a:rPr>
              <a:t>6</a:t>
            </a:r>
            <a:r>
              <a:rPr lang="en-US" sz="2400" b="1" dirty="0">
                <a:solidFill>
                  <a:srgbClr val="660033"/>
                </a:solidFill>
              </a:rPr>
              <a:t>H</a:t>
            </a:r>
            <a:r>
              <a:rPr lang="en-US" sz="2400" b="1" baseline="-25000" dirty="0">
                <a:solidFill>
                  <a:srgbClr val="660033"/>
                </a:solidFill>
              </a:rPr>
              <a:t>5</a:t>
            </a:r>
            <a:r>
              <a:rPr lang="en-US" sz="2400" b="1" dirty="0">
                <a:solidFill>
                  <a:srgbClr val="660033"/>
                </a:solidFill>
              </a:rPr>
              <a:t>F)</a:t>
            </a:r>
            <a:r>
              <a:rPr lang="en-US" sz="2400" b="1" baseline="-25000" dirty="0">
                <a:solidFill>
                  <a:srgbClr val="660033"/>
                </a:solidFill>
              </a:rPr>
              <a:t>n</a:t>
            </a:r>
            <a:r>
              <a:rPr lang="en-US" sz="2400" b="1" dirty="0">
                <a:solidFill>
                  <a:srgbClr val="660033"/>
                </a:solidFill>
              </a:rPr>
              <a:t> Clusters</a:t>
            </a:r>
          </a:p>
        </p:txBody>
      </p:sp>
      <p:pic>
        <p:nvPicPr>
          <p:cNvPr id="2111" name="Picture 63" descr="Neat FB Cluster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438400"/>
            <a:ext cx="3124200" cy="2263988"/>
          </a:xfrm>
          <a:prstGeom prst="rect">
            <a:avLst/>
          </a:prstGeom>
          <a:noFill/>
        </p:spPr>
      </p:pic>
      <p:pic>
        <p:nvPicPr>
          <p:cNvPr id="2116" name="Picture 68" descr="Neat FB Cluster Trend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4800600"/>
            <a:ext cx="5029200" cy="1828800"/>
          </a:xfrm>
          <a:prstGeom prst="rect">
            <a:avLst/>
          </a:prstGeom>
          <a:noFill/>
        </p:spPr>
      </p:pic>
      <p:sp>
        <p:nvSpPr>
          <p:cNvPr id="2120" name="Text Box 72"/>
          <p:cNvSpPr txBox="1">
            <a:spLocks noChangeArrowheads="1"/>
          </p:cNvSpPr>
          <p:nvPr/>
        </p:nvSpPr>
        <p:spPr bwMode="auto">
          <a:xfrm>
            <a:off x="1905000" y="1981200"/>
            <a:ext cx="17668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/>
              <a:t>R2PI Spectra</a:t>
            </a:r>
          </a:p>
        </p:txBody>
      </p:sp>
      <p:sp>
        <p:nvSpPr>
          <p:cNvPr id="11" name="Text Box 75"/>
          <p:cNvSpPr txBox="1">
            <a:spLocks noChangeArrowheads="1"/>
          </p:cNvSpPr>
          <p:nvPr/>
        </p:nvSpPr>
        <p:spPr bwMode="auto">
          <a:xfrm>
            <a:off x="5257800" y="2971800"/>
            <a:ext cx="36576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u="sng" dirty="0"/>
              <a:t>Spectra consist of </a:t>
            </a:r>
            <a:r>
              <a:rPr lang="en-US" sz="2000" u="sng" dirty="0" smtClean="0"/>
              <a:t>three </a:t>
            </a:r>
            <a:r>
              <a:rPr lang="en-US" sz="2000" u="sng" dirty="0"/>
              <a:t>features</a:t>
            </a:r>
            <a:r>
              <a:rPr lang="en-US" sz="2000" dirty="0"/>
              <a:t>:  A </a:t>
            </a:r>
            <a:r>
              <a:rPr lang="en-US" sz="2000" dirty="0" smtClean="0"/>
              <a:t>red-shifted peak (</a:t>
            </a:r>
            <a:r>
              <a:rPr lang="en-US" sz="2000" dirty="0" smtClean="0">
                <a:sym typeface="Symbol" pitchFamily="18" charset="2"/>
              </a:rPr>
              <a:t>-80 </a:t>
            </a:r>
            <a:r>
              <a:rPr lang="en-US" sz="2000" dirty="0">
                <a:sym typeface="Symbol" pitchFamily="18" charset="2"/>
              </a:rPr>
              <a:t>cm</a:t>
            </a:r>
            <a:r>
              <a:rPr lang="en-US" sz="2000" baseline="30000" dirty="0">
                <a:sym typeface="Symbol" pitchFamily="18" charset="2"/>
              </a:rPr>
              <a:t>-1</a:t>
            </a:r>
            <a:r>
              <a:rPr lang="en-US" sz="2000" dirty="0">
                <a:sym typeface="Symbol" pitchFamily="18" charset="2"/>
              </a:rPr>
              <a:t>), </a:t>
            </a:r>
            <a:r>
              <a:rPr lang="en-US" sz="2000" dirty="0" smtClean="0">
                <a:sym typeface="Symbol" pitchFamily="18" charset="2"/>
              </a:rPr>
              <a:t>a </a:t>
            </a:r>
            <a:r>
              <a:rPr lang="en-US" sz="2000" dirty="0" smtClean="0"/>
              <a:t>blue-shifted </a:t>
            </a:r>
            <a:r>
              <a:rPr lang="en-US" sz="2000" dirty="0" smtClean="0"/>
              <a:t>peak </a:t>
            </a:r>
            <a:r>
              <a:rPr lang="en-US" sz="2000" dirty="0"/>
              <a:t>(</a:t>
            </a:r>
            <a:r>
              <a:rPr lang="en-US" sz="2000" dirty="0" smtClean="0">
                <a:sym typeface="Symbol" pitchFamily="18" charset="2"/>
              </a:rPr>
              <a:t>+20 cm</a:t>
            </a:r>
            <a:r>
              <a:rPr lang="en-US" sz="2000" baseline="30000" dirty="0" smtClean="0">
                <a:sym typeface="Symbol" pitchFamily="18" charset="2"/>
              </a:rPr>
              <a:t>-1</a:t>
            </a:r>
            <a:r>
              <a:rPr lang="en-US" sz="2000" dirty="0" smtClean="0">
                <a:sym typeface="Symbol" pitchFamily="18" charset="2"/>
              </a:rPr>
              <a:t>), and a broad </a:t>
            </a:r>
            <a:r>
              <a:rPr lang="en-US" sz="2000" dirty="0" smtClean="0">
                <a:sym typeface="Symbol" pitchFamily="18" charset="2"/>
              </a:rPr>
              <a:t>feature (-100 </a:t>
            </a:r>
            <a:r>
              <a:rPr lang="en-US" sz="2000" dirty="0" smtClean="0">
                <a:sym typeface="Symbol" pitchFamily="18" charset="2"/>
              </a:rPr>
              <a:t>cm</a:t>
            </a:r>
            <a:r>
              <a:rPr lang="en-US" sz="2000" baseline="30000" dirty="0" smtClean="0">
                <a:sym typeface="Symbol" pitchFamily="18" charset="2"/>
              </a:rPr>
              <a:t>-1</a:t>
            </a:r>
            <a:r>
              <a:rPr lang="en-US" sz="2000" dirty="0" smtClean="0">
                <a:sym typeface="Symbol" pitchFamily="18" charset="2"/>
              </a:rPr>
              <a:t>)</a:t>
            </a:r>
            <a:endParaRPr lang="en-US" sz="2000" dirty="0"/>
          </a:p>
          <a:p>
            <a:r>
              <a:rPr lang="en-US" sz="2000" u="sng" dirty="0" smtClean="0"/>
              <a:t>Trends </a:t>
            </a:r>
            <a:r>
              <a:rPr lang="en-US" sz="2000" u="sng" dirty="0"/>
              <a:t>with increasing </a:t>
            </a:r>
            <a:r>
              <a:rPr lang="en-US" sz="2000" u="sng" dirty="0" smtClean="0"/>
              <a:t>size, </a:t>
            </a:r>
            <a:r>
              <a:rPr lang="en-US" sz="2000" i="1" u="sng" dirty="0" smtClean="0"/>
              <a:t>n</a:t>
            </a:r>
            <a:r>
              <a:rPr lang="en-US" sz="2000" dirty="0"/>
              <a:t>:</a:t>
            </a:r>
          </a:p>
          <a:p>
            <a:r>
              <a:rPr lang="en-US" sz="2000" dirty="0"/>
              <a:t>  </a:t>
            </a:r>
            <a:r>
              <a:rPr lang="en-US" sz="2000" dirty="0" smtClean="0"/>
              <a:t>All peaks tend to broaden.</a:t>
            </a:r>
            <a:endParaRPr lang="en-US" sz="2000" dirty="0"/>
          </a:p>
          <a:p>
            <a:r>
              <a:rPr lang="en-US" sz="2000" dirty="0"/>
              <a:t>  Red peak intensity increases </a:t>
            </a:r>
            <a:r>
              <a:rPr lang="en-US" sz="2000" dirty="0" smtClean="0"/>
              <a:t>	relative </a:t>
            </a:r>
            <a:r>
              <a:rPr lang="en-US" sz="2000" dirty="0"/>
              <a:t>to blue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Broad underlying feature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shifts further red.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06400" y="171450"/>
            <a:ext cx="833120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i="1" dirty="0" smtClean="0"/>
              <a:t>II. R2PI Spectroscopic Studies </a:t>
            </a:r>
            <a:r>
              <a:rPr lang="en-US" sz="2400" i="1" dirty="0"/>
              <a:t>of </a:t>
            </a:r>
            <a:r>
              <a:rPr lang="en-US" sz="2400" i="1" dirty="0" smtClean="0"/>
              <a:t>Neat Fluorobenzene Clusters and </a:t>
            </a:r>
            <a:r>
              <a:rPr lang="en-US" sz="2400" i="1" dirty="0" smtClean="0"/>
              <a:t>Mixed </a:t>
            </a:r>
            <a:r>
              <a:rPr lang="en-US" sz="2400" i="1" dirty="0" smtClean="0"/>
              <a:t>Benzene-Fluorobenzene </a:t>
            </a:r>
            <a:r>
              <a:rPr lang="en-US" sz="2400" i="1" dirty="0"/>
              <a:t>Clusters</a:t>
            </a:r>
          </a:p>
          <a:p>
            <a:pPr algn="ctr"/>
            <a:r>
              <a:rPr lang="en-US" sz="2200" b="1" dirty="0" smtClean="0"/>
              <a:t>David C. Easter*, Scott A. Grimes and Meghan N. Lawson</a:t>
            </a:r>
          </a:p>
          <a:p>
            <a:pPr algn="ctr"/>
            <a:r>
              <a:rPr lang="en-US" sz="2400" dirty="0" smtClean="0"/>
              <a:t>Texas </a:t>
            </a:r>
            <a:r>
              <a:rPr lang="en-US" sz="2400" dirty="0"/>
              <a:t>State University-San Marcos</a:t>
            </a:r>
          </a:p>
        </p:txBody>
      </p: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4648200" y="2209800"/>
            <a:ext cx="419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660033"/>
                </a:solidFill>
              </a:rPr>
              <a:t>C. Mixed </a:t>
            </a:r>
            <a:r>
              <a:rPr lang="en-US" sz="2400" b="1" dirty="0">
                <a:solidFill>
                  <a:srgbClr val="660033"/>
                </a:solidFill>
              </a:rPr>
              <a:t>(C</a:t>
            </a:r>
            <a:r>
              <a:rPr lang="en-US" sz="2400" b="1" baseline="-25000" dirty="0">
                <a:solidFill>
                  <a:srgbClr val="660033"/>
                </a:solidFill>
              </a:rPr>
              <a:t>6</a:t>
            </a:r>
            <a:r>
              <a:rPr lang="en-US" sz="2400" b="1" dirty="0">
                <a:solidFill>
                  <a:srgbClr val="660033"/>
                </a:solidFill>
              </a:rPr>
              <a:t>H</a:t>
            </a:r>
            <a:r>
              <a:rPr lang="en-US" sz="2400" b="1" baseline="-25000" dirty="0">
                <a:solidFill>
                  <a:srgbClr val="660033"/>
                </a:solidFill>
              </a:rPr>
              <a:t>6</a:t>
            </a:r>
            <a:r>
              <a:rPr lang="en-US" sz="2400" b="1" dirty="0">
                <a:solidFill>
                  <a:srgbClr val="660033"/>
                </a:solidFill>
              </a:rPr>
              <a:t>)</a:t>
            </a:r>
            <a:r>
              <a:rPr lang="en-US" sz="2400" b="1" baseline="-25000" dirty="0">
                <a:solidFill>
                  <a:srgbClr val="660033"/>
                </a:solidFill>
              </a:rPr>
              <a:t>m</a:t>
            </a:r>
            <a:r>
              <a:rPr lang="en-US" sz="2400" b="1" dirty="0">
                <a:solidFill>
                  <a:srgbClr val="660033"/>
                </a:solidFill>
              </a:rPr>
              <a:t>(C</a:t>
            </a:r>
            <a:r>
              <a:rPr lang="en-US" sz="2400" b="1" baseline="-25000" dirty="0">
                <a:solidFill>
                  <a:srgbClr val="660033"/>
                </a:solidFill>
              </a:rPr>
              <a:t>6</a:t>
            </a:r>
            <a:r>
              <a:rPr lang="en-US" sz="2400" b="1" dirty="0">
                <a:solidFill>
                  <a:srgbClr val="660033"/>
                </a:solidFill>
              </a:rPr>
              <a:t>H</a:t>
            </a:r>
            <a:r>
              <a:rPr lang="en-US" sz="2400" b="1" baseline="-25000" dirty="0">
                <a:solidFill>
                  <a:srgbClr val="660033"/>
                </a:solidFill>
              </a:rPr>
              <a:t>5</a:t>
            </a:r>
            <a:r>
              <a:rPr lang="en-US" sz="2400" b="1" dirty="0">
                <a:solidFill>
                  <a:srgbClr val="660033"/>
                </a:solidFill>
              </a:rPr>
              <a:t>F)</a:t>
            </a:r>
            <a:r>
              <a:rPr lang="en-US" sz="2400" b="1" baseline="-25000" dirty="0">
                <a:solidFill>
                  <a:srgbClr val="660033"/>
                </a:solidFill>
              </a:rPr>
              <a:t>n</a:t>
            </a:r>
            <a:r>
              <a:rPr lang="en-US" sz="2400" b="1" dirty="0">
                <a:solidFill>
                  <a:srgbClr val="660033"/>
                </a:solidFill>
              </a:rPr>
              <a:t> Clusters</a:t>
            </a:r>
          </a:p>
        </p:txBody>
      </p:sp>
      <p:pic>
        <p:nvPicPr>
          <p:cNvPr id="2112" name="Picture 64" descr="Mixed FB-B Cluster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438400"/>
            <a:ext cx="4114800" cy="1715532"/>
          </a:xfrm>
          <a:prstGeom prst="rect">
            <a:avLst/>
          </a:prstGeom>
          <a:noFill/>
        </p:spPr>
      </p:pic>
      <p:pic>
        <p:nvPicPr>
          <p:cNvPr id="2114" name="Picture 66" descr="Mixed Mass Spe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4343400"/>
            <a:ext cx="4114800" cy="2103621"/>
          </a:xfrm>
          <a:prstGeom prst="rect">
            <a:avLst/>
          </a:prstGeom>
          <a:noFill/>
        </p:spPr>
      </p:pic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1600200" y="2133600"/>
            <a:ext cx="17668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/>
              <a:t>R2PI Spectra</a:t>
            </a:r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4572000" y="6096000"/>
            <a:ext cx="26582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/>
              <a:t>TOF Mass Spectrum</a:t>
            </a:r>
          </a:p>
        </p:txBody>
      </p:sp>
      <p:sp>
        <p:nvSpPr>
          <p:cNvPr id="2123" name="Text Box 75"/>
          <p:cNvSpPr txBox="1">
            <a:spLocks noChangeArrowheads="1"/>
          </p:cNvSpPr>
          <p:nvPr/>
        </p:nvSpPr>
        <p:spPr bwMode="auto">
          <a:xfrm>
            <a:off x="4724400" y="3200400"/>
            <a:ext cx="4191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u="sng" dirty="0"/>
              <a:t>Spectra consist of </a:t>
            </a:r>
            <a:r>
              <a:rPr lang="en-US" sz="2000" u="sng" dirty="0" smtClean="0"/>
              <a:t>two </a:t>
            </a:r>
            <a:r>
              <a:rPr lang="en-US" sz="2000" u="sng" dirty="0"/>
              <a:t>features</a:t>
            </a:r>
            <a:r>
              <a:rPr lang="en-US" sz="2000" dirty="0"/>
              <a:t>:  A </a:t>
            </a:r>
            <a:r>
              <a:rPr lang="en-US" sz="2000" dirty="0" smtClean="0"/>
              <a:t>red-shifted peak (</a:t>
            </a:r>
            <a:r>
              <a:rPr lang="en-US" sz="2000" dirty="0" smtClean="0">
                <a:sym typeface="Symbol" pitchFamily="18" charset="2"/>
              </a:rPr>
              <a:t>-80 </a:t>
            </a:r>
            <a:r>
              <a:rPr lang="en-US" sz="2000" dirty="0">
                <a:sym typeface="Symbol" pitchFamily="18" charset="2"/>
              </a:rPr>
              <a:t>cm</a:t>
            </a:r>
            <a:r>
              <a:rPr lang="en-US" sz="2000" baseline="30000" dirty="0">
                <a:sym typeface="Symbol" pitchFamily="18" charset="2"/>
              </a:rPr>
              <a:t>-1</a:t>
            </a:r>
            <a:r>
              <a:rPr lang="en-US" sz="2000" dirty="0">
                <a:sym typeface="Symbol" pitchFamily="18" charset="2"/>
              </a:rPr>
              <a:t>), </a:t>
            </a:r>
            <a:r>
              <a:rPr lang="en-US" sz="2000" dirty="0" smtClean="0">
                <a:sym typeface="Symbol" pitchFamily="18" charset="2"/>
              </a:rPr>
              <a:t>and</a:t>
            </a:r>
            <a:r>
              <a:rPr lang="en-US" sz="2000" dirty="0" smtClean="0"/>
              <a:t> </a:t>
            </a:r>
            <a:r>
              <a:rPr lang="en-US" sz="2000" dirty="0" smtClean="0"/>
              <a:t>blue-shifted peak </a:t>
            </a:r>
            <a:r>
              <a:rPr lang="en-US" sz="2000" dirty="0"/>
              <a:t>(</a:t>
            </a:r>
            <a:r>
              <a:rPr lang="en-US" sz="2000" dirty="0" smtClean="0">
                <a:sym typeface="Symbol" pitchFamily="18" charset="2"/>
              </a:rPr>
              <a:t>+20 cm</a:t>
            </a:r>
            <a:r>
              <a:rPr lang="en-US" sz="2000" baseline="30000" dirty="0" smtClean="0">
                <a:sym typeface="Symbol" pitchFamily="18" charset="2"/>
              </a:rPr>
              <a:t>-1</a:t>
            </a:r>
            <a:r>
              <a:rPr lang="en-US" sz="2000" dirty="0" smtClean="0">
                <a:sym typeface="Symbol" pitchFamily="18" charset="2"/>
              </a:rPr>
              <a:t>).</a:t>
            </a:r>
            <a:endParaRPr lang="en-US" sz="2000" dirty="0"/>
          </a:p>
          <a:p>
            <a:endParaRPr lang="en-US" sz="2000" u="sng" dirty="0" smtClean="0"/>
          </a:p>
          <a:p>
            <a:r>
              <a:rPr lang="en-US" sz="2000" u="sng" dirty="0" smtClean="0"/>
              <a:t>Trends </a:t>
            </a:r>
            <a:r>
              <a:rPr lang="en-US" sz="2000" u="sng" dirty="0"/>
              <a:t>with increasing </a:t>
            </a:r>
            <a:r>
              <a:rPr lang="en-US" sz="2000" u="sng" dirty="0" smtClean="0"/>
              <a:t>size, </a:t>
            </a:r>
            <a:r>
              <a:rPr lang="en-US" sz="2000" i="1" u="sng" dirty="0" smtClean="0"/>
              <a:t>n</a:t>
            </a:r>
            <a:r>
              <a:rPr lang="en-US" sz="2000" dirty="0"/>
              <a:t>:</a:t>
            </a:r>
          </a:p>
          <a:p>
            <a:r>
              <a:rPr lang="en-US" sz="2000" dirty="0"/>
              <a:t>  Red peak shifts increase.</a:t>
            </a:r>
          </a:p>
          <a:p>
            <a:r>
              <a:rPr lang="en-US" sz="2000" dirty="0"/>
              <a:t>  Red peak intensity increases </a:t>
            </a:r>
            <a:r>
              <a:rPr lang="en-US" sz="2000" dirty="0" smtClean="0"/>
              <a:t>	relative </a:t>
            </a:r>
            <a:r>
              <a:rPr lang="en-US" sz="2000" dirty="0"/>
              <a:t>to blue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388</Words>
  <Application>Microsoft PowerPoint</Application>
  <PresentationFormat>Letter Paper (8.5x11 in)</PresentationFormat>
  <Paragraphs>50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I. Computational Studies of the Cone and 1,2,3 Alt Calix[6]arene Bis-Crown-4 Isomers  Meghan N. Lawson, Michael T. Blanda, Sara J. Staggs, Lauren N. Sederholm, and David C. Easter* Texas State University-San Marcos </vt:lpstr>
      <vt:lpstr>I. Computational Studies of the Cone and 1,2,3 Alt Calix[6]arene Bis-Crown-4 Isomers  Meghan N. Lawson, Michael T. Blanda, Sara J. Staggs, Lauren N. Sederholm, and David C. Easter* Texas State University-San Marcos </vt:lpstr>
      <vt:lpstr>I. Computational Studies of the Cone and 1,2,3 Alt Calix[6]arene Bis-Crown-4 Isomers  Meghan N. Lawson, Michael T. Blanda, Sara J. Staggs, Lauren N. Sederholm, and David C. Easter* Texas State University-San Marcos </vt:lpstr>
      <vt:lpstr>Slide 4</vt:lpstr>
      <vt:lpstr>Slide 5</vt:lpstr>
      <vt:lpstr>Slide 6</vt:lpstr>
    </vt:vector>
  </TitlesOfParts>
  <Company>NOYB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Easter</dc:creator>
  <cp:lastModifiedBy>David C. Easter</cp:lastModifiedBy>
  <cp:revision>34</cp:revision>
  <dcterms:created xsi:type="dcterms:W3CDTF">2006-09-28T17:24:52Z</dcterms:created>
  <dcterms:modified xsi:type="dcterms:W3CDTF">2008-09-30T14:51:08Z</dcterms:modified>
</cp:coreProperties>
</file>