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9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A78ADC98-CECC-4683-91E8-409523F10A58}" type="datetimeFigureOut">
              <a:rPr lang="en-US" smtClean="0"/>
              <a:pPr/>
              <a:t>9/29/2008</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0C3DA471-4D4E-4916-A9A0-D5482DB0575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ADC98-CECC-4683-91E8-409523F10A58}"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ADC98-CECC-4683-91E8-409523F10A58}"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A78ADC98-CECC-4683-91E8-409523F10A58}" type="datetimeFigureOut">
              <a:rPr lang="en-US" smtClean="0"/>
              <a:pPr/>
              <a:t>9/29/2008</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0C3DA471-4D4E-4916-A9A0-D5482DB057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A78ADC98-CECC-4683-91E8-409523F10A58}" type="datetimeFigureOut">
              <a:rPr lang="en-US" smtClean="0"/>
              <a:pPr/>
              <a:t>9/29/2008</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C3DA471-4D4E-4916-A9A0-D5482DB05755}"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A78ADC98-CECC-4683-91E8-409523F10A58}" type="datetimeFigureOut">
              <a:rPr lang="en-US" smtClean="0"/>
              <a:pPr/>
              <a:t>9/29/2008</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A78ADC98-CECC-4683-91E8-409523F10A58}" type="datetimeFigureOut">
              <a:rPr lang="en-US" smtClean="0"/>
              <a:pPr/>
              <a:t>9/29/2008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0C3DA471-4D4E-4916-A9A0-D5482DB05755}"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78ADC98-CECC-4683-91E8-409523F10A58}" type="datetimeFigureOut">
              <a:rPr lang="en-US" smtClean="0"/>
              <a:pPr/>
              <a:t>9/29/2008</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78ADC98-CECC-4683-91E8-409523F10A58}" type="datetimeFigureOut">
              <a:rPr lang="en-US" smtClean="0"/>
              <a:pPr/>
              <a:t>9/29/2008</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A78ADC98-CECC-4683-91E8-409523F10A58}" type="datetimeFigureOut">
              <a:rPr lang="en-US" smtClean="0"/>
              <a:pPr/>
              <a:t>9/29/2008</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A78ADC98-CECC-4683-91E8-409523F10A58}"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C3DA471-4D4E-4916-A9A0-D5482DB05755}"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78ADC98-CECC-4683-91E8-409523F10A58}" type="datetimeFigureOut">
              <a:rPr lang="en-US" smtClean="0"/>
              <a:pPr/>
              <a:t>9/29/2008</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C3DA471-4D4E-4916-A9A0-D5482DB05755}"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152400" y="1676400"/>
            <a:ext cx="8686800" cy="3884140"/>
          </a:xfrm>
          <a:prstGeom prst="rect">
            <a:avLst/>
          </a:prstGeom>
        </p:spPr>
        <p:txBody>
          <a:bodyPr wrap="square">
            <a:spAutoFit/>
          </a:bodyPr>
          <a:lstStyle/>
          <a:p>
            <a:pPr>
              <a:lnSpc>
                <a:spcPct val="80000"/>
              </a:lnSpc>
            </a:pPr>
            <a:r>
              <a:rPr lang="en-US" sz="1400" dirty="0" smtClean="0"/>
              <a:t>How iron sulfur proteins modulate reduction potential is a fundamental question in biological chemistry.  The factors that govern reduction potentials are thought to include the number and type of hydrogen bonds to the cluster, the number of charged residues near the cluster, and </a:t>
            </a:r>
            <a:r>
              <a:rPr lang="en-US" sz="1400" dirty="0" err="1" smtClean="0"/>
              <a:t>hydrophobicity</a:t>
            </a:r>
            <a:r>
              <a:rPr lang="en-US" sz="1400" dirty="0" smtClean="0"/>
              <a:t> of the environment around the  cluster. In our work, each of the implicated factors are being tested by making site-directed mutations </a:t>
            </a:r>
          </a:p>
          <a:p>
            <a:pPr>
              <a:lnSpc>
                <a:spcPct val="80000"/>
              </a:lnSpc>
            </a:pPr>
            <a:r>
              <a:rPr lang="en-US" sz="1400" dirty="0" smtClean="0"/>
              <a:t>and determining the resultant reduction potential in the </a:t>
            </a:r>
            <a:r>
              <a:rPr lang="en-US" sz="1400" dirty="0" err="1" smtClean="0"/>
              <a:t>Rieske</a:t>
            </a:r>
            <a:r>
              <a:rPr lang="en-US" sz="1400" dirty="0" smtClean="0"/>
              <a:t> protein from </a:t>
            </a:r>
            <a:r>
              <a:rPr lang="en-US" sz="1400" i="1" dirty="0" err="1" smtClean="0"/>
              <a:t>Thermus</a:t>
            </a:r>
            <a:r>
              <a:rPr lang="en-US" sz="1400" i="1" dirty="0" smtClean="0"/>
              <a:t> </a:t>
            </a:r>
            <a:r>
              <a:rPr lang="en-US" sz="1400" i="1" dirty="0" err="1" smtClean="0"/>
              <a:t>thermophilus</a:t>
            </a:r>
            <a:r>
              <a:rPr lang="en-US" sz="1400" dirty="0" smtClean="0"/>
              <a:t> .  Conformational or electronic changes that might accompany the changes in reduction potential are ascertained  through X-ray crystallographic and spectroscopic studies.   Three mutations: </a:t>
            </a:r>
          </a:p>
          <a:p>
            <a:pPr>
              <a:lnSpc>
                <a:spcPct val="80000"/>
              </a:lnSpc>
            </a:pPr>
            <a:r>
              <a:rPr lang="en-US" sz="1400" dirty="0" smtClean="0"/>
              <a:t>Y158F, G156S and L135A have been produced, which test the effect of </a:t>
            </a:r>
          </a:p>
          <a:p>
            <a:pPr>
              <a:lnSpc>
                <a:spcPct val="80000"/>
              </a:lnSpc>
            </a:pPr>
            <a:r>
              <a:rPr lang="en-US" sz="1400" dirty="0" smtClean="0"/>
              <a:t>removing an OH-S hydrogen bond, adding a hydrogen bond, and changing </a:t>
            </a:r>
          </a:p>
          <a:p>
            <a:pPr>
              <a:lnSpc>
                <a:spcPct val="80000"/>
              </a:lnSpc>
            </a:pPr>
            <a:r>
              <a:rPr lang="en-US" sz="1400" dirty="0" smtClean="0"/>
              <a:t>the solvent accessibility of the </a:t>
            </a:r>
            <a:r>
              <a:rPr lang="en-US" sz="1400" dirty="0" err="1" smtClean="0"/>
              <a:t>histidine</a:t>
            </a:r>
            <a:r>
              <a:rPr lang="en-US" sz="1400" dirty="0" smtClean="0"/>
              <a:t> </a:t>
            </a:r>
            <a:r>
              <a:rPr lang="en-US" sz="1400" dirty="0" err="1" smtClean="0"/>
              <a:t>ligands</a:t>
            </a:r>
            <a:r>
              <a:rPr lang="en-US" sz="1400" dirty="0" smtClean="0"/>
              <a:t> to the cluster.  The </a:t>
            </a:r>
            <a:r>
              <a:rPr lang="en-US" sz="1400" dirty="0" err="1" smtClean="0"/>
              <a:t>tWT</a:t>
            </a:r>
            <a:r>
              <a:rPr lang="en-US" sz="1400" dirty="0" smtClean="0"/>
              <a:t>, </a:t>
            </a:r>
          </a:p>
          <a:p>
            <a:pPr>
              <a:lnSpc>
                <a:spcPct val="80000"/>
              </a:lnSpc>
            </a:pPr>
            <a:r>
              <a:rPr lang="en-US" sz="1400" dirty="0" smtClean="0"/>
              <a:t>Y158F and </a:t>
            </a:r>
            <a:r>
              <a:rPr lang="en-US" sz="1400" dirty="0" smtClean="0"/>
              <a:t>L135A </a:t>
            </a:r>
            <a:r>
              <a:rPr lang="en-US" sz="1400" dirty="0" smtClean="0"/>
              <a:t>proteins all show a pH-dependence of the UV-Visible </a:t>
            </a:r>
          </a:p>
          <a:p>
            <a:pPr>
              <a:lnSpc>
                <a:spcPct val="80000"/>
              </a:lnSpc>
            </a:pPr>
            <a:r>
              <a:rPr lang="en-US" sz="1400" dirty="0" smtClean="0"/>
              <a:t>spectrum. The midpoint of the curve is the average of the two </a:t>
            </a:r>
            <a:r>
              <a:rPr lang="en-US" sz="1400" dirty="0" err="1" smtClean="0"/>
              <a:t>pK</a:t>
            </a:r>
            <a:r>
              <a:rPr lang="en-US" sz="1400" baseline="-25000" dirty="0" err="1" smtClean="0"/>
              <a:t>a</a:t>
            </a:r>
            <a:r>
              <a:rPr lang="en-US" sz="1400" dirty="0" err="1" smtClean="0"/>
              <a:t>’s</a:t>
            </a:r>
            <a:r>
              <a:rPr lang="en-US" sz="1400" dirty="0" smtClean="0"/>
              <a:t> of the </a:t>
            </a:r>
          </a:p>
          <a:p>
            <a:pPr>
              <a:lnSpc>
                <a:spcPct val="80000"/>
              </a:lnSpc>
            </a:pPr>
            <a:r>
              <a:rPr lang="en-US" sz="1400" dirty="0" smtClean="0"/>
              <a:t>protein, which are summarized below. Each of these proteins have been </a:t>
            </a:r>
          </a:p>
          <a:p>
            <a:pPr>
              <a:lnSpc>
                <a:spcPct val="80000"/>
              </a:lnSpc>
            </a:pPr>
            <a:r>
              <a:rPr lang="en-US" sz="1400" dirty="0" smtClean="0"/>
              <a:t>crystallized under low pH conditions.  Data to 2.0 Å  for </a:t>
            </a:r>
            <a:r>
              <a:rPr lang="en-US" sz="1400" dirty="0" err="1" smtClean="0"/>
              <a:t>tWT</a:t>
            </a:r>
            <a:r>
              <a:rPr lang="en-US" sz="1400" dirty="0"/>
              <a:t> </a:t>
            </a:r>
            <a:r>
              <a:rPr lang="en-US" sz="1400" dirty="0" smtClean="0"/>
              <a:t>and L135A </a:t>
            </a:r>
          </a:p>
          <a:p>
            <a:pPr>
              <a:lnSpc>
                <a:spcPct val="80000"/>
              </a:lnSpc>
            </a:pPr>
            <a:r>
              <a:rPr lang="en-US" sz="1400" dirty="0" smtClean="0"/>
              <a:t>have been collected and are being refined.  Detailed analysis of the low </a:t>
            </a:r>
          </a:p>
          <a:p>
            <a:pPr>
              <a:lnSpc>
                <a:spcPct val="80000"/>
              </a:lnSpc>
            </a:pPr>
            <a:r>
              <a:rPr lang="en-US" sz="1400" dirty="0" smtClean="0"/>
              <a:t>pH structure versus the published high pH crystal structure is underway.</a:t>
            </a:r>
          </a:p>
          <a:p>
            <a:pPr>
              <a:lnSpc>
                <a:spcPct val="80000"/>
              </a:lnSpc>
            </a:pPr>
            <a:r>
              <a:rPr lang="en-US" sz="1400" dirty="0" smtClean="0"/>
              <a:t>A collaboration to measure the reduction potentials of all mutants </a:t>
            </a:r>
          </a:p>
          <a:p>
            <a:pPr>
              <a:lnSpc>
                <a:spcPct val="80000"/>
              </a:lnSpc>
            </a:pPr>
            <a:r>
              <a:rPr lang="en-US" sz="1400" dirty="0"/>
              <a:t>	</a:t>
            </a:r>
            <a:r>
              <a:rPr lang="en-US" sz="1400" dirty="0" smtClean="0"/>
              <a:t>	     has been established  and measurement s are</a:t>
            </a:r>
          </a:p>
          <a:p>
            <a:pPr>
              <a:lnSpc>
                <a:spcPct val="80000"/>
              </a:lnSpc>
            </a:pPr>
            <a:r>
              <a:rPr lang="en-US" sz="1400" dirty="0"/>
              <a:t>	</a:t>
            </a:r>
            <a:r>
              <a:rPr lang="en-US" sz="1400" dirty="0" smtClean="0"/>
              <a:t>			</a:t>
            </a:r>
            <a:r>
              <a:rPr lang="en-US" sz="1400" dirty="0"/>
              <a:t> </a:t>
            </a:r>
            <a:r>
              <a:rPr lang="en-US" sz="1400" dirty="0" smtClean="0"/>
              <a:t>                being made.  CW- </a:t>
            </a:r>
          </a:p>
          <a:p>
            <a:pPr>
              <a:lnSpc>
                <a:spcPct val="80000"/>
              </a:lnSpc>
            </a:pPr>
            <a:r>
              <a:rPr lang="en-US" sz="1400" dirty="0"/>
              <a:t>	</a:t>
            </a:r>
            <a:r>
              <a:rPr lang="en-US" sz="1400" dirty="0" smtClean="0"/>
              <a:t>			                 EPR spectra of all </a:t>
            </a:r>
          </a:p>
          <a:p>
            <a:pPr>
              <a:lnSpc>
                <a:spcPct val="80000"/>
              </a:lnSpc>
            </a:pPr>
            <a:r>
              <a:rPr lang="en-US" sz="1400" dirty="0"/>
              <a:t>	</a:t>
            </a:r>
            <a:r>
              <a:rPr lang="en-US" sz="1400" dirty="0" smtClean="0"/>
              <a:t>			                 samples have also</a:t>
            </a:r>
          </a:p>
          <a:p>
            <a:pPr>
              <a:lnSpc>
                <a:spcPct val="80000"/>
              </a:lnSpc>
            </a:pPr>
            <a:r>
              <a:rPr lang="en-US" sz="1400" dirty="0"/>
              <a:t>	</a:t>
            </a:r>
            <a:r>
              <a:rPr lang="en-US" sz="1400" dirty="0" smtClean="0"/>
              <a:t>			                 been collected.</a:t>
            </a:r>
            <a:endParaRPr lang="en-US" sz="1400" dirty="0"/>
          </a:p>
        </p:txBody>
      </p:sp>
      <p:sp>
        <p:nvSpPr>
          <p:cNvPr id="4" name="Title 3"/>
          <p:cNvSpPr>
            <a:spLocks noGrp="1"/>
          </p:cNvSpPr>
          <p:nvPr>
            <p:ph type="title"/>
          </p:nvPr>
        </p:nvSpPr>
        <p:spPr/>
        <p:txBody>
          <a:bodyPr>
            <a:normAutofit fontScale="90000"/>
          </a:bodyPr>
          <a:lstStyle/>
          <a:p>
            <a:pPr lvl="0"/>
            <a:r>
              <a:rPr lang="en-US" dirty="0" smtClean="0"/>
              <a:t>Modulation of Reduction Potentials of [2Fe-2S] Iron Sulfur clusters</a:t>
            </a:r>
            <a:br>
              <a:rPr lang="en-US" dirty="0" smtClean="0"/>
            </a:br>
            <a:endParaRPr lang="en-US" dirty="0"/>
          </a:p>
        </p:txBody>
      </p:sp>
      <p:sp>
        <p:nvSpPr>
          <p:cNvPr id="5" name="Rectangle 5"/>
          <p:cNvSpPr txBox="1">
            <a:spLocks noChangeArrowheads="1"/>
          </p:cNvSpPr>
          <p:nvPr/>
        </p:nvSpPr>
        <p:spPr>
          <a:xfrm>
            <a:off x="533400" y="304800"/>
            <a:ext cx="8229600" cy="457200"/>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0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6" name="Text Box 54"/>
          <p:cNvSpPr txBox="1">
            <a:spLocks noChangeArrowheads="1"/>
          </p:cNvSpPr>
          <p:nvPr/>
        </p:nvSpPr>
        <p:spPr bwMode="auto">
          <a:xfrm>
            <a:off x="381000" y="1066800"/>
            <a:ext cx="7131050" cy="641350"/>
          </a:xfrm>
          <a:prstGeom prst="rect">
            <a:avLst/>
          </a:prstGeom>
          <a:noFill/>
          <a:ln w="9525">
            <a:noFill/>
            <a:miter lim="800000"/>
            <a:headEnd/>
            <a:tailEnd/>
          </a:ln>
          <a:effectLst/>
        </p:spPr>
        <p:txBody>
          <a:bodyPr wrap="none">
            <a:spAutoFit/>
          </a:bodyPr>
          <a:lstStyle/>
          <a:p>
            <a:pPr eaLnBrk="1" hangingPunct="1"/>
            <a:r>
              <a:rPr lang="en-US" dirty="0">
                <a:latin typeface="Arial" charset="0"/>
              </a:rPr>
              <a:t>Laura Hunsicker-Wang, Department of Chemistry, Trinity University, </a:t>
            </a:r>
          </a:p>
          <a:p>
            <a:pPr eaLnBrk="1" hangingPunct="1"/>
            <a:r>
              <a:rPr lang="en-US" dirty="0">
                <a:latin typeface="Arial" charset="0"/>
              </a:rPr>
              <a:t>San Antonio, TX 78211</a:t>
            </a:r>
          </a:p>
        </p:txBody>
      </p:sp>
      <p:graphicFrame>
        <p:nvGraphicFramePr>
          <p:cNvPr id="7" name="Object 3"/>
          <p:cNvGraphicFramePr>
            <a:graphicFrameLocks noChangeAspect="1"/>
          </p:cNvGraphicFramePr>
          <p:nvPr/>
        </p:nvGraphicFramePr>
        <p:xfrm>
          <a:off x="6096000" y="2819400"/>
          <a:ext cx="2698878" cy="2526030"/>
        </p:xfrm>
        <a:graphic>
          <a:graphicData uri="http://schemas.openxmlformats.org/presentationml/2006/ole">
            <p:oleObj spid="_x0000_s1026" name="SPW 6.0 Graph" r:id="rId3" imgW="5477040" imgH="4056840" progId="">
              <p:embed/>
            </p:oleObj>
          </a:graphicData>
        </a:graphic>
      </p:graphicFrame>
      <p:sp>
        <p:nvSpPr>
          <p:cNvPr id="8" name="Text Box 4"/>
          <p:cNvSpPr txBox="1">
            <a:spLocks noChangeArrowheads="1"/>
          </p:cNvSpPr>
          <p:nvPr/>
        </p:nvSpPr>
        <p:spPr bwMode="auto">
          <a:xfrm>
            <a:off x="6400800" y="2743200"/>
            <a:ext cx="2277611" cy="369332"/>
          </a:xfrm>
          <a:prstGeom prst="rect">
            <a:avLst/>
          </a:prstGeom>
          <a:noFill/>
          <a:ln w="9525">
            <a:noFill/>
            <a:miter lim="800000"/>
            <a:headEnd/>
            <a:tailEnd/>
          </a:ln>
        </p:spPr>
        <p:txBody>
          <a:bodyPr wrap="none">
            <a:spAutoFit/>
          </a:bodyPr>
          <a:lstStyle/>
          <a:p>
            <a:r>
              <a:rPr lang="en-US" b="1" dirty="0" err="1" smtClean="0">
                <a:latin typeface="Arial" charset="0"/>
              </a:rPr>
              <a:t>tWT</a:t>
            </a:r>
            <a:r>
              <a:rPr lang="en-US" b="1" dirty="0" smtClean="0">
                <a:latin typeface="Arial" charset="0"/>
              </a:rPr>
              <a:t> </a:t>
            </a:r>
            <a:r>
              <a:rPr lang="en-US" b="1" dirty="0">
                <a:latin typeface="Arial" charset="0"/>
              </a:rPr>
              <a:t>A</a:t>
            </a:r>
            <a:r>
              <a:rPr lang="en-US" b="1" baseline="-25000" dirty="0">
                <a:latin typeface="Arial" charset="0"/>
              </a:rPr>
              <a:t>436</a:t>
            </a:r>
            <a:r>
              <a:rPr lang="en-US" b="1" dirty="0">
                <a:latin typeface="Arial" charset="0"/>
              </a:rPr>
              <a:t> versus pH</a:t>
            </a:r>
          </a:p>
        </p:txBody>
      </p:sp>
      <p:sp>
        <p:nvSpPr>
          <p:cNvPr id="9" name="Text Box 5"/>
          <p:cNvSpPr txBox="1">
            <a:spLocks noChangeArrowheads="1"/>
          </p:cNvSpPr>
          <p:nvPr/>
        </p:nvSpPr>
        <p:spPr bwMode="auto">
          <a:xfrm rot="16200000">
            <a:off x="5683250" y="3841750"/>
            <a:ext cx="552450" cy="336550"/>
          </a:xfrm>
          <a:prstGeom prst="rect">
            <a:avLst/>
          </a:prstGeom>
          <a:noFill/>
          <a:ln w="9525">
            <a:noFill/>
            <a:miter lim="800000"/>
            <a:headEnd/>
            <a:tailEnd/>
          </a:ln>
        </p:spPr>
        <p:txBody>
          <a:bodyPr wrap="none">
            <a:spAutoFit/>
          </a:bodyPr>
          <a:lstStyle/>
          <a:p>
            <a:r>
              <a:rPr lang="en-US" sz="1600" dirty="0">
                <a:latin typeface="Arial" charset="0"/>
              </a:rPr>
              <a:t>A</a:t>
            </a:r>
            <a:r>
              <a:rPr lang="en-US" sz="1600" baseline="-25000" dirty="0">
                <a:latin typeface="Arial" charset="0"/>
              </a:rPr>
              <a:t>436</a:t>
            </a:r>
            <a:endParaRPr lang="en-US" sz="1600" dirty="0">
              <a:latin typeface="Arial" charset="0"/>
            </a:endParaRPr>
          </a:p>
        </p:txBody>
      </p:sp>
      <p:sp>
        <p:nvSpPr>
          <p:cNvPr id="10" name="Line 6"/>
          <p:cNvSpPr>
            <a:spLocks noChangeShapeType="1"/>
          </p:cNvSpPr>
          <p:nvPr/>
        </p:nvSpPr>
        <p:spPr bwMode="auto">
          <a:xfrm flipH="1">
            <a:off x="7467600" y="4178082"/>
            <a:ext cx="596900" cy="0"/>
          </a:xfrm>
          <a:prstGeom prst="line">
            <a:avLst/>
          </a:prstGeom>
          <a:noFill/>
          <a:ln w="9525">
            <a:solidFill>
              <a:schemeClr val="tx1"/>
            </a:solidFill>
            <a:round/>
            <a:headEnd/>
            <a:tailEnd type="triangle" w="med" len="med"/>
          </a:ln>
        </p:spPr>
        <p:txBody>
          <a:bodyPr/>
          <a:lstStyle/>
          <a:p>
            <a:endParaRPr lang="en-US"/>
          </a:p>
        </p:txBody>
      </p:sp>
      <p:sp>
        <p:nvSpPr>
          <p:cNvPr id="11" name="Text Box 7"/>
          <p:cNvSpPr txBox="1">
            <a:spLocks noChangeArrowheads="1"/>
          </p:cNvSpPr>
          <p:nvPr/>
        </p:nvSpPr>
        <p:spPr bwMode="auto">
          <a:xfrm>
            <a:off x="6400800" y="3187482"/>
            <a:ext cx="1640193" cy="369332"/>
          </a:xfrm>
          <a:prstGeom prst="rect">
            <a:avLst/>
          </a:prstGeom>
          <a:noFill/>
          <a:ln w="9525">
            <a:noFill/>
            <a:miter lim="800000"/>
            <a:headEnd/>
            <a:tailEnd/>
          </a:ln>
        </p:spPr>
        <p:txBody>
          <a:bodyPr wrap="none">
            <a:spAutoFit/>
          </a:bodyPr>
          <a:lstStyle/>
          <a:p>
            <a:r>
              <a:rPr lang="en-US" dirty="0">
                <a:solidFill>
                  <a:srgbClr val="FF3300"/>
                </a:solidFill>
                <a:latin typeface="Arial" charset="0"/>
              </a:rPr>
              <a:t>Midpoint = 8.8</a:t>
            </a:r>
          </a:p>
        </p:txBody>
      </p:sp>
      <p:sp>
        <p:nvSpPr>
          <p:cNvPr id="12" name="Text Box 8"/>
          <p:cNvSpPr txBox="1">
            <a:spLocks noChangeArrowheads="1"/>
          </p:cNvSpPr>
          <p:nvPr/>
        </p:nvSpPr>
        <p:spPr bwMode="auto">
          <a:xfrm>
            <a:off x="7162800" y="5334000"/>
            <a:ext cx="476250" cy="366713"/>
          </a:xfrm>
          <a:prstGeom prst="rect">
            <a:avLst/>
          </a:prstGeom>
          <a:noFill/>
          <a:ln w="9525">
            <a:noFill/>
            <a:miter lim="800000"/>
            <a:headEnd/>
            <a:tailEnd/>
          </a:ln>
        </p:spPr>
        <p:txBody>
          <a:bodyPr wrap="none">
            <a:spAutoFit/>
          </a:bodyPr>
          <a:lstStyle/>
          <a:p>
            <a:r>
              <a:rPr lang="en-US" dirty="0">
                <a:latin typeface="Arial" charset="0"/>
              </a:rPr>
              <a:t>pH</a:t>
            </a:r>
          </a:p>
        </p:txBody>
      </p:sp>
      <p:pic>
        <p:nvPicPr>
          <p:cNvPr id="13" name="Picture 12" descr="tWT.jpg"/>
          <p:cNvPicPr>
            <a:picLocks noChangeAspect="1"/>
          </p:cNvPicPr>
          <p:nvPr/>
        </p:nvPicPr>
        <p:blipFill>
          <a:blip r:embed="rId4" cstate="print"/>
          <a:srcRect l="18564" t="14308" r="4167" b="16538"/>
          <a:stretch>
            <a:fillRect/>
          </a:stretch>
        </p:blipFill>
        <p:spPr>
          <a:xfrm>
            <a:off x="304800" y="4648200"/>
            <a:ext cx="1926049" cy="1288775"/>
          </a:xfrm>
          <a:prstGeom prst="rect">
            <a:avLst/>
          </a:prstGeom>
        </p:spPr>
      </p:pic>
      <p:pic>
        <p:nvPicPr>
          <p:cNvPr id="14" name="Picture 4" descr="https://exchange.trinity.edu/exchange/smuellne/Inbox/electron%20density%20picture.EML/testcluster_white.jpeg/C58EA28C-18C0-4a97-9AF2-036E93DDAFB3/testcluster_white.jpeg?attach=1"/>
          <p:cNvPicPr>
            <a:picLocks noChangeAspect="1" noChangeArrowheads="1"/>
          </p:cNvPicPr>
          <p:nvPr/>
        </p:nvPicPr>
        <p:blipFill>
          <a:blip r:embed="rId5" cstate="print"/>
          <a:srcRect/>
          <a:stretch>
            <a:fillRect/>
          </a:stretch>
        </p:blipFill>
        <p:spPr>
          <a:xfrm>
            <a:off x="2743200" y="4800600"/>
            <a:ext cx="1760885" cy="1760885"/>
          </a:xfrm>
          <a:prstGeom prst="rect">
            <a:avLst/>
          </a:prstGeom>
          <a:noFill/>
        </p:spPr>
      </p:pic>
      <p:sp>
        <p:nvSpPr>
          <p:cNvPr id="15" name="TextBox 14"/>
          <p:cNvSpPr txBox="1"/>
          <p:nvPr/>
        </p:nvSpPr>
        <p:spPr>
          <a:xfrm>
            <a:off x="5638801" y="5688449"/>
            <a:ext cx="3505199" cy="954107"/>
          </a:xfrm>
          <a:prstGeom prst="rect">
            <a:avLst/>
          </a:prstGeom>
          <a:noFill/>
        </p:spPr>
        <p:txBody>
          <a:bodyPr wrap="square" rtlCol="0">
            <a:spAutoFit/>
          </a:bodyPr>
          <a:lstStyle/>
          <a:p>
            <a:r>
              <a:rPr lang="en-US" sz="1400" dirty="0" smtClean="0"/>
              <a:t>pH </a:t>
            </a:r>
            <a:r>
              <a:rPr lang="en-US" sz="1400" dirty="0" smtClean="0"/>
              <a:t>dependence of the UV-Visible spectrum.  </a:t>
            </a:r>
          </a:p>
          <a:p>
            <a:r>
              <a:rPr lang="en-US" sz="1400" dirty="0" smtClean="0"/>
              <a:t>	Mutant	</a:t>
            </a:r>
            <a:r>
              <a:rPr lang="en-US" sz="1400" dirty="0" err="1" smtClean="0"/>
              <a:t>pK</a:t>
            </a:r>
            <a:r>
              <a:rPr lang="en-US" sz="1400" baseline="-25000" dirty="0" err="1" smtClean="0"/>
              <a:t>a</a:t>
            </a:r>
            <a:endParaRPr lang="en-US" sz="1400" dirty="0" smtClean="0"/>
          </a:p>
          <a:p>
            <a:r>
              <a:rPr lang="en-US" sz="1400" dirty="0" smtClean="0"/>
              <a:t>	L135A 	9.2</a:t>
            </a:r>
          </a:p>
          <a:p>
            <a:r>
              <a:rPr lang="en-US" sz="1400" dirty="0" smtClean="0"/>
              <a:t>	Y158F 	9.4       	</a:t>
            </a:r>
            <a:endParaRPr lang="en-US" sz="1400" dirty="0"/>
          </a:p>
        </p:txBody>
      </p:sp>
      <p:sp>
        <p:nvSpPr>
          <p:cNvPr id="16" name="TextBox 15"/>
          <p:cNvSpPr txBox="1"/>
          <p:nvPr/>
        </p:nvSpPr>
        <p:spPr>
          <a:xfrm>
            <a:off x="228600" y="5903893"/>
            <a:ext cx="2590800" cy="954107"/>
          </a:xfrm>
          <a:prstGeom prst="rect">
            <a:avLst/>
          </a:prstGeom>
          <a:noFill/>
        </p:spPr>
        <p:txBody>
          <a:bodyPr wrap="square" rtlCol="0">
            <a:spAutoFit/>
          </a:bodyPr>
          <a:lstStyle/>
          <a:p>
            <a:r>
              <a:rPr lang="en-US" sz="1400" dirty="0" err="1" smtClean="0"/>
              <a:t>tWT</a:t>
            </a:r>
            <a:r>
              <a:rPr lang="en-US" sz="1400" dirty="0" smtClean="0"/>
              <a:t>  crystallized at low pH (6.5)</a:t>
            </a:r>
          </a:p>
          <a:p>
            <a:r>
              <a:rPr lang="en-US" sz="1400" dirty="0" smtClean="0"/>
              <a:t>Space group P2</a:t>
            </a:r>
            <a:r>
              <a:rPr lang="en-US" sz="1400" baseline="-25000" dirty="0" smtClean="0"/>
              <a:t>1</a:t>
            </a:r>
            <a:r>
              <a:rPr lang="en-US" sz="1400" dirty="0" smtClean="0"/>
              <a:t>2</a:t>
            </a:r>
            <a:r>
              <a:rPr lang="en-US" sz="1400" baseline="-25000" dirty="0" smtClean="0"/>
              <a:t>1</a:t>
            </a:r>
            <a:r>
              <a:rPr lang="en-US" sz="1400" dirty="0" smtClean="0"/>
              <a:t>2</a:t>
            </a:r>
          </a:p>
          <a:p>
            <a:r>
              <a:rPr lang="en-US" sz="1400" dirty="0" smtClean="0"/>
              <a:t>Pr</a:t>
            </a:r>
            <a:r>
              <a:rPr lang="en-US" sz="1400" baseline="30000" dirty="0" smtClean="0"/>
              <a:t>3+</a:t>
            </a:r>
            <a:r>
              <a:rPr lang="en-US" sz="1400" dirty="0" smtClean="0"/>
              <a:t> </a:t>
            </a:r>
            <a:r>
              <a:rPr lang="en-US" sz="1400" dirty="0" smtClean="0"/>
              <a:t>as additive, </a:t>
            </a:r>
          </a:p>
          <a:p>
            <a:r>
              <a:rPr lang="en-US" sz="1400" dirty="0" smtClean="0"/>
              <a:t>4 unique </a:t>
            </a:r>
            <a:r>
              <a:rPr lang="en-US" sz="1400" dirty="0" smtClean="0"/>
              <a:t>Pr</a:t>
            </a:r>
            <a:r>
              <a:rPr lang="en-US" sz="1400" baseline="30000" dirty="0" smtClean="0"/>
              <a:t>3+</a:t>
            </a:r>
            <a:r>
              <a:rPr lang="en-US" sz="1400" dirty="0" smtClean="0"/>
              <a:t> sites located </a:t>
            </a:r>
            <a:endParaRPr lang="en-US" sz="1400" dirty="0"/>
          </a:p>
        </p:txBody>
      </p:sp>
      <p:sp>
        <p:nvSpPr>
          <p:cNvPr id="18" name="TextBox 17"/>
          <p:cNvSpPr txBox="1"/>
          <p:nvPr/>
        </p:nvSpPr>
        <p:spPr>
          <a:xfrm>
            <a:off x="2590800" y="6550223"/>
            <a:ext cx="2791790" cy="307777"/>
          </a:xfrm>
          <a:prstGeom prst="rect">
            <a:avLst/>
          </a:prstGeom>
          <a:noFill/>
        </p:spPr>
        <p:txBody>
          <a:bodyPr wrap="none" rtlCol="0">
            <a:spAutoFit/>
          </a:bodyPr>
          <a:lstStyle/>
          <a:p>
            <a:r>
              <a:rPr lang="en-US" sz="1400" dirty="0" smtClean="0"/>
              <a:t>2.0 Å electron density map for </a:t>
            </a:r>
            <a:r>
              <a:rPr lang="en-US" sz="1400" dirty="0" err="1" smtClean="0"/>
              <a:t>tWT</a:t>
            </a:r>
            <a:endParaRPr lang="en-US" sz="14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559</TotalTime>
  <Words>309</Words>
  <Application>Microsoft Office PowerPoint</Application>
  <PresentationFormat>On-screen Show (4:3)</PresentationFormat>
  <Paragraphs>33</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Trek</vt:lpstr>
      <vt:lpstr>SPW 6.0 Graph</vt:lpstr>
      <vt:lpstr>Modulation of Reduction Potentials of [2Fe-2S] Iron Sulfur clusters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Modulation of Reduction Potentials of [2Fe-2S] Iron Sulfur clusters</dc:title>
  <dc:creator>lhunsick</dc:creator>
  <cp:lastModifiedBy>lhunsick</cp:lastModifiedBy>
  <cp:revision>17</cp:revision>
  <dcterms:created xsi:type="dcterms:W3CDTF">2008-09-19T14:41:04Z</dcterms:created>
  <dcterms:modified xsi:type="dcterms:W3CDTF">2008-09-29T22:25:52Z</dcterms:modified>
</cp:coreProperties>
</file>