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F7"/>
    <a:srgbClr val="B49800"/>
    <a:srgbClr val="B49859"/>
    <a:srgbClr val="998019"/>
    <a:srgbClr val="501215"/>
    <a:srgbClr val="663333"/>
    <a:srgbClr val="000000"/>
    <a:srgbClr val="4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7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-2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A505CDBA-8F06-4BFB-921F-10E0215F6862}" type="datetimeFigureOut">
              <a:rPr lang="en-US"/>
              <a:pPr>
                <a:defRPr/>
              </a:pPr>
              <a:t>9/29/2008</a:t>
            </a:fld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2AEB911E-1D36-4998-BEA9-1E68A2EE49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DD29E821-75A2-4445-8F49-D39C580AF9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B82054-D358-4250-A8C6-1EC105FA92E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4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gold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76200"/>
            <a:ext cx="3492500" cy="1106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609600"/>
            <a:ext cx="17335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609600"/>
            <a:ext cx="504825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81200"/>
            <a:ext cx="3390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7300" y="1981200"/>
            <a:ext cx="3390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609600"/>
            <a:ext cx="6934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81200"/>
            <a:ext cx="6934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-152400" y="0"/>
            <a:ext cx="1524000" cy="6858000"/>
          </a:xfrm>
          <a:prstGeom prst="rect">
            <a:avLst/>
          </a:prstGeom>
          <a:gradFill rotWithShape="0">
            <a:gsLst>
              <a:gs pos="0">
                <a:srgbClr val="4F0000">
                  <a:gamma/>
                  <a:shade val="46275"/>
                  <a:invGamma/>
                </a:srgbClr>
              </a:gs>
              <a:gs pos="100000">
                <a:srgbClr val="4F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2293" name="Picture 18" descr="SFT872rgb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98425" y="5638800"/>
            <a:ext cx="10445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3" name="Line 19"/>
          <p:cNvSpPr>
            <a:spLocks noChangeShapeType="1"/>
          </p:cNvSpPr>
          <p:nvPr/>
        </p:nvSpPr>
        <p:spPr bwMode="auto">
          <a:xfrm>
            <a:off x="1371600" y="0"/>
            <a:ext cx="0" cy="6858000"/>
          </a:xfrm>
          <a:prstGeom prst="line">
            <a:avLst/>
          </a:prstGeom>
          <a:noFill/>
          <a:ln w="38100">
            <a:solidFill>
              <a:srgbClr val="998019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501215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501215"/>
          </a:solidFill>
          <a:latin typeface="Arial" charset="0"/>
          <a:ea typeface="ＭＳ Ｐゴシック" pitchFamily="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501215"/>
          </a:solidFill>
          <a:latin typeface="Arial" charset="0"/>
          <a:ea typeface="ＭＳ Ｐゴシック" pitchFamily="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501215"/>
          </a:solidFill>
          <a:latin typeface="Arial" charset="0"/>
          <a:ea typeface="ＭＳ Ｐゴシック" pitchFamily="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501215"/>
          </a:solidFill>
          <a:latin typeface="Arial" charset="0"/>
          <a:ea typeface="ＭＳ Ｐゴシック" pitchFamily="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rgbClr val="501215"/>
          </a:solidFill>
          <a:latin typeface="Arial" charset="0"/>
          <a:ea typeface="ＭＳ Ｐゴシック" pitchFamily="8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rgbClr val="501215"/>
          </a:solidFill>
          <a:latin typeface="Arial" charset="0"/>
          <a:ea typeface="ＭＳ Ｐゴシック" pitchFamily="8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rgbClr val="501215"/>
          </a:solidFill>
          <a:latin typeface="Arial" charset="0"/>
          <a:ea typeface="ＭＳ Ｐゴシック" pitchFamily="8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rgbClr val="501215"/>
          </a:solidFill>
          <a:latin typeface="Arial" charset="0"/>
          <a:ea typeface="ＭＳ Ｐゴシック" pitchFamily="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50000"/>
            </a:gs>
            <a:gs pos="100000">
              <a:srgbClr val="4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Chart 1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2895600"/>
            <a:ext cx="455295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52400" y="2895600"/>
          <a:ext cx="4286250" cy="3790950"/>
        </p:xfrm>
        <a:graphic>
          <a:graphicData uri="http://schemas.openxmlformats.org/presentationml/2006/ole">
            <p:oleObj spid="_x0000_s1029" name="ISIS/Draw Sketch" r:id="rId5" imgW="4286160" imgH="3790800" progId="ISISServer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152400"/>
            <a:ext cx="5334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NEW MEMBRANES FOR ENHANCED PURIFICATION OF NATURAL GAS AT THE WELLHEAD</a:t>
            </a:r>
            <a:endParaRPr lang="en-US" sz="1400" dirty="0" smtClean="0">
              <a:solidFill>
                <a:schemeClr val="bg1"/>
              </a:solidFill>
            </a:endParaRPr>
          </a:p>
          <a:p>
            <a:r>
              <a:rPr lang="en-US" sz="1400" dirty="0" smtClean="0">
                <a:solidFill>
                  <a:schemeClr val="bg1"/>
                </a:solidFill>
              </a:rPr>
              <a:t> </a:t>
            </a:r>
            <a:r>
              <a:rPr lang="en-US" sz="1400" dirty="0" smtClean="0">
                <a:solidFill>
                  <a:schemeClr val="bg1"/>
                </a:solidFill>
              </a:rPr>
              <a:t>Chad </a:t>
            </a:r>
            <a:r>
              <a:rPr lang="en-US" sz="1400" dirty="0" smtClean="0">
                <a:solidFill>
                  <a:schemeClr val="bg1"/>
                </a:solidFill>
              </a:rPr>
              <a:t>J. Booth &amp; Patrick E. Cassidy, Texas State University – San Marcos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ACS-PRF Grant #46763-B7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1447800"/>
            <a:ext cx="8458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The project goals are to examine a series of aliphatic polyimide films and their subsequent TiO</a:t>
            </a:r>
            <a:r>
              <a:rPr lang="en-US" sz="1400" baseline="-25000" dirty="0" smtClean="0">
                <a:solidFill>
                  <a:schemeClr val="bg1"/>
                </a:solidFill>
              </a:rPr>
              <a:t>2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nanocomposites</a:t>
            </a:r>
            <a:r>
              <a:rPr lang="en-US" sz="1400" dirty="0" smtClean="0">
                <a:solidFill>
                  <a:schemeClr val="bg1"/>
                </a:solidFill>
              </a:rPr>
              <a:t> for potential  use as a purification membrane for natural gas. During the first year of the project we were able to complete the synthesis of the homologous aliphatic polyimide series and have collected the thermal/mechanical data (shown below) on these materials. We are currently collecting the gas permeation data for the native homologous series as well as beginning the synthesis of the TiO</a:t>
            </a:r>
            <a:r>
              <a:rPr lang="en-US" sz="1400" baseline="-25000" dirty="0" smtClean="0">
                <a:solidFill>
                  <a:schemeClr val="bg1"/>
                </a:solidFill>
              </a:rPr>
              <a:t>2</a:t>
            </a:r>
            <a:r>
              <a:rPr lang="en-US" sz="1400" dirty="0" smtClean="0">
                <a:solidFill>
                  <a:schemeClr val="bg1"/>
                </a:solidFill>
              </a:rPr>
              <a:t>/polyimide </a:t>
            </a:r>
            <a:r>
              <a:rPr lang="en-US" sz="1400" dirty="0" err="1" smtClean="0">
                <a:solidFill>
                  <a:schemeClr val="bg1"/>
                </a:solidFill>
              </a:rPr>
              <a:t>nanocomposites</a:t>
            </a:r>
            <a:r>
              <a:rPr lang="en-US" sz="1400" dirty="0" smtClean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ogo_Template">
  <a:themeElements>
    <a:clrScheme name="Logo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ogo_Template">
      <a:majorFont>
        <a:latin typeface="Arial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" charset="-128"/>
          </a:defRPr>
        </a:defPPr>
      </a:lstStyle>
    </a:lnDef>
  </a:objectDefaults>
  <a:extraClrSchemeLst>
    <a:extraClrScheme>
      <a:clrScheme name="Logo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go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go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go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go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go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go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go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go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go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go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go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Logo_Template</Template>
  <TotalTime>539</TotalTime>
  <Words>98</Words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Logo_Template</vt:lpstr>
      <vt:lpstr>ISIS/Draw Sketch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Anti-Biofouling Polymeric Windows:  Additive Effects on Mechanical and Optical Properties</dc:title>
  <dc:creator>visitor</dc:creator>
  <cp:lastModifiedBy>Chad Booth</cp:lastModifiedBy>
  <cp:revision>74</cp:revision>
  <dcterms:created xsi:type="dcterms:W3CDTF">2008-02-24T01:13:59Z</dcterms:created>
  <dcterms:modified xsi:type="dcterms:W3CDTF">2008-09-29T14:02:32Z</dcterms:modified>
</cp:coreProperties>
</file>