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95C7A-F415-4C92-803F-ACC31DF58B18}" type="datetimeFigureOut">
              <a:rPr lang="es-MX" smtClean="0"/>
              <a:pPr/>
              <a:t>30/09/2008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FDD4-E665-4353-B131-48462CE3AAC9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MX" sz="1800" b="1" dirty="0" err="1" smtClean="0"/>
              <a:t>Design</a:t>
            </a:r>
            <a:r>
              <a:rPr lang="es-MX" sz="1800" b="1" dirty="0" smtClean="0"/>
              <a:t> of </a:t>
            </a:r>
            <a:r>
              <a:rPr lang="es-MX" sz="1800" b="1" dirty="0" err="1" smtClean="0"/>
              <a:t>Nitrogen</a:t>
            </a:r>
            <a:r>
              <a:rPr lang="es-MX" sz="1800" b="1" dirty="0" smtClean="0"/>
              <a:t>, </a:t>
            </a:r>
            <a:r>
              <a:rPr lang="es-MX" sz="1800" b="1" dirty="0" err="1" smtClean="0"/>
              <a:t>Phosphorus</a:t>
            </a:r>
            <a:r>
              <a:rPr lang="es-MX" sz="1800" b="1" dirty="0" smtClean="0"/>
              <a:t> and/</a:t>
            </a:r>
            <a:r>
              <a:rPr lang="es-MX" sz="1800" b="1" dirty="0" err="1" smtClean="0"/>
              <a:t>or</a:t>
            </a:r>
            <a:r>
              <a:rPr lang="es-MX" sz="1800" b="1" dirty="0" smtClean="0"/>
              <a:t> </a:t>
            </a:r>
            <a:r>
              <a:rPr lang="es-MX" sz="1800" b="1" dirty="0" err="1" smtClean="0"/>
              <a:t>Sulfur-based</a:t>
            </a:r>
            <a:r>
              <a:rPr lang="es-MX" sz="1800" b="1" dirty="0" smtClean="0"/>
              <a:t> </a:t>
            </a:r>
            <a:r>
              <a:rPr lang="es-MX" sz="1800" b="1" dirty="0" err="1" smtClean="0"/>
              <a:t>Catalysts</a:t>
            </a:r>
            <a:r>
              <a:rPr lang="es-MX" sz="1800" b="1" dirty="0" smtClean="0"/>
              <a:t> </a:t>
            </a:r>
            <a:r>
              <a:rPr lang="es-MX" sz="1800" b="1" dirty="0" err="1" smtClean="0"/>
              <a:t>for</a:t>
            </a:r>
            <a:r>
              <a:rPr lang="es-MX" sz="1800" b="1" dirty="0" smtClean="0"/>
              <a:t> </a:t>
            </a:r>
            <a:r>
              <a:rPr lang="es-MX" sz="1800" b="1" dirty="0" err="1" smtClean="0"/>
              <a:t>the</a:t>
            </a:r>
            <a:r>
              <a:rPr lang="es-MX" sz="1800" b="1" dirty="0" smtClean="0"/>
              <a:t> Enantioselective </a:t>
            </a:r>
            <a:r>
              <a:rPr lang="es-MX" sz="1800" b="1" dirty="0" err="1" smtClean="0"/>
              <a:t>Hydrosilylation</a:t>
            </a:r>
            <a:r>
              <a:rPr lang="es-MX" sz="1800" b="1" dirty="0" smtClean="0"/>
              <a:t> of </a:t>
            </a:r>
            <a:r>
              <a:rPr lang="es-MX" sz="1800" b="1" dirty="0" err="1" smtClean="0"/>
              <a:t>Prochiral</a:t>
            </a:r>
            <a:r>
              <a:rPr lang="es-MX" sz="1800" b="1" dirty="0" smtClean="0"/>
              <a:t> </a:t>
            </a:r>
            <a:r>
              <a:rPr lang="es-MX" sz="1800" b="1" dirty="0" err="1" smtClean="0"/>
              <a:t>Ketones</a:t>
            </a:r>
            <a:r>
              <a:rPr lang="es-MX" sz="1800" b="1" dirty="0" smtClean="0"/>
              <a:t>.</a:t>
            </a:r>
            <a:br>
              <a:rPr lang="es-MX" sz="1800" b="1" dirty="0" smtClean="0"/>
            </a:br>
            <a:r>
              <a:rPr lang="es-MX" sz="1800" dirty="0" smtClean="0"/>
              <a:t>Cecilia Anaya de Parrodi</a:t>
            </a:r>
            <a:br>
              <a:rPr lang="es-MX" sz="1800" dirty="0" smtClean="0"/>
            </a:br>
            <a:r>
              <a:rPr lang="es-MX" sz="1800" dirty="0" smtClean="0"/>
              <a:t>ACS-PRF#46222.B1</a:t>
            </a:r>
            <a:endParaRPr lang="es-MX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MX" sz="1800" dirty="0" err="1" smtClean="0"/>
              <a:t>Synthesis</a:t>
            </a:r>
            <a:r>
              <a:rPr lang="es-MX" sz="1800" dirty="0" smtClean="0"/>
              <a:t> and </a:t>
            </a:r>
            <a:r>
              <a:rPr lang="es-MX" sz="1800" dirty="0" err="1" smtClean="0"/>
              <a:t>application</a:t>
            </a:r>
            <a:r>
              <a:rPr lang="es-MX" sz="1800" dirty="0" smtClean="0"/>
              <a:t> of </a:t>
            </a:r>
            <a:r>
              <a:rPr lang="es-MX" sz="1800" dirty="0" err="1" smtClean="0"/>
              <a:t>Thioureas</a:t>
            </a:r>
            <a:endParaRPr lang="es-MX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400" dirty="0" err="1" smtClean="0"/>
              <a:t>Polymethylhydrosiloxane</a:t>
            </a:r>
            <a:r>
              <a:rPr lang="en-US" sz="1400" dirty="0" smtClean="0"/>
              <a:t> (PMHS) has been used as efficient </a:t>
            </a:r>
            <a:r>
              <a:rPr lang="en-US" sz="1400" dirty="0" err="1" smtClean="0"/>
              <a:t>hydrosilylating</a:t>
            </a:r>
            <a:r>
              <a:rPr lang="en-US" sz="1400" dirty="0" smtClean="0"/>
              <a:t> reagent with chiral zinc </a:t>
            </a:r>
            <a:r>
              <a:rPr lang="en-US" sz="1400" dirty="0" err="1" smtClean="0"/>
              <a:t>diamine</a:t>
            </a:r>
            <a:r>
              <a:rPr lang="en-US" sz="1400" dirty="0" smtClean="0"/>
              <a:t>-based catalysts in the asymmetric reduction of </a:t>
            </a:r>
            <a:r>
              <a:rPr lang="en-US" sz="1400" dirty="0" err="1" smtClean="0"/>
              <a:t>prochiral</a:t>
            </a:r>
            <a:r>
              <a:rPr lang="en-US" sz="1400" dirty="0" smtClean="0"/>
              <a:t> </a:t>
            </a:r>
            <a:r>
              <a:rPr lang="en-US" sz="1400" dirty="0" err="1" smtClean="0"/>
              <a:t>ketones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New </a:t>
            </a:r>
            <a:r>
              <a:rPr lang="en-US" sz="1400" dirty="0" err="1" smtClean="0"/>
              <a:t>thioureas</a:t>
            </a:r>
            <a:r>
              <a:rPr lang="en-US" sz="1400" dirty="0" smtClean="0"/>
              <a:t> </a:t>
            </a:r>
            <a:r>
              <a:rPr lang="en-US" sz="1400" b="1" dirty="0" smtClean="0"/>
              <a:t>1 – 8 </a:t>
            </a:r>
            <a:r>
              <a:rPr lang="en-US" sz="1400" dirty="0" smtClean="0"/>
              <a:t> have been prepared and used as ligands in the asymmetric reduction  of </a:t>
            </a:r>
            <a:r>
              <a:rPr lang="en-US" sz="1400" dirty="0" err="1" smtClean="0"/>
              <a:t>acetophenone</a:t>
            </a:r>
            <a:r>
              <a:rPr lang="en-US" sz="1400" dirty="0"/>
              <a:t> </a:t>
            </a:r>
            <a:r>
              <a:rPr lang="en-US" sz="1400" dirty="0" smtClean="0"/>
              <a:t>(up to 78% e.e.) and best results were achieved with </a:t>
            </a:r>
            <a:r>
              <a:rPr lang="en-US" sz="1400" dirty="0" err="1" smtClean="0"/>
              <a:t>monothiourea</a:t>
            </a:r>
            <a:r>
              <a:rPr lang="en-US" sz="1400" dirty="0" smtClean="0"/>
              <a:t> </a:t>
            </a:r>
            <a:r>
              <a:rPr lang="en-US" sz="1400" b="1" dirty="0" smtClean="0"/>
              <a:t>5</a:t>
            </a:r>
            <a:r>
              <a:rPr lang="en-US" sz="1400" b="1" dirty="0"/>
              <a:t> </a:t>
            </a:r>
            <a:r>
              <a:rPr lang="en-US" sz="1400" dirty="0" smtClean="0"/>
              <a:t>in the presence of </a:t>
            </a:r>
            <a:r>
              <a:rPr lang="en-US" sz="1400" dirty="0" err="1" smtClean="0"/>
              <a:t>diethylzinc</a:t>
            </a:r>
            <a:r>
              <a:rPr lang="en-US" sz="1400" dirty="0" smtClean="0"/>
              <a:t> and PMHS.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s-MX" sz="1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MX" sz="1800" dirty="0" err="1" smtClean="0"/>
              <a:t>Synthesis</a:t>
            </a:r>
            <a:r>
              <a:rPr lang="es-MX" sz="1800" dirty="0" smtClean="0"/>
              <a:t> of bis(</a:t>
            </a:r>
            <a:r>
              <a:rPr lang="es-MX" sz="1800" dirty="0" err="1" smtClean="0"/>
              <a:t>sulfonamido</a:t>
            </a:r>
            <a:r>
              <a:rPr lang="es-MX" sz="1800" dirty="0" smtClean="0"/>
              <a:t>)</a:t>
            </a:r>
            <a:r>
              <a:rPr lang="es-MX" sz="1800" dirty="0" err="1" smtClean="0"/>
              <a:t>diol</a:t>
            </a:r>
            <a:endParaRPr lang="es-MX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The synthesis of </a:t>
            </a:r>
            <a:r>
              <a:rPr lang="en-US" sz="1400" dirty="0" err="1" smtClean="0"/>
              <a:t>bis</a:t>
            </a:r>
            <a:r>
              <a:rPr lang="en-US" sz="1400" dirty="0" smtClean="0"/>
              <a:t>(sulfonamide)</a:t>
            </a:r>
            <a:r>
              <a:rPr lang="en-US" sz="1400" dirty="0" err="1" smtClean="0"/>
              <a:t>diol</a:t>
            </a:r>
            <a:r>
              <a:rPr lang="en-US" sz="1400" dirty="0" smtClean="0"/>
              <a:t> </a:t>
            </a:r>
            <a:r>
              <a:rPr lang="en-US" sz="1400" b="1" dirty="0" smtClean="0"/>
              <a:t>9</a:t>
            </a:r>
            <a:r>
              <a:rPr lang="en-US" sz="1400" dirty="0" smtClean="0"/>
              <a:t>in the presence of (</a:t>
            </a:r>
            <a:r>
              <a:rPr lang="en-US" sz="1400" i="1" dirty="0" smtClean="0"/>
              <a:t>S</a:t>
            </a:r>
            <a:r>
              <a:rPr lang="en-US" sz="1400" dirty="0" smtClean="0"/>
              <a:t>)-</a:t>
            </a:r>
            <a:r>
              <a:rPr lang="en-US" sz="1400" dirty="0" err="1" smtClean="0"/>
              <a:t>camphorsulfonyl</a:t>
            </a:r>
            <a:r>
              <a:rPr lang="en-US" sz="1400" dirty="0" smtClean="0"/>
              <a:t> chloride </a:t>
            </a:r>
            <a:r>
              <a:rPr lang="en-US" sz="1400" dirty="0"/>
              <a:t>from (</a:t>
            </a:r>
            <a:r>
              <a:rPr lang="en-US" sz="1400" i="1" dirty="0"/>
              <a:t>R</a:t>
            </a:r>
            <a:r>
              <a:rPr lang="en-US" sz="1400" dirty="0"/>
              <a:t>,</a:t>
            </a:r>
            <a:r>
              <a:rPr lang="en-US" sz="1400" i="1" dirty="0"/>
              <a:t>R</a:t>
            </a:r>
            <a:r>
              <a:rPr lang="en-US" sz="1400" dirty="0"/>
              <a:t>)-</a:t>
            </a:r>
            <a:r>
              <a:rPr lang="en-US" sz="1400" i="1" dirty="0"/>
              <a:t>trans-</a:t>
            </a:r>
            <a:r>
              <a:rPr lang="en-US" sz="1400" dirty="0"/>
              <a:t>11,12-diamino-9,10-dihydro-9,10-etanoanthracene </a:t>
            </a:r>
            <a:r>
              <a:rPr lang="en-US" sz="1400" dirty="0" smtClean="0"/>
              <a:t>is reported. Application of </a:t>
            </a:r>
            <a:r>
              <a:rPr lang="en-US" sz="1400" dirty="0" err="1" smtClean="0"/>
              <a:t>bis</a:t>
            </a:r>
            <a:r>
              <a:rPr lang="en-US" sz="1400" dirty="0" smtClean="0"/>
              <a:t>(sulfonamide)</a:t>
            </a:r>
            <a:r>
              <a:rPr lang="en-US" sz="1400" dirty="0" err="1" smtClean="0"/>
              <a:t>diol</a:t>
            </a:r>
            <a:r>
              <a:rPr lang="en-US" sz="1400" dirty="0" smtClean="0"/>
              <a:t> </a:t>
            </a:r>
            <a:r>
              <a:rPr lang="en-US" sz="1400" dirty="0" err="1" smtClean="0"/>
              <a:t>ligand</a:t>
            </a:r>
            <a:r>
              <a:rPr lang="en-US" sz="1400" dirty="0" smtClean="0"/>
              <a:t> in asymmetric catalysis is </a:t>
            </a:r>
            <a:r>
              <a:rPr lang="en-US" sz="1400" smtClean="0"/>
              <a:t>in progress.</a:t>
            </a:r>
            <a:endParaRPr lang="es-MX" sz="1400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28596" y="4357694"/>
          <a:ext cx="4833938" cy="1479550"/>
        </p:xfrm>
        <a:graphic>
          <a:graphicData uri="http://schemas.openxmlformats.org/presentationml/2006/ole">
            <p:oleObj spid="_x0000_s2052" name="CS ChemDraw Drawing" r:id="rId3" imgW="4851000" imgH="1483920" progId="ChemDraw.Document.6.0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715008" y="3929066"/>
          <a:ext cx="2352675" cy="1487488"/>
        </p:xfrm>
        <a:graphic>
          <a:graphicData uri="http://schemas.openxmlformats.org/presentationml/2006/ole">
            <p:oleObj spid="_x0000_s2053" name="CS ChemDraw Drawing" r:id="rId4" imgW="2368080" imgH="1500120" progId="ChemDraw.Document.6.0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da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themedata</Template>
  <TotalTime>79</TotalTime>
  <Words>121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themedata</vt:lpstr>
      <vt:lpstr>CS ChemDraw Drawing</vt:lpstr>
      <vt:lpstr>Design of Nitrogen, Phosphorus and/or Sulfur-based Catalysts for the Enantioselective Hydrosilylation of Prochiral Ketones. Cecilia Anaya de Parrodi ACS-PRF#46222.B1</vt:lpstr>
    </vt:vector>
  </TitlesOfParts>
  <Company>cecilia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cecilia anaya</dc:creator>
  <cp:lastModifiedBy>cecilia anaya</cp:lastModifiedBy>
  <cp:revision>5</cp:revision>
  <dcterms:created xsi:type="dcterms:W3CDTF">2008-09-30T22:28:15Z</dcterms:created>
  <dcterms:modified xsi:type="dcterms:W3CDTF">2008-09-30T23:56:11Z</dcterms:modified>
</cp:coreProperties>
</file>