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bin" ContentType="application/vnd.openxmlformats-officedocument.oleObject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-138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A5228F1-AD40-4273-8623-50BC641232B8}" type="datetimeFigureOut">
              <a:rPr lang="en-US" smtClean="0"/>
              <a:t>9/28/2008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D8D3ADB-8F66-4291-8300-A3FA352E6B3C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8D3ADB-8F66-4291-8300-A3FA352E6B3C}" type="slidenum">
              <a:rPr lang="en-US" smtClean="0"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9/28/2008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9/28/2008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9/28/2008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9/28/2008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9/28/2008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9/28/2008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9/28/2008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9/28/2008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9/28/2008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9/28/2008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9/28/2008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9/28/2008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png"/><Relationship Id="rId5" Type="http://schemas.openxmlformats.org/officeDocument/2006/relationships/oleObject" Target="../embeddings/oleObject1.bin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8600" y="152400"/>
            <a:ext cx="79248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</a:rPr>
              <a:t>Study of aggregation of organic dyes on metal oxide </a:t>
            </a:r>
            <a:r>
              <a:rPr lang="en-US" sz="2400" dirty="0" err="1" smtClean="0">
                <a:solidFill>
                  <a:srgbClr val="FFFF00"/>
                </a:solidFill>
              </a:rPr>
              <a:t>nanoparticle</a:t>
            </a:r>
            <a:r>
              <a:rPr lang="en-US" sz="2400" dirty="0" smtClean="0">
                <a:solidFill>
                  <a:srgbClr val="FFFF00"/>
                </a:solidFill>
              </a:rPr>
              <a:t> surfaces</a:t>
            </a:r>
          </a:p>
          <a:p>
            <a:r>
              <a:rPr lang="en-US" sz="2400" dirty="0" smtClean="0"/>
              <a:t> </a:t>
            </a:r>
            <a:r>
              <a:rPr lang="en-US" sz="1400" dirty="0" smtClean="0"/>
              <a:t>Elena </a:t>
            </a:r>
            <a:r>
              <a:rPr lang="en-US" sz="1400" dirty="0" err="1" smtClean="0"/>
              <a:t>Galoppini</a:t>
            </a:r>
            <a:r>
              <a:rPr lang="en-US" sz="1400" dirty="0" smtClean="0"/>
              <a:t> </a:t>
            </a:r>
            <a:r>
              <a:rPr lang="en-US" sz="1400" dirty="0" err="1" smtClean="0"/>
              <a:t>RutgersUniversity</a:t>
            </a:r>
            <a:r>
              <a:rPr lang="en-US" sz="1400" dirty="0" smtClean="0"/>
              <a:t> /Newark</a:t>
            </a:r>
            <a:endParaRPr lang="en-US" sz="1400" dirty="0"/>
          </a:p>
        </p:txBody>
      </p:sp>
      <p:pic>
        <p:nvPicPr>
          <p:cNvPr id="3" name="Picture 2" descr="Rutgers-newark-red-black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7162800" y="152400"/>
            <a:ext cx="1793748" cy="682065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0" y="1524000"/>
            <a:ext cx="6019800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 smtClean="0"/>
              <a:t>Metal oxide </a:t>
            </a:r>
            <a:r>
              <a:rPr lang="en-US" sz="1400" dirty="0" err="1" smtClean="0"/>
              <a:t>nanoparticles</a:t>
            </a:r>
            <a:r>
              <a:rPr lang="en-US" sz="1400" dirty="0" smtClean="0"/>
              <a:t> with bound </a:t>
            </a:r>
            <a:r>
              <a:rPr lang="en-US" sz="1400" dirty="0" smtClean="0"/>
              <a:t>organic dyes </a:t>
            </a:r>
            <a:r>
              <a:rPr lang="en-US" sz="1400" dirty="0" smtClean="0"/>
              <a:t>find applications in </a:t>
            </a:r>
            <a:r>
              <a:rPr lang="en-US" sz="1400" dirty="0" err="1" smtClean="0"/>
              <a:t>electrochromic</a:t>
            </a:r>
            <a:r>
              <a:rPr lang="en-US" sz="1400" dirty="0" smtClean="0"/>
              <a:t> displays, dye-sensitized solar cells (DSSCs), and other devices. </a:t>
            </a:r>
            <a:r>
              <a:rPr lang="en-US" sz="1400" dirty="0" smtClean="0"/>
              <a:t>We have developed two </a:t>
            </a:r>
            <a:r>
              <a:rPr lang="en-US" sz="1400" dirty="0" smtClean="0"/>
              <a:t>strategies to </a:t>
            </a:r>
            <a:r>
              <a:rPr lang="en-US" sz="1400" dirty="0" smtClean="0"/>
              <a:t>study dye ”insulation” </a:t>
            </a:r>
            <a:r>
              <a:rPr lang="en-US" sz="1400" dirty="0" smtClean="0"/>
              <a:t>effects </a:t>
            </a:r>
            <a:r>
              <a:rPr lang="en-US" sz="1400" b="1" dirty="0" smtClean="0"/>
              <a:t>(</a:t>
            </a:r>
            <a:r>
              <a:rPr lang="en-US" sz="1400" b="1" dirty="0" smtClean="0"/>
              <a:t>a) </a:t>
            </a:r>
            <a:r>
              <a:rPr lang="en-US" sz="1400" dirty="0" smtClean="0"/>
              <a:t>the use of </a:t>
            </a:r>
            <a:r>
              <a:rPr lang="en-US" sz="1400" dirty="0" err="1" smtClean="0"/>
              <a:t>tripodal</a:t>
            </a:r>
            <a:r>
              <a:rPr lang="en-US" sz="1400" dirty="0" smtClean="0"/>
              <a:t> linkers having a large footprint (Dye-tripod) to control the spacing between molecules and </a:t>
            </a:r>
            <a:r>
              <a:rPr lang="en-US" sz="1400" b="1" dirty="0" smtClean="0"/>
              <a:t>(b)</a:t>
            </a:r>
            <a:r>
              <a:rPr lang="en-US" sz="1400" dirty="0" smtClean="0"/>
              <a:t> the encapsulation of dyes in host molecules that bind to the surface (</a:t>
            </a:r>
            <a:r>
              <a:rPr lang="en-US" sz="1400" dirty="0" err="1" smtClean="0"/>
              <a:t>Dye@host</a:t>
            </a:r>
            <a:r>
              <a:rPr lang="en-US" sz="1400" dirty="0" smtClean="0"/>
              <a:t>).</a:t>
            </a:r>
          </a:p>
          <a:p>
            <a:pPr marL="342900" indent="-342900">
              <a:buAutoNum type="alphaLcParenBoth"/>
            </a:pPr>
            <a:r>
              <a:rPr lang="en-US" sz="1400" dirty="0" smtClean="0"/>
              <a:t>We synthesized </a:t>
            </a:r>
            <a:r>
              <a:rPr lang="en-US" sz="1400" dirty="0" smtClean="0"/>
              <a:t>and studied the binding and </a:t>
            </a:r>
            <a:r>
              <a:rPr lang="en-US" sz="1400" dirty="0" err="1" smtClean="0"/>
              <a:t>photophysical</a:t>
            </a:r>
            <a:r>
              <a:rPr lang="en-US" sz="1400" dirty="0" smtClean="0"/>
              <a:t> properties of large footprint </a:t>
            </a:r>
            <a:r>
              <a:rPr lang="en-US" sz="1400" dirty="0" err="1" smtClean="0"/>
              <a:t>tripodal</a:t>
            </a:r>
            <a:r>
              <a:rPr lang="en-US" sz="1400" dirty="0" smtClean="0"/>
              <a:t> </a:t>
            </a:r>
            <a:r>
              <a:rPr lang="en-US" sz="1400" dirty="0" err="1" smtClean="0"/>
              <a:t>pyrene</a:t>
            </a:r>
            <a:r>
              <a:rPr lang="en-US" sz="1400" dirty="0" smtClean="0"/>
              <a:t> derivatives bound to TiO</a:t>
            </a:r>
            <a:r>
              <a:rPr lang="en-US" sz="1400" baseline="-25000" dirty="0" smtClean="0"/>
              <a:t>2 </a:t>
            </a:r>
            <a:r>
              <a:rPr lang="en-US" sz="1400" dirty="0" smtClean="0"/>
              <a:t>and ZrO</a:t>
            </a:r>
            <a:r>
              <a:rPr lang="en-US" sz="1400" baseline="-25000" dirty="0" smtClean="0"/>
              <a:t>2</a:t>
            </a:r>
            <a:r>
              <a:rPr lang="en-US" sz="1400" dirty="0" smtClean="0"/>
              <a:t> semiconductor </a:t>
            </a:r>
            <a:r>
              <a:rPr lang="en-US" sz="1400" dirty="0" err="1" smtClean="0"/>
              <a:t>nanoparticles</a:t>
            </a:r>
            <a:r>
              <a:rPr lang="en-US" sz="1400" dirty="0" smtClean="0"/>
              <a:t> films through meta or </a:t>
            </a:r>
            <a:r>
              <a:rPr lang="en-US" sz="1400" dirty="0" err="1" smtClean="0"/>
              <a:t>para</a:t>
            </a:r>
            <a:r>
              <a:rPr lang="en-US" sz="1400" dirty="0" smtClean="0"/>
              <a:t> oriented anchoring </a:t>
            </a:r>
            <a:r>
              <a:rPr lang="en-US" sz="1400" dirty="0" smtClean="0"/>
              <a:t>groups</a:t>
            </a:r>
          </a:p>
          <a:p>
            <a:pPr marL="342900" indent="-342900">
              <a:buAutoNum type="alphaLcParenBoth"/>
            </a:pPr>
            <a:endParaRPr lang="en-US" sz="1400" dirty="0" smtClean="0"/>
          </a:p>
          <a:p>
            <a:r>
              <a:rPr lang="en-US" sz="1400" dirty="0" smtClean="0"/>
              <a:t>(b) </a:t>
            </a:r>
            <a:r>
              <a:rPr lang="en-US" sz="1400" dirty="0" smtClean="0"/>
              <a:t>The binding of </a:t>
            </a:r>
            <a:r>
              <a:rPr lang="en-US" sz="1400" dirty="0" smtClean="0"/>
              <a:t> </a:t>
            </a:r>
            <a:r>
              <a:rPr lang="en-US" sz="1400" dirty="0" err="1" smtClean="0"/>
              <a:t>viologens</a:t>
            </a:r>
            <a:r>
              <a:rPr lang="en-US" sz="1400" dirty="0" smtClean="0"/>
              <a:t> directly </a:t>
            </a:r>
            <a:r>
              <a:rPr lang="en-US" sz="1400" dirty="0" smtClean="0"/>
              <a:t>bound </a:t>
            </a:r>
            <a:r>
              <a:rPr lang="en-US" sz="1400" dirty="0" smtClean="0"/>
              <a:t> or bound as </a:t>
            </a:r>
            <a:r>
              <a:rPr lang="en-US" sz="1400" dirty="0" err="1" smtClean="0"/>
              <a:t>viologen@cucubituryl</a:t>
            </a:r>
            <a:r>
              <a:rPr lang="en-US" sz="1400" dirty="0" smtClean="0"/>
              <a:t> complexes to </a:t>
            </a:r>
            <a:r>
              <a:rPr lang="en-US" sz="1400" dirty="0" smtClean="0"/>
              <a:t>TiO</a:t>
            </a:r>
            <a:r>
              <a:rPr lang="en-US" sz="1400" baseline="-25000" dirty="0" smtClean="0"/>
              <a:t>2</a:t>
            </a:r>
            <a:r>
              <a:rPr lang="en-US" sz="1400" dirty="0" smtClean="0"/>
              <a:t> and ZrO</a:t>
            </a:r>
            <a:r>
              <a:rPr lang="en-US" sz="1400" baseline="-25000" dirty="0" smtClean="0"/>
              <a:t>2</a:t>
            </a:r>
            <a:r>
              <a:rPr lang="en-US" sz="1400" dirty="0" smtClean="0"/>
              <a:t> thin films was </a:t>
            </a:r>
            <a:r>
              <a:rPr lang="en-US" sz="1400" dirty="0" smtClean="0"/>
              <a:t> studied. We observed </a:t>
            </a:r>
            <a:r>
              <a:rPr lang="en-US" sz="1400" dirty="0" smtClean="0"/>
              <a:t>that the </a:t>
            </a:r>
            <a:r>
              <a:rPr lang="en-US" sz="1400" dirty="0" err="1" smtClean="0"/>
              <a:t>chemisorption</a:t>
            </a:r>
            <a:r>
              <a:rPr lang="en-US" sz="1400" dirty="0" smtClean="0"/>
              <a:t> of </a:t>
            </a:r>
            <a:r>
              <a:rPr lang="en-US" sz="1400" dirty="0" smtClean="0"/>
              <a:t>CBs  </a:t>
            </a:r>
            <a:r>
              <a:rPr lang="en-US" sz="1400" dirty="0" smtClean="0"/>
              <a:t>and </a:t>
            </a:r>
            <a:r>
              <a:rPr lang="en-US" sz="1400" dirty="0" smtClean="0"/>
              <a:t>MV@CB[7</a:t>
            </a:r>
            <a:r>
              <a:rPr lang="en-US" sz="1400" dirty="0" smtClean="0"/>
              <a:t>] </a:t>
            </a:r>
            <a:r>
              <a:rPr lang="en-US" sz="1400" dirty="0" smtClean="0"/>
              <a:t>complexes onto </a:t>
            </a:r>
            <a:r>
              <a:rPr lang="en-US" sz="1400" dirty="0" err="1" smtClean="0"/>
              <a:t>nanocrystalline</a:t>
            </a:r>
            <a:r>
              <a:rPr lang="en-US" sz="1400" dirty="0" smtClean="0"/>
              <a:t> </a:t>
            </a:r>
            <a:r>
              <a:rPr lang="en-US" sz="1400" dirty="0" smtClean="0"/>
              <a:t>TiO</a:t>
            </a:r>
            <a:r>
              <a:rPr lang="en-US" sz="1400" baseline="-25000" dirty="0" smtClean="0"/>
              <a:t>2</a:t>
            </a:r>
            <a:r>
              <a:rPr lang="en-US" sz="1400" dirty="0" smtClean="0"/>
              <a:t> is possible. </a:t>
            </a:r>
            <a:r>
              <a:rPr lang="en-US" sz="1400" dirty="0" err="1" smtClean="0"/>
              <a:t>Photochromic</a:t>
            </a:r>
            <a:r>
              <a:rPr lang="en-US" sz="1400" dirty="0" smtClean="0"/>
              <a:t> </a:t>
            </a:r>
            <a:r>
              <a:rPr lang="en-US" sz="1400" dirty="0" smtClean="0"/>
              <a:t>cells exhibiting </a:t>
            </a:r>
            <a:r>
              <a:rPr lang="en-US" sz="1400" dirty="0" smtClean="0"/>
              <a:t>reversible </a:t>
            </a:r>
            <a:r>
              <a:rPr lang="en-US" sz="1400" dirty="0" smtClean="0"/>
              <a:t>color changes and reversible </a:t>
            </a:r>
            <a:r>
              <a:rPr lang="en-US" sz="1400" dirty="0" err="1" smtClean="0"/>
              <a:t>redox</a:t>
            </a:r>
            <a:r>
              <a:rPr lang="en-US" sz="1400" dirty="0" smtClean="0"/>
              <a:t> chemistry are currently being tested. </a:t>
            </a:r>
            <a:r>
              <a:rPr lang="en-US" sz="1400" dirty="0" smtClean="0"/>
              <a:t> </a:t>
            </a:r>
            <a:endParaRPr lang="en-US" sz="1400" dirty="0"/>
          </a:p>
        </p:txBody>
      </p:sp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2049" name="Object 1"/>
          <p:cNvGraphicFramePr>
            <a:graphicFrameLocks noChangeAspect="1"/>
          </p:cNvGraphicFramePr>
          <p:nvPr/>
        </p:nvGraphicFramePr>
        <p:xfrm>
          <a:off x="6172200" y="1600200"/>
          <a:ext cx="2590800" cy="2072640"/>
        </p:xfrm>
        <a:graphic>
          <a:graphicData uri="http://schemas.openxmlformats.org/presentationml/2006/ole">
            <p:oleObj spid="_x0000_s2049" name="CS ChemDraw Drawing" r:id="rId5" imgW="4456004" imgH="3578015" progId="ChemDraw.Document.6.0">
              <p:embed/>
            </p:oleObj>
          </a:graphicData>
        </a:graphic>
      </p:graphicFrame>
      <p:pic>
        <p:nvPicPr>
          <p:cNvPr id="8" name="Picture 7"/>
          <p:cNvPicPr/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5715000" y="4419600"/>
            <a:ext cx="3143250" cy="1524000"/>
          </a:xfrm>
          <a:prstGeom prst="rect">
            <a:avLst/>
          </a:prstGeom>
          <a:solidFill>
            <a:schemeClr val="tx1"/>
          </a:solidFill>
          <a:ln w="12700">
            <a:noFill/>
            <a:miter lim="800000"/>
            <a:headEnd/>
            <a:tailEnd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178</Words>
  <Application>Microsoft Office PowerPoint</Application>
  <PresentationFormat>On-screen Show (4:3)</PresentationFormat>
  <Paragraphs>7</Paragraphs>
  <Slides>1</Slides>
  <Notes>1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Office Theme</vt:lpstr>
      <vt:lpstr>CS ChemDraw Drawing</vt:lpstr>
      <vt:lpstr>Slide 1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Elena Galoppini</dc:creator>
  <cp:lastModifiedBy>Elena Galoppini</cp:lastModifiedBy>
  <cp:revision>9</cp:revision>
  <dcterms:created xsi:type="dcterms:W3CDTF">2006-08-16T00:00:00Z</dcterms:created>
  <dcterms:modified xsi:type="dcterms:W3CDTF">2008-09-29T01:12:31Z</dcterms:modified>
</cp:coreProperties>
</file>