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FF0000"/>
    <a:srgbClr val="800000"/>
    <a:srgbClr val="A50021"/>
    <a:srgbClr val="CC0000"/>
    <a:srgbClr val="99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100" d="100"/>
          <a:sy n="100" d="100"/>
        </p:scale>
        <p:origin x="-342" y="-25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C6B9AFB-E66B-4FC0-98F0-000F8EA3AEB7}"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E290C24-9403-471C-9437-C44828B1B087}"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9F46B27-C997-4E4D-8CB1-DCDC0E38E283}"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AA2BD7F-A0BD-460D-985C-9599229DBFAA}"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00F1843-01CF-407C-BDD4-D85F020598E0}"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DDBB656-79D3-4125-90F2-239487EBF455}"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6521E20C-4688-43E5-B137-B05C134F349D}"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61D1E2DE-E6F6-4FE1-A2A3-AE808194AF3F}"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51F0866D-6928-4C4C-BC9E-20A89F4F94DC}"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1C032AF-D99D-4D90-BED8-CAB079C637DB}"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80EB502-43D0-4A39-A9FE-0FE1C82EA00D}"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6CCDFFA6-2264-49E3-A4EA-2FE63B5FE88B}"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800000"/>
        </a:solidFill>
        <a:effectLst/>
      </p:bgPr>
    </p:bg>
    <p:spTree>
      <p:nvGrpSpPr>
        <p:cNvPr id="1" name=""/>
        <p:cNvGrpSpPr/>
        <p:nvPr/>
      </p:nvGrpSpPr>
      <p:grpSpPr>
        <a:xfrm>
          <a:off x="0" y="0"/>
          <a:ext cx="0" cy="0"/>
          <a:chOff x="0" y="0"/>
          <a:chExt cx="0" cy="0"/>
        </a:xfrm>
      </p:grpSpPr>
      <p:pic>
        <p:nvPicPr>
          <p:cNvPr id="40" name="Picture 39" descr="C:\Users\plkelly\Pictures\Research\Substrate\substrate 031.JPG"/>
          <p:cNvPicPr>
            <a:picLocks noChangeAspect="1"/>
          </p:cNvPicPr>
          <p:nvPr/>
        </p:nvPicPr>
        <p:blipFill>
          <a:blip r:embed="rId2" cstate="print"/>
          <a:srcRect l="25962" t="42308" r="25160" b="29086"/>
          <a:stretch>
            <a:fillRect/>
          </a:stretch>
        </p:blipFill>
        <p:spPr bwMode="auto">
          <a:xfrm>
            <a:off x="1676400" y="3505200"/>
            <a:ext cx="1828800" cy="713532"/>
          </a:xfrm>
          <a:prstGeom prst="rect">
            <a:avLst/>
          </a:prstGeom>
          <a:noFill/>
          <a:ln w="9525">
            <a:noFill/>
            <a:miter lim="800000"/>
            <a:headEnd/>
            <a:tailEnd/>
          </a:ln>
        </p:spPr>
      </p:pic>
      <p:pic>
        <p:nvPicPr>
          <p:cNvPr id="39" name="Picture 38" descr="Schlieren Pent White.jpg"/>
          <p:cNvPicPr>
            <a:picLocks noChangeAspect="1"/>
          </p:cNvPicPr>
          <p:nvPr/>
        </p:nvPicPr>
        <p:blipFill>
          <a:blip r:embed="rId3"/>
          <a:srcRect t="38156" b="8425"/>
          <a:stretch>
            <a:fillRect/>
          </a:stretch>
        </p:blipFill>
        <p:spPr>
          <a:xfrm>
            <a:off x="5181600" y="3429000"/>
            <a:ext cx="2496312" cy="1066800"/>
          </a:xfrm>
          <a:prstGeom prst="rect">
            <a:avLst/>
          </a:prstGeom>
        </p:spPr>
      </p:pic>
      <p:sp>
        <p:nvSpPr>
          <p:cNvPr id="2050" name="Rectangle 2"/>
          <p:cNvSpPr>
            <a:spLocks noGrp="1" noChangeArrowheads="1"/>
          </p:cNvSpPr>
          <p:nvPr>
            <p:ph type="ctrTitle"/>
          </p:nvPr>
        </p:nvSpPr>
        <p:spPr>
          <a:xfrm>
            <a:off x="457200" y="228600"/>
            <a:ext cx="7543800" cy="582613"/>
          </a:xfrm>
          <a:noFill/>
          <a:ln/>
        </p:spPr>
        <p:txBody>
          <a:bodyPr tIns="182880"/>
          <a:lstStyle/>
          <a:p>
            <a:r>
              <a:rPr lang="en-US" sz="1800" b="1" dirty="0">
                <a:solidFill>
                  <a:srgbClr val="FFFF00"/>
                </a:solidFill>
              </a:rPr>
              <a:t>Experimental Study of Transport Phenomena and Film Instabilities of Evaporating </a:t>
            </a:r>
            <a:r>
              <a:rPr lang="en-US" sz="1800" b="1" dirty="0" err="1">
                <a:solidFill>
                  <a:srgbClr val="FFFF00"/>
                </a:solidFill>
              </a:rPr>
              <a:t>Multicomponent</a:t>
            </a:r>
            <a:r>
              <a:rPr lang="en-US" sz="1800" b="1" dirty="0">
                <a:solidFill>
                  <a:srgbClr val="FFFF00"/>
                </a:solidFill>
              </a:rPr>
              <a:t> Fuel Films</a:t>
            </a:r>
            <a:r>
              <a:rPr lang="en-US" sz="1800" b="1" dirty="0">
                <a:solidFill>
                  <a:schemeClr val="bg1"/>
                </a:solidFill>
              </a:rPr>
              <a:t/>
            </a:r>
            <a:br>
              <a:rPr lang="en-US" sz="1800" b="1" dirty="0">
                <a:solidFill>
                  <a:schemeClr val="bg1"/>
                </a:solidFill>
              </a:rPr>
            </a:br>
            <a:endParaRPr lang="en-US" sz="1800" b="1" dirty="0">
              <a:solidFill>
                <a:schemeClr val="bg1"/>
              </a:solidFill>
            </a:endParaRPr>
          </a:p>
        </p:txBody>
      </p:sp>
      <p:sp>
        <p:nvSpPr>
          <p:cNvPr id="2051" name="Rectangle 3"/>
          <p:cNvSpPr>
            <a:spLocks noGrp="1" noChangeArrowheads="1"/>
          </p:cNvSpPr>
          <p:nvPr>
            <p:ph type="subTitle" idx="1"/>
          </p:nvPr>
        </p:nvSpPr>
        <p:spPr>
          <a:xfrm>
            <a:off x="457200" y="1066800"/>
            <a:ext cx="8305800" cy="1600200"/>
          </a:xfrm>
        </p:spPr>
        <p:txBody>
          <a:bodyPr/>
          <a:lstStyle/>
          <a:p>
            <a:pPr algn="just"/>
            <a:r>
              <a:rPr lang="en-US" sz="1200" b="1">
                <a:solidFill>
                  <a:schemeClr val="bg1"/>
                </a:solidFill>
              </a:rPr>
              <a:t>Many practical applications involve the evaporation of liquid films, for example toxic spill abatement, coating and painting, and drying.  Our focus is on the evaporation of multicomponent fuel films because of the effect that fuel films inside internal combustion engines have on pollutant emissions and engine performance.  As a film evaporates, its overall composition can change due to the preferential evaporation of the more volatile components.  Both temperature and composition gradients are induced in the film and the physical properties may vary in both time and space.  Also, bulk circulatory flow in the film can occur due to non-uniform density or surface tension.  The general goal of this research is to elucidate the complex coupling between thermal and mass transport processes during the evaporation of multicomponent films.</a:t>
            </a:r>
          </a:p>
        </p:txBody>
      </p:sp>
      <p:sp>
        <p:nvSpPr>
          <p:cNvPr id="2052" name="Text Box 4"/>
          <p:cNvSpPr txBox="1">
            <a:spLocks noChangeArrowheads="1"/>
          </p:cNvSpPr>
          <p:nvPr/>
        </p:nvSpPr>
        <p:spPr bwMode="auto">
          <a:xfrm>
            <a:off x="1790700" y="762000"/>
            <a:ext cx="4876800" cy="244475"/>
          </a:xfrm>
          <a:prstGeom prst="rect">
            <a:avLst/>
          </a:prstGeom>
          <a:noFill/>
          <a:ln w="9525">
            <a:noFill/>
            <a:miter lim="800000"/>
            <a:headEnd/>
            <a:tailEnd/>
          </a:ln>
          <a:effectLst/>
        </p:spPr>
        <p:txBody>
          <a:bodyPr>
            <a:spAutoFit/>
          </a:bodyPr>
          <a:lstStyle/>
          <a:p>
            <a:pPr>
              <a:spcBef>
                <a:spcPct val="50000"/>
              </a:spcBef>
            </a:pPr>
            <a:r>
              <a:rPr lang="en-US" sz="1000" b="1">
                <a:solidFill>
                  <a:schemeClr val="bg1"/>
                </a:solidFill>
              </a:rPr>
              <a:t>Peter Kelly-Zion and Christopher Pursell, Trinity University, San Antonio, TX</a:t>
            </a:r>
          </a:p>
        </p:txBody>
      </p:sp>
      <p:pic>
        <p:nvPicPr>
          <p:cNvPr id="2053" name="Picture 5" descr="logo"/>
          <p:cNvPicPr>
            <a:picLocks noChangeAspect="1" noChangeArrowheads="1"/>
          </p:cNvPicPr>
          <p:nvPr/>
        </p:nvPicPr>
        <p:blipFill>
          <a:blip r:embed="rId4" cstate="print"/>
          <a:srcRect/>
          <a:stretch>
            <a:fillRect/>
          </a:stretch>
        </p:blipFill>
        <p:spPr bwMode="auto">
          <a:xfrm>
            <a:off x="8153400" y="244475"/>
            <a:ext cx="566738" cy="669925"/>
          </a:xfrm>
          <a:prstGeom prst="rect">
            <a:avLst/>
          </a:prstGeom>
          <a:noFill/>
          <a:ln w="9525">
            <a:noFill/>
            <a:miter lim="800000"/>
            <a:headEnd/>
            <a:tailEnd/>
          </a:ln>
        </p:spPr>
      </p:pic>
      <p:sp>
        <p:nvSpPr>
          <p:cNvPr id="2054" name="Text Box 6"/>
          <p:cNvSpPr txBox="1">
            <a:spLocks noChangeArrowheads="1"/>
          </p:cNvSpPr>
          <p:nvPr/>
        </p:nvSpPr>
        <p:spPr bwMode="auto">
          <a:xfrm>
            <a:off x="457200" y="2590800"/>
            <a:ext cx="4038600" cy="685800"/>
          </a:xfrm>
          <a:prstGeom prst="rect">
            <a:avLst/>
          </a:prstGeom>
          <a:noFill/>
          <a:ln w="9525">
            <a:noFill/>
            <a:miter lim="800000"/>
            <a:headEnd/>
            <a:tailEnd/>
          </a:ln>
          <a:effectLst/>
        </p:spPr>
        <p:txBody>
          <a:bodyPr>
            <a:spAutoFit/>
          </a:bodyPr>
          <a:lstStyle/>
          <a:p>
            <a:pPr algn="ctr">
              <a:spcBef>
                <a:spcPct val="50000"/>
              </a:spcBef>
            </a:pPr>
            <a:r>
              <a:rPr lang="en-US" sz="1400" b="1" u="sng" dirty="0">
                <a:solidFill>
                  <a:schemeClr val="bg1"/>
                </a:solidFill>
              </a:rPr>
              <a:t>Transient Film Composition Measurements</a:t>
            </a:r>
          </a:p>
          <a:p>
            <a:pPr>
              <a:spcBef>
                <a:spcPct val="50000"/>
              </a:spcBef>
            </a:pPr>
            <a:r>
              <a:rPr lang="en-US" sz="1000" b="1" dirty="0">
                <a:solidFill>
                  <a:schemeClr val="bg1"/>
                </a:solidFill>
              </a:rPr>
              <a:t>The transient film composition is measured quantitatively through calibrations of FT-IR measurements.</a:t>
            </a:r>
          </a:p>
        </p:txBody>
      </p:sp>
      <p:grpSp>
        <p:nvGrpSpPr>
          <p:cNvPr id="2075" name="Group 27"/>
          <p:cNvGrpSpPr>
            <a:grpSpLocks/>
          </p:cNvGrpSpPr>
          <p:nvPr/>
        </p:nvGrpSpPr>
        <p:grpSpPr bwMode="auto">
          <a:xfrm>
            <a:off x="2895600" y="3200402"/>
            <a:ext cx="1762125" cy="1011238"/>
            <a:chOff x="1872" y="2112"/>
            <a:chExt cx="1110" cy="637"/>
          </a:xfrm>
        </p:grpSpPr>
        <p:sp>
          <p:nvSpPr>
            <p:cNvPr id="2066" name="Line 18"/>
            <p:cNvSpPr>
              <a:spLocks noChangeShapeType="1"/>
            </p:cNvSpPr>
            <p:nvPr/>
          </p:nvSpPr>
          <p:spPr bwMode="auto">
            <a:xfrm flipV="1">
              <a:off x="1872" y="2208"/>
              <a:ext cx="336" cy="192"/>
            </a:xfrm>
            <a:prstGeom prst="line">
              <a:avLst/>
            </a:prstGeom>
            <a:noFill/>
            <a:ln w="19050">
              <a:solidFill>
                <a:schemeClr val="bg1"/>
              </a:solidFill>
              <a:round/>
              <a:headEnd type="triangle" w="med" len="med"/>
              <a:tailEnd/>
            </a:ln>
            <a:effectLst/>
          </p:spPr>
          <p:txBody>
            <a:bodyPr/>
            <a:lstStyle/>
            <a:p>
              <a:endParaRPr lang="en-US"/>
            </a:p>
          </p:txBody>
        </p:sp>
        <p:sp>
          <p:nvSpPr>
            <p:cNvPr id="2069" name="Text Box 21"/>
            <p:cNvSpPr txBox="1">
              <a:spLocks noChangeArrowheads="1"/>
            </p:cNvSpPr>
            <p:nvPr/>
          </p:nvSpPr>
          <p:spPr bwMode="auto">
            <a:xfrm>
              <a:off x="2208" y="2112"/>
              <a:ext cx="288" cy="154"/>
            </a:xfrm>
            <a:prstGeom prst="rect">
              <a:avLst/>
            </a:prstGeom>
            <a:noFill/>
            <a:ln w="9525">
              <a:noFill/>
              <a:miter lim="800000"/>
              <a:headEnd/>
              <a:tailEnd/>
            </a:ln>
            <a:effectLst/>
          </p:spPr>
          <p:txBody>
            <a:bodyPr>
              <a:spAutoFit/>
            </a:bodyPr>
            <a:lstStyle/>
            <a:p>
              <a:pPr>
                <a:spcBef>
                  <a:spcPct val="50000"/>
                </a:spcBef>
              </a:pPr>
              <a:r>
                <a:rPr lang="en-US" sz="1000" b="1">
                  <a:solidFill>
                    <a:schemeClr val="bg1"/>
                  </a:solidFill>
                </a:rPr>
                <a:t>Film</a:t>
              </a:r>
            </a:p>
          </p:txBody>
        </p:sp>
        <p:sp>
          <p:nvSpPr>
            <p:cNvPr id="2071" name="Line 23"/>
            <p:cNvSpPr>
              <a:spLocks noChangeShapeType="1"/>
            </p:cNvSpPr>
            <p:nvPr/>
          </p:nvSpPr>
          <p:spPr bwMode="auto">
            <a:xfrm flipH="1">
              <a:off x="2064" y="2592"/>
              <a:ext cx="288" cy="0"/>
            </a:xfrm>
            <a:prstGeom prst="line">
              <a:avLst/>
            </a:prstGeom>
            <a:noFill/>
            <a:ln w="19050">
              <a:solidFill>
                <a:schemeClr val="bg1"/>
              </a:solidFill>
              <a:round/>
              <a:headEnd/>
              <a:tailEnd type="triangle" w="med" len="med"/>
            </a:ln>
            <a:effectLst/>
          </p:spPr>
          <p:txBody>
            <a:bodyPr/>
            <a:lstStyle/>
            <a:p>
              <a:endParaRPr lang="en-US"/>
            </a:p>
          </p:txBody>
        </p:sp>
        <p:sp>
          <p:nvSpPr>
            <p:cNvPr id="2072" name="Text Box 24"/>
            <p:cNvSpPr txBox="1">
              <a:spLocks noChangeArrowheads="1"/>
            </p:cNvSpPr>
            <p:nvPr/>
          </p:nvSpPr>
          <p:spPr bwMode="auto">
            <a:xfrm>
              <a:off x="2352" y="2400"/>
              <a:ext cx="630" cy="349"/>
            </a:xfrm>
            <a:prstGeom prst="rect">
              <a:avLst/>
            </a:prstGeom>
            <a:noFill/>
            <a:ln w="9525">
              <a:noFill/>
              <a:miter lim="800000"/>
              <a:headEnd/>
              <a:tailEnd/>
            </a:ln>
            <a:effectLst/>
          </p:spPr>
          <p:txBody>
            <a:bodyPr wrap="square">
              <a:spAutoFit/>
            </a:bodyPr>
            <a:lstStyle/>
            <a:p>
              <a:pPr>
                <a:spcBef>
                  <a:spcPct val="50000"/>
                </a:spcBef>
              </a:pPr>
              <a:r>
                <a:rPr lang="en-US" sz="1000" b="1" dirty="0" smtClean="0">
                  <a:solidFill>
                    <a:schemeClr val="bg1"/>
                  </a:solidFill>
                </a:rPr>
                <a:t>Cu Substrate (central </a:t>
              </a:r>
              <a:r>
                <a:rPr lang="en-US" sz="1000" b="1" dirty="0">
                  <a:solidFill>
                    <a:schemeClr val="bg1"/>
                  </a:solidFill>
                </a:rPr>
                <a:t>aperture)</a:t>
              </a:r>
            </a:p>
          </p:txBody>
        </p:sp>
      </p:grpSp>
      <p:sp>
        <p:nvSpPr>
          <p:cNvPr id="2074" name="Text Box 26"/>
          <p:cNvSpPr txBox="1">
            <a:spLocks noChangeArrowheads="1"/>
          </p:cNvSpPr>
          <p:nvPr/>
        </p:nvSpPr>
        <p:spPr bwMode="auto">
          <a:xfrm>
            <a:off x="514350" y="3362325"/>
            <a:ext cx="1295400" cy="861774"/>
          </a:xfrm>
          <a:prstGeom prst="rect">
            <a:avLst/>
          </a:prstGeom>
          <a:noFill/>
          <a:ln w="9525">
            <a:noFill/>
            <a:miter lim="800000"/>
            <a:headEnd/>
            <a:tailEnd/>
          </a:ln>
          <a:effectLst/>
        </p:spPr>
        <p:txBody>
          <a:bodyPr wrap="square">
            <a:spAutoFit/>
          </a:bodyPr>
          <a:lstStyle/>
          <a:p>
            <a:pPr>
              <a:spcBef>
                <a:spcPct val="50000"/>
              </a:spcBef>
            </a:pPr>
            <a:r>
              <a:rPr lang="en-US" sz="1000" b="1" dirty="0">
                <a:solidFill>
                  <a:schemeClr val="bg1"/>
                </a:solidFill>
              </a:rPr>
              <a:t>A film is generated on a </a:t>
            </a:r>
            <a:r>
              <a:rPr lang="en-US" sz="1000" b="1" dirty="0" err="1">
                <a:solidFill>
                  <a:schemeClr val="bg1"/>
                </a:solidFill>
              </a:rPr>
              <a:t>ZnSe</a:t>
            </a:r>
            <a:r>
              <a:rPr lang="en-US" sz="1000" b="1" dirty="0">
                <a:solidFill>
                  <a:schemeClr val="bg1"/>
                </a:solidFill>
              </a:rPr>
              <a:t> </a:t>
            </a:r>
            <a:r>
              <a:rPr lang="en-US" sz="1000" b="1" dirty="0" smtClean="0">
                <a:solidFill>
                  <a:schemeClr val="bg1"/>
                </a:solidFill>
              </a:rPr>
              <a:t>window in the center of the Cu substrate</a:t>
            </a:r>
            <a:endParaRPr lang="en-US" sz="1000" b="1" dirty="0">
              <a:solidFill>
                <a:schemeClr val="bg1"/>
              </a:solidFill>
            </a:endParaRPr>
          </a:p>
        </p:txBody>
      </p:sp>
      <p:sp>
        <p:nvSpPr>
          <p:cNvPr id="2077" name="Text Box 29"/>
          <p:cNvSpPr txBox="1">
            <a:spLocks noChangeArrowheads="1"/>
          </p:cNvSpPr>
          <p:nvPr/>
        </p:nvSpPr>
        <p:spPr bwMode="auto">
          <a:xfrm>
            <a:off x="457200" y="4267200"/>
            <a:ext cx="4419600" cy="701675"/>
          </a:xfrm>
          <a:prstGeom prst="rect">
            <a:avLst/>
          </a:prstGeom>
          <a:noFill/>
          <a:ln w="9525">
            <a:noFill/>
            <a:miter lim="800000"/>
            <a:headEnd/>
            <a:tailEnd/>
          </a:ln>
          <a:effectLst/>
        </p:spPr>
        <p:txBody>
          <a:bodyPr>
            <a:spAutoFit/>
          </a:bodyPr>
          <a:lstStyle/>
          <a:p>
            <a:pPr>
              <a:spcBef>
                <a:spcPct val="50000"/>
              </a:spcBef>
            </a:pPr>
            <a:r>
              <a:rPr lang="en-US" sz="1000" b="1">
                <a:solidFill>
                  <a:schemeClr val="bg1"/>
                </a:solidFill>
              </a:rPr>
              <a:t>The infrared light from the FT-IR is directed vertically up through both the substrate and the film.  Absorption values in specific frequency bands are used to compute the mass and evaporation rate of each component in the film.</a:t>
            </a:r>
          </a:p>
        </p:txBody>
      </p:sp>
      <p:pic>
        <p:nvPicPr>
          <p:cNvPr id="2078" name="Picture 30" descr="SpectraB"/>
          <p:cNvPicPr>
            <a:picLocks noChangeAspect="1" noChangeArrowheads="1"/>
          </p:cNvPicPr>
          <p:nvPr/>
        </p:nvPicPr>
        <p:blipFill>
          <a:blip r:embed="rId5"/>
          <a:srcRect/>
          <a:stretch>
            <a:fillRect/>
          </a:stretch>
        </p:blipFill>
        <p:spPr bwMode="auto">
          <a:xfrm>
            <a:off x="457200" y="4991100"/>
            <a:ext cx="2133600" cy="1600200"/>
          </a:xfrm>
          <a:prstGeom prst="rect">
            <a:avLst/>
          </a:prstGeom>
          <a:noFill/>
        </p:spPr>
      </p:pic>
      <p:sp>
        <p:nvSpPr>
          <p:cNvPr id="2079" name="AutoShape 31"/>
          <p:cNvSpPr>
            <a:spLocks noChangeArrowheads="1"/>
          </p:cNvSpPr>
          <p:nvPr/>
        </p:nvSpPr>
        <p:spPr bwMode="auto">
          <a:xfrm>
            <a:off x="2641600" y="5772150"/>
            <a:ext cx="304800" cy="152400"/>
          </a:xfrm>
          <a:prstGeom prst="rightArrow">
            <a:avLst>
              <a:gd name="adj1" fmla="val 50000"/>
              <a:gd name="adj2" fmla="val 50000"/>
            </a:avLst>
          </a:prstGeom>
          <a:solidFill>
            <a:schemeClr val="bg1"/>
          </a:solidFill>
          <a:ln w="19050">
            <a:noFill/>
            <a:miter lim="800000"/>
            <a:headEnd/>
            <a:tailEnd/>
          </a:ln>
          <a:effectLst/>
        </p:spPr>
        <p:txBody>
          <a:bodyPr wrap="none" anchor="ctr"/>
          <a:lstStyle/>
          <a:p>
            <a:endParaRPr lang="en-US"/>
          </a:p>
        </p:txBody>
      </p:sp>
      <p:pic>
        <p:nvPicPr>
          <p:cNvPr id="2080" name="Picture 32" descr="EvapPlotC"/>
          <p:cNvPicPr>
            <a:picLocks noChangeAspect="1" noChangeArrowheads="1"/>
          </p:cNvPicPr>
          <p:nvPr/>
        </p:nvPicPr>
        <p:blipFill>
          <a:blip r:embed="rId6"/>
          <a:srcRect/>
          <a:stretch>
            <a:fillRect/>
          </a:stretch>
        </p:blipFill>
        <p:spPr bwMode="auto">
          <a:xfrm>
            <a:off x="2974975" y="4991100"/>
            <a:ext cx="2130425" cy="1598613"/>
          </a:xfrm>
          <a:prstGeom prst="rect">
            <a:avLst/>
          </a:prstGeom>
          <a:noFill/>
        </p:spPr>
      </p:pic>
      <p:sp>
        <p:nvSpPr>
          <p:cNvPr id="2081" name="Text Box 33"/>
          <p:cNvSpPr txBox="1">
            <a:spLocks noChangeArrowheads="1"/>
          </p:cNvSpPr>
          <p:nvPr/>
        </p:nvSpPr>
        <p:spPr bwMode="auto">
          <a:xfrm>
            <a:off x="5029200" y="2590800"/>
            <a:ext cx="3733800" cy="838200"/>
          </a:xfrm>
          <a:prstGeom prst="rect">
            <a:avLst/>
          </a:prstGeom>
          <a:noFill/>
          <a:ln w="9525">
            <a:noFill/>
            <a:miter lim="800000"/>
            <a:headEnd/>
            <a:tailEnd/>
          </a:ln>
          <a:effectLst/>
        </p:spPr>
        <p:txBody>
          <a:bodyPr>
            <a:spAutoFit/>
          </a:bodyPr>
          <a:lstStyle/>
          <a:p>
            <a:pPr algn="ctr">
              <a:spcBef>
                <a:spcPct val="50000"/>
              </a:spcBef>
            </a:pPr>
            <a:r>
              <a:rPr lang="en-US" sz="1400" b="1" u="sng">
                <a:solidFill>
                  <a:schemeClr val="bg1"/>
                </a:solidFill>
              </a:rPr>
              <a:t>Film Imaging</a:t>
            </a:r>
          </a:p>
          <a:p>
            <a:pPr>
              <a:spcBef>
                <a:spcPct val="50000"/>
              </a:spcBef>
            </a:pPr>
            <a:r>
              <a:rPr lang="en-US" sz="1000" b="1">
                <a:solidFill>
                  <a:schemeClr val="bg1"/>
                </a:solidFill>
              </a:rPr>
              <a:t>Imaging techniques are used to measure evaporation flux, surface area, film thickness, vapor concentration distribution; and to monitor internal circulation in the film.</a:t>
            </a:r>
          </a:p>
        </p:txBody>
      </p:sp>
      <p:sp>
        <p:nvSpPr>
          <p:cNvPr id="2101" name="Text Box 53"/>
          <p:cNvSpPr txBox="1">
            <a:spLocks noChangeArrowheads="1"/>
          </p:cNvSpPr>
          <p:nvPr/>
        </p:nvSpPr>
        <p:spPr bwMode="auto">
          <a:xfrm>
            <a:off x="5334000" y="4495800"/>
            <a:ext cx="3352800" cy="549275"/>
          </a:xfrm>
          <a:prstGeom prst="rect">
            <a:avLst/>
          </a:prstGeom>
          <a:noFill/>
          <a:ln w="9525">
            <a:noFill/>
            <a:miter lim="800000"/>
            <a:headEnd/>
            <a:tailEnd/>
          </a:ln>
          <a:effectLst/>
        </p:spPr>
        <p:txBody>
          <a:bodyPr>
            <a:spAutoFit/>
          </a:bodyPr>
          <a:lstStyle/>
          <a:p>
            <a:pPr>
              <a:spcBef>
                <a:spcPct val="50000"/>
              </a:spcBef>
            </a:pPr>
            <a:r>
              <a:rPr lang="en-US" sz="1000" b="1">
                <a:solidFill>
                  <a:schemeClr val="bg1"/>
                </a:solidFill>
              </a:rPr>
              <a:t>For some conditions, what appears to be organized cell structures may be seen.  These structures may be caused by internal circulation within the film.</a:t>
            </a:r>
          </a:p>
        </p:txBody>
      </p:sp>
      <p:grpSp>
        <p:nvGrpSpPr>
          <p:cNvPr id="2111" name="Group 63"/>
          <p:cNvGrpSpPr>
            <a:grpSpLocks/>
          </p:cNvGrpSpPr>
          <p:nvPr/>
        </p:nvGrpSpPr>
        <p:grpSpPr bwMode="auto">
          <a:xfrm>
            <a:off x="5562600" y="5059363"/>
            <a:ext cx="3276600" cy="1531937"/>
            <a:chOff x="3408" y="3187"/>
            <a:chExt cx="2064" cy="965"/>
          </a:xfrm>
        </p:grpSpPr>
        <p:pic>
          <p:nvPicPr>
            <p:cNvPr id="2106" name="Picture 58" descr="hexane film"/>
            <p:cNvPicPr>
              <a:picLocks noChangeAspect="1" noChangeArrowheads="1"/>
            </p:cNvPicPr>
            <p:nvPr/>
          </p:nvPicPr>
          <p:blipFill>
            <a:blip r:embed="rId7"/>
            <a:srcRect/>
            <a:stretch>
              <a:fillRect/>
            </a:stretch>
          </p:blipFill>
          <p:spPr bwMode="auto">
            <a:xfrm>
              <a:off x="3408" y="3187"/>
              <a:ext cx="1008" cy="965"/>
            </a:xfrm>
            <a:prstGeom prst="rect">
              <a:avLst/>
            </a:prstGeom>
            <a:noFill/>
          </p:spPr>
        </p:pic>
        <p:sp>
          <p:nvSpPr>
            <p:cNvPr id="2107" name="Text Box 59"/>
            <p:cNvSpPr txBox="1">
              <a:spLocks noChangeArrowheads="1"/>
            </p:cNvSpPr>
            <p:nvPr/>
          </p:nvSpPr>
          <p:spPr bwMode="auto">
            <a:xfrm>
              <a:off x="4512" y="3494"/>
              <a:ext cx="960" cy="442"/>
            </a:xfrm>
            <a:prstGeom prst="rect">
              <a:avLst/>
            </a:prstGeom>
            <a:noFill/>
            <a:ln w="9525">
              <a:noFill/>
              <a:miter lim="800000"/>
              <a:headEnd/>
              <a:tailEnd/>
            </a:ln>
            <a:effectLst/>
          </p:spPr>
          <p:txBody>
            <a:bodyPr>
              <a:spAutoFit/>
            </a:bodyPr>
            <a:lstStyle/>
            <a:p>
              <a:pPr>
                <a:spcBef>
                  <a:spcPct val="50000"/>
                </a:spcBef>
              </a:pPr>
              <a:r>
                <a:rPr lang="en-US" sz="1000" b="1">
                  <a:solidFill>
                    <a:schemeClr val="bg1"/>
                  </a:solidFill>
                </a:rPr>
                <a:t>Structures grow and move outward toward the perimeter as new structures develop.</a:t>
              </a:r>
            </a:p>
          </p:txBody>
        </p:sp>
        <p:sp>
          <p:nvSpPr>
            <p:cNvPr id="2108" name="Line 60"/>
            <p:cNvSpPr>
              <a:spLocks noChangeShapeType="1"/>
            </p:cNvSpPr>
            <p:nvPr/>
          </p:nvSpPr>
          <p:spPr bwMode="auto">
            <a:xfrm flipH="1" flipV="1">
              <a:off x="4176" y="3552"/>
              <a:ext cx="348" cy="84"/>
            </a:xfrm>
            <a:prstGeom prst="line">
              <a:avLst/>
            </a:prstGeom>
            <a:noFill/>
            <a:ln w="38100">
              <a:solidFill>
                <a:schemeClr val="bg1"/>
              </a:solidFill>
              <a:round/>
              <a:headEnd/>
              <a:tailEnd type="triangle" w="med" len="med"/>
            </a:ln>
            <a:effectLst/>
          </p:spPr>
          <p:txBody>
            <a:bodyPr/>
            <a:lstStyle/>
            <a:p>
              <a:endParaRPr lang="en-US"/>
            </a:p>
          </p:txBody>
        </p:sp>
        <p:sp>
          <p:nvSpPr>
            <p:cNvPr id="2109" name="Line 61"/>
            <p:cNvSpPr>
              <a:spLocks noChangeShapeType="1"/>
            </p:cNvSpPr>
            <p:nvPr/>
          </p:nvSpPr>
          <p:spPr bwMode="auto">
            <a:xfrm flipH="1">
              <a:off x="3888" y="3846"/>
              <a:ext cx="618" cy="42"/>
            </a:xfrm>
            <a:prstGeom prst="line">
              <a:avLst/>
            </a:prstGeom>
            <a:noFill/>
            <a:ln w="38100">
              <a:solidFill>
                <a:schemeClr val="bg1"/>
              </a:solidFill>
              <a:round/>
              <a:headEnd/>
              <a:tailEnd type="triangle" w="med" len="med"/>
            </a:ln>
            <a:effectLst/>
          </p:spPr>
          <p:txBody>
            <a:bodyPr/>
            <a:lstStyle/>
            <a:p>
              <a:endParaRPr lang="en-US"/>
            </a:p>
          </p:txBody>
        </p:sp>
        <p:sp>
          <p:nvSpPr>
            <p:cNvPr id="2110" name="Line 62"/>
            <p:cNvSpPr>
              <a:spLocks noChangeShapeType="1"/>
            </p:cNvSpPr>
            <p:nvPr/>
          </p:nvSpPr>
          <p:spPr bwMode="auto">
            <a:xfrm flipH="1">
              <a:off x="4224" y="3744"/>
              <a:ext cx="288" cy="0"/>
            </a:xfrm>
            <a:prstGeom prst="line">
              <a:avLst/>
            </a:prstGeom>
            <a:noFill/>
            <a:ln w="38100">
              <a:solidFill>
                <a:schemeClr val="bg1"/>
              </a:solidFill>
              <a:round/>
              <a:headEnd/>
              <a:tailEnd type="triangle" w="med" len="med"/>
            </a:ln>
            <a:effectLst/>
          </p:spPr>
          <p:txBody>
            <a:bodyPr/>
            <a:lstStyle/>
            <a:p>
              <a:endParaRPr lang="en-US"/>
            </a:p>
          </p:txBody>
        </p:sp>
      </p:grpSp>
      <p:grpSp>
        <p:nvGrpSpPr>
          <p:cNvPr id="2122" name="Group 74"/>
          <p:cNvGrpSpPr>
            <a:grpSpLocks/>
          </p:cNvGrpSpPr>
          <p:nvPr/>
        </p:nvGrpSpPr>
        <p:grpSpPr bwMode="auto">
          <a:xfrm>
            <a:off x="5143500" y="3419473"/>
            <a:ext cx="2514600" cy="819150"/>
            <a:chOff x="3240" y="2154"/>
            <a:chExt cx="1584" cy="516"/>
          </a:xfrm>
        </p:grpSpPr>
        <p:sp>
          <p:nvSpPr>
            <p:cNvPr id="2114" name="Text Box 66"/>
            <p:cNvSpPr txBox="1">
              <a:spLocks noChangeArrowheads="1"/>
            </p:cNvSpPr>
            <p:nvPr/>
          </p:nvSpPr>
          <p:spPr bwMode="auto">
            <a:xfrm>
              <a:off x="3240" y="2154"/>
              <a:ext cx="1584" cy="154"/>
            </a:xfrm>
            <a:prstGeom prst="rect">
              <a:avLst/>
            </a:prstGeom>
            <a:noFill/>
            <a:ln w="9525">
              <a:noFill/>
              <a:miter lim="800000"/>
              <a:headEnd/>
              <a:tailEnd/>
            </a:ln>
            <a:effectLst/>
          </p:spPr>
          <p:txBody>
            <a:bodyPr>
              <a:spAutoFit/>
            </a:bodyPr>
            <a:lstStyle/>
            <a:p>
              <a:pPr>
                <a:spcBef>
                  <a:spcPct val="50000"/>
                </a:spcBef>
              </a:pPr>
              <a:r>
                <a:rPr lang="en-US" sz="1000" b="1" dirty="0">
                  <a:solidFill>
                    <a:schemeClr val="bg1"/>
                  </a:solidFill>
                </a:rPr>
                <a:t>Schlieren image of an evaporating film</a:t>
              </a:r>
            </a:p>
          </p:txBody>
        </p:sp>
        <p:sp>
          <p:nvSpPr>
            <p:cNvPr id="2115" name="Line 67"/>
            <p:cNvSpPr>
              <a:spLocks noChangeShapeType="1"/>
            </p:cNvSpPr>
            <p:nvPr/>
          </p:nvSpPr>
          <p:spPr bwMode="auto">
            <a:xfrm>
              <a:off x="3696" y="2496"/>
              <a:ext cx="209" cy="174"/>
            </a:xfrm>
            <a:prstGeom prst="line">
              <a:avLst/>
            </a:prstGeom>
            <a:noFill/>
            <a:ln w="19050">
              <a:solidFill>
                <a:srgbClr val="FFFF00"/>
              </a:solidFill>
              <a:round/>
              <a:headEnd/>
              <a:tailEnd type="triangle" w="med" len="med"/>
            </a:ln>
            <a:effectLst/>
          </p:spPr>
          <p:txBody>
            <a:bodyPr/>
            <a:lstStyle/>
            <a:p>
              <a:endParaRPr lang="en-US"/>
            </a:p>
          </p:txBody>
        </p:sp>
        <p:sp>
          <p:nvSpPr>
            <p:cNvPr id="2116" name="Text Box 68"/>
            <p:cNvSpPr txBox="1">
              <a:spLocks noChangeArrowheads="1"/>
            </p:cNvSpPr>
            <p:nvPr/>
          </p:nvSpPr>
          <p:spPr bwMode="auto">
            <a:xfrm>
              <a:off x="3408" y="2310"/>
              <a:ext cx="384" cy="250"/>
            </a:xfrm>
            <a:prstGeom prst="rect">
              <a:avLst/>
            </a:prstGeom>
            <a:noFill/>
            <a:ln w="9525">
              <a:noFill/>
              <a:miter lim="800000"/>
              <a:headEnd/>
              <a:tailEnd/>
            </a:ln>
            <a:effectLst/>
          </p:spPr>
          <p:txBody>
            <a:bodyPr>
              <a:spAutoFit/>
            </a:bodyPr>
            <a:lstStyle/>
            <a:p>
              <a:pPr>
                <a:spcBef>
                  <a:spcPct val="50000"/>
                </a:spcBef>
              </a:pPr>
              <a:r>
                <a:rPr lang="en-US" sz="1000" b="1" dirty="0">
                  <a:solidFill>
                    <a:srgbClr val="FFFF00"/>
                  </a:solidFill>
                </a:rPr>
                <a:t>Liquid film</a:t>
              </a:r>
            </a:p>
          </p:txBody>
        </p:sp>
        <p:sp>
          <p:nvSpPr>
            <p:cNvPr id="2117" name="Line 69"/>
            <p:cNvSpPr>
              <a:spLocks noChangeShapeType="1"/>
            </p:cNvSpPr>
            <p:nvPr/>
          </p:nvSpPr>
          <p:spPr bwMode="auto">
            <a:xfrm flipH="1">
              <a:off x="4080" y="2400"/>
              <a:ext cx="48" cy="144"/>
            </a:xfrm>
            <a:prstGeom prst="line">
              <a:avLst/>
            </a:prstGeom>
            <a:noFill/>
            <a:ln w="19050">
              <a:solidFill>
                <a:srgbClr val="FFFF00"/>
              </a:solidFill>
              <a:round/>
              <a:headEnd/>
              <a:tailEnd type="triangle" w="med" len="med"/>
            </a:ln>
            <a:effectLst/>
          </p:spPr>
          <p:txBody>
            <a:bodyPr/>
            <a:lstStyle/>
            <a:p>
              <a:endParaRPr lang="en-US"/>
            </a:p>
          </p:txBody>
        </p:sp>
        <p:sp>
          <p:nvSpPr>
            <p:cNvPr id="2118" name="Text Box 70"/>
            <p:cNvSpPr txBox="1">
              <a:spLocks noChangeArrowheads="1"/>
            </p:cNvSpPr>
            <p:nvPr/>
          </p:nvSpPr>
          <p:spPr bwMode="auto">
            <a:xfrm>
              <a:off x="4092" y="2316"/>
              <a:ext cx="624" cy="154"/>
            </a:xfrm>
            <a:prstGeom prst="rect">
              <a:avLst/>
            </a:prstGeom>
            <a:noFill/>
            <a:ln w="9525">
              <a:noFill/>
              <a:miter lim="800000"/>
              <a:headEnd/>
              <a:tailEnd/>
            </a:ln>
            <a:effectLst/>
          </p:spPr>
          <p:txBody>
            <a:bodyPr>
              <a:spAutoFit/>
            </a:bodyPr>
            <a:lstStyle/>
            <a:p>
              <a:pPr>
                <a:spcBef>
                  <a:spcPct val="50000"/>
                </a:spcBef>
              </a:pPr>
              <a:r>
                <a:rPr lang="en-US" sz="1000" b="1" dirty="0">
                  <a:solidFill>
                    <a:srgbClr val="FFFF00"/>
                  </a:solidFill>
                </a:rPr>
                <a:t>Vapor</a:t>
              </a:r>
              <a:r>
                <a:rPr lang="en-US" sz="1000" b="1" dirty="0"/>
                <a:t> </a:t>
              </a:r>
              <a:r>
                <a:rPr lang="en-US" sz="1000" b="1" dirty="0">
                  <a:solidFill>
                    <a:srgbClr val="FFFF00"/>
                  </a:solidFill>
                </a:rPr>
                <a:t>cloud</a:t>
              </a:r>
            </a:p>
          </p:txBody>
        </p:sp>
      </p:grpSp>
      <p:sp>
        <p:nvSpPr>
          <p:cNvPr id="2120" name="Text Box 72"/>
          <p:cNvSpPr txBox="1">
            <a:spLocks noChangeArrowheads="1"/>
          </p:cNvSpPr>
          <p:nvPr/>
        </p:nvSpPr>
        <p:spPr bwMode="auto">
          <a:xfrm>
            <a:off x="7772400" y="3657600"/>
            <a:ext cx="838200" cy="639763"/>
          </a:xfrm>
          <a:prstGeom prst="rect">
            <a:avLst/>
          </a:prstGeom>
          <a:noFill/>
          <a:ln w="9525">
            <a:noFill/>
            <a:miter lim="800000"/>
            <a:headEnd/>
            <a:tailEnd/>
          </a:ln>
          <a:effectLst/>
        </p:spPr>
        <p:txBody>
          <a:bodyPr>
            <a:spAutoFit/>
          </a:bodyPr>
          <a:lstStyle/>
          <a:p>
            <a:pPr>
              <a:spcBef>
                <a:spcPct val="50000"/>
              </a:spcBef>
            </a:pPr>
            <a:r>
              <a:rPr lang="en-US" sz="1200" b="1" dirty="0">
                <a:solidFill>
                  <a:schemeClr val="bg1"/>
                </a:solidFill>
              </a:rPr>
              <a:t>Film viewed in profile</a:t>
            </a:r>
          </a:p>
        </p:txBody>
      </p:sp>
      <p:sp>
        <p:nvSpPr>
          <p:cNvPr id="2121" name="Text Box 73"/>
          <p:cNvSpPr txBox="1">
            <a:spLocks noChangeArrowheads="1"/>
          </p:cNvSpPr>
          <p:nvPr/>
        </p:nvSpPr>
        <p:spPr bwMode="auto">
          <a:xfrm>
            <a:off x="7467600" y="5105400"/>
            <a:ext cx="1066800" cy="457200"/>
          </a:xfrm>
          <a:prstGeom prst="rect">
            <a:avLst/>
          </a:prstGeom>
          <a:noFill/>
          <a:ln w="9525">
            <a:noFill/>
            <a:miter lim="800000"/>
            <a:headEnd/>
            <a:tailEnd/>
          </a:ln>
          <a:effectLst/>
        </p:spPr>
        <p:txBody>
          <a:bodyPr>
            <a:spAutoFit/>
          </a:bodyPr>
          <a:lstStyle/>
          <a:p>
            <a:pPr>
              <a:spcBef>
                <a:spcPct val="50000"/>
              </a:spcBef>
            </a:pPr>
            <a:r>
              <a:rPr lang="en-US" sz="1200" b="1">
                <a:solidFill>
                  <a:schemeClr val="bg1"/>
                </a:solidFill>
              </a:rPr>
              <a:t>Film viewed from above</a:t>
            </a: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Slit</Template>
  <TotalTime>227</TotalTime>
  <Words>331</Words>
  <Application>Microsoft Office PowerPoint</Application>
  <PresentationFormat>On-screen Show (4:3)</PresentationFormat>
  <Paragraphs>18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Experimental Study of Transport Phenomena and Film Instabilities of Evaporating Multicomponent Fuel Films </vt:lpstr>
    </vt:vector>
  </TitlesOfParts>
  <Company>Trinity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Experimental Study of Transport Phenomena and Film Instabilities of Evaporating Multicomponent Fuel Films</dc:title>
  <dc:creator>Peter Kelly-Zion</dc:creator>
  <cp:lastModifiedBy>plkelly</cp:lastModifiedBy>
  <cp:revision>25</cp:revision>
  <dcterms:created xsi:type="dcterms:W3CDTF">2006-09-29T14:58:11Z</dcterms:created>
  <dcterms:modified xsi:type="dcterms:W3CDTF">2008-10-01T14:52:32Z</dcterms:modified>
</cp:coreProperties>
</file>