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Default Extension="tiff" ContentType="image/tiff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2" d="100"/>
          <a:sy n="112" d="100"/>
        </p:scale>
        <p:origin x="-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9E2BD-E9EA-6D40-B52B-0A8D28EA2840}" type="datetimeFigureOut">
              <a:rPr lang="en-US" smtClean="0"/>
              <a:t>9/28/08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66A11-E395-994A-B46F-88B6717B350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tif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jpeg"/><Relationship Id="rId5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0" y="234988"/>
            <a:ext cx="7239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atin typeface="Times"/>
              </a:rPr>
              <a:t>Rational</a:t>
            </a:r>
            <a:r>
              <a:rPr lang="en-US" sz="3000" dirty="0" smtClean="0">
                <a:latin typeface="Times"/>
              </a:rPr>
              <a:t> self assembly </a:t>
            </a:r>
            <a:r>
              <a:rPr lang="en-US" sz="3000" dirty="0">
                <a:latin typeface="Times"/>
              </a:rPr>
              <a:t>of</a:t>
            </a:r>
            <a:r>
              <a:rPr lang="en-US" sz="3000" dirty="0" smtClean="0">
                <a:latin typeface="Times"/>
              </a:rPr>
              <a:t> macromolecular arrays </a:t>
            </a:r>
            <a:r>
              <a:rPr lang="en-US" sz="3000" dirty="0">
                <a:latin typeface="Times"/>
              </a:rPr>
              <a:t>for</a:t>
            </a:r>
            <a:r>
              <a:rPr lang="en-US" sz="3000" dirty="0" smtClean="0">
                <a:latin typeface="Times"/>
              </a:rPr>
              <a:t> optimized light harvesting </a:t>
            </a:r>
            <a:r>
              <a:rPr lang="en-US" sz="3000" dirty="0">
                <a:latin typeface="Times"/>
              </a:rPr>
              <a:t>and</a:t>
            </a:r>
            <a:r>
              <a:rPr lang="en-US" sz="3000" dirty="0" smtClean="0">
                <a:latin typeface="Times"/>
              </a:rPr>
              <a:t> </a:t>
            </a:r>
            <a:r>
              <a:rPr lang="en-US" sz="3000" dirty="0" err="1" smtClean="0">
                <a:latin typeface="Times"/>
              </a:rPr>
              <a:t>photocatalytic</a:t>
            </a:r>
            <a:r>
              <a:rPr lang="en-US" sz="3000" dirty="0" smtClean="0">
                <a:latin typeface="Times"/>
              </a:rPr>
              <a:t> hydrogen production</a:t>
            </a:r>
            <a:endParaRPr lang="en-US" sz="3000" dirty="0">
              <a:latin typeface="Times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14600" y="1600200"/>
            <a:ext cx="606583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400" i="1" dirty="0" smtClean="0">
                <a:solidFill>
                  <a:schemeClr val="tx2"/>
                </a:solidFill>
              </a:rPr>
              <a:t>Jonas I. Goldsmith, </a:t>
            </a:r>
            <a:r>
              <a:rPr lang="en-US" sz="1400" i="1" dirty="0">
                <a:solidFill>
                  <a:schemeClr val="tx2"/>
                </a:solidFill>
              </a:rPr>
              <a:t>Department of Chemistry , Bryn </a:t>
            </a:r>
            <a:r>
              <a:rPr lang="en-US" sz="1400" i="1" dirty="0">
                <a:solidFill>
                  <a:schemeClr val="tx2"/>
                </a:solidFill>
                <a:latin typeface="Times"/>
                <a:cs typeface="Times"/>
              </a:rPr>
              <a:t>Mawr</a:t>
            </a:r>
            <a:r>
              <a:rPr lang="en-US" sz="1400" i="1" dirty="0">
                <a:solidFill>
                  <a:schemeClr val="tx2"/>
                </a:solidFill>
              </a:rPr>
              <a:t> College, Bryn Mawr, PA</a:t>
            </a:r>
          </a:p>
        </p:txBody>
      </p:sp>
      <p:grpSp>
        <p:nvGrpSpPr>
          <p:cNvPr id="2" name="Group 107"/>
          <p:cNvGrpSpPr/>
          <p:nvPr/>
        </p:nvGrpSpPr>
        <p:grpSpPr>
          <a:xfrm>
            <a:off x="304800" y="1828800"/>
            <a:ext cx="8534400" cy="2653474"/>
            <a:chOff x="228600" y="1828800"/>
            <a:chExt cx="8534400" cy="2653474"/>
          </a:xfrm>
        </p:grpSpPr>
        <p:grpSp>
          <p:nvGrpSpPr>
            <p:cNvPr id="3" name="Group 104"/>
            <p:cNvGrpSpPr/>
            <p:nvPr/>
          </p:nvGrpSpPr>
          <p:grpSpPr>
            <a:xfrm>
              <a:off x="228600" y="1828800"/>
              <a:ext cx="4114800" cy="2653474"/>
              <a:chOff x="228600" y="1828800"/>
              <a:chExt cx="4114800" cy="2653474"/>
            </a:xfrm>
          </p:grpSpPr>
          <p:grpSp>
            <p:nvGrpSpPr>
              <p:cNvPr id="6" name="Group 84"/>
              <p:cNvGrpSpPr/>
              <p:nvPr/>
            </p:nvGrpSpPr>
            <p:grpSpPr>
              <a:xfrm>
                <a:off x="324197" y="1828800"/>
                <a:ext cx="3923607" cy="1967972"/>
                <a:chOff x="114993" y="1752600"/>
                <a:chExt cx="3923607" cy="1967972"/>
              </a:xfrm>
            </p:grpSpPr>
            <p:sp>
              <p:nvSpPr>
                <p:cNvPr id="47" name="Oval 3"/>
                <p:cNvSpPr>
                  <a:spLocks noChangeArrowheads="1"/>
                </p:cNvSpPr>
                <p:nvPr/>
              </p:nvSpPr>
              <p:spPr bwMode="auto">
                <a:xfrm>
                  <a:off x="2868584" y="2504007"/>
                  <a:ext cx="997527" cy="1073439"/>
                </a:xfrm>
                <a:prstGeom prst="ellipse">
                  <a:avLst/>
                </a:prstGeom>
                <a:noFill/>
                <a:ln w="254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Rectangle 4"/>
                <p:cNvSpPr>
                  <a:spLocks noChangeArrowheads="1"/>
                </p:cNvSpPr>
                <p:nvPr/>
              </p:nvSpPr>
              <p:spPr bwMode="auto">
                <a:xfrm>
                  <a:off x="3207327" y="2575570"/>
                  <a:ext cx="831273" cy="114500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AutoShape 5"/>
                <p:cNvSpPr>
                  <a:spLocks noChangeArrowheads="1"/>
                </p:cNvSpPr>
                <p:nvPr/>
              </p:nvSpPr>
              <p:spPr bwMode="auto">
                <a:xfrm>
                  <a:off x="1611284" y="3148071"/>
                  <a:ext cx="232756" cy="322032"/>
                </a:xfrm>
                <a:prstGeom prst="lightningBolt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8" name="Group 6"/>
                <p:cNvGrpSpPr>
                  <a:grpSpLocks/>
                </p:cNvGrpSpPr>
                <p:nvPr/>
              </p:nvGrpSpPr>
              <p:grpSpPr bwMode="auto">
                <a:xfrm>
                  <a:off x="1145771" y="2286337"/>
                  <a:ext cx="1130531" cy="1270981"/>
                  <a:chOff x="1824" y="2375"/>
                  <a:chExt cx="1632" cy="1705"/>
                </a:xfrm>
              </p:grpSpPr>
              <p:sp>
                <p:nvSpPr>
                  <p:cNvPr id="69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1824" y="2640"/>
                    <a:ext cx="1440" cy="1440"/>
                  </a:xfrm>
                  <a:prstGeom prst="ellipse">
                    <a:avLst/>
                  </a:prstGeom>
                  <a:noFill/>
                  <a:ln w="254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0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2304" y="2544"/>
                    <a:ext cx="528" cy="2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1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1" y="2375"/>
                    <a:ext cx="40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 dirty="0"/>
                      <a:t>PS</a:t>
                    </a:r>
                    <a:r>
                      <a:rPr lang="en-US" baseline="30000" dirty="0"/>
                      <a:t>+</a:t>
                    </a:r>
                    <a:endParaRPr lang="en-US" dirty="0"/>
                  </a:p>
                </p:txBody>
              </p:sp>
              <p:sp>
                <p:nvSpPr>
                  <p:cNvPr id="72" name="AutoShape 10"/>
                  <p:cNvSpPr>
                    <a:spLocks noChangeArrowheads="1"/>
                  </p:cNvSpPr>
                  <p:nvPr/>
                </p:nvSpPr>
                <p:spPr bwMode="auto">
                  <a:xfrm rot="-4477107">
                    <a:off x="2724" y="2610"/>
                    <a:ext cx="96" cy="144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0080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3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3840"/>
                    <a:ext cx="528" cy="2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4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360"/>
                    <a:ext cx="528" cy="38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5" name="AutoShape 13"/>
                  <p:cNvSpPr>
                    <a:spLocks noChangeArrowheads="1"/>
                  </p:cNvSpPr>
                  <p:nvPr/>
                </p:nvSpPr>
                <p:spPr bwMode="auto">
                  <a:xfrm rot="-13455348">
                    <a:off x="2004" y="3804"/>
                    <a:ext cx="96" cy="144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0080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6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45" y="3682"/>
                    <a:ext cx="330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 dirty="0"/>
                      <a:t>PS</a:t>
                    </a:r>
                  </a:p>
                </p:txBody>
              </p:sp>
              <p:sp>
                <p:nvSpPr>
                  <p:cNvPr id="77" name="Text 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03" y="3236"/>
                    <a:ext cx="426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 dirty="0"/>
                      <a:t>PS*</a:t>
                    </a:r>
                  </a:p>
                </p:txBody>
              </p:sp>
              <p:sp>
                <p:nvSpPr>
                  <p:cNvPr id="78" name="AutoShape 16"/>
                  <p:cNvSpPr>
                    <a:spLocks noChangeArrowheads="1"/>
                  </p:cNvSpPr>
                  <p:nvPr/>
                </p:nvSpPr>
                <p:spPr bwMode="auto">
                  <a:xfrm rot="1729001">
                    <a:off x="3129" y="3630"/>
                    <a:ext cx="96" cy="144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0080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51" name="Oval 17"/>
                <p:cNvSpPr>
                  <a:spLocks noChangeArrowheads="1"/>
                </p:cNvSpPr>
                <p:nvPr/>
              </p:nvSpPr>
              <p:spPr bwMode="auto">
                <a:xfrm>
                  <a:off x="2010295" y="1953869"/>
                  <a:ext cx="997527" cy="1073439"/>
                </a:xfrm>
                <a:prstGeom prst="ellipse">
                  <a:avLst/>
                </a:prstGeom>
                <a:noFill/>
                <a:ln w="254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" name="Rectangle 18"/>
                <p:cNvSpPr>
                  <a:spLocks noChangeArrowheads="1"/>
                </p:cNvSpPr>
                <p:nvPr/>
              </p:nvSpPr>
              <p:spPr bwMode="auto">
                <a:xfrm>
                  <a:off x="1844040" y="2181976"/>
                  <a:ext cx="365760" cy="17890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866034" y="2060096"/>
                  <a:ext cx="250075" cy="2146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dirty="0"/>
                    <a:t>ER</a:t>
                  </a:r>
                </a:p>
              </p:txBody>
            </p:sp>
            <p:sp>
              <p:nvSpPr>
                <p:cNvPr id="54" name="Rectangle 20"/>
                <p:cNvSpPr>
                  <a:spLocks noChangeArrowheads="1"/>
                </p:cNvSpPr>
                <p:nvPr/>
              </p:nvSpPr>
              <p:spPr bwMode="auto">
                <a:xfrm>
                  <a:off x="2309553" y="2861820"/>
                  <a:ext cx="365760" cy="28625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290330" y="2803800"/>
                  <a:ext cx="279862" cy="2146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dirty="0"/>
                    <a:t>ER</a:t>
                  </a:r>
                  <a:r>
                    <a:rPr lang="en-US" baseline="30000" dirty="0"/>
                    <a:t>-</a:t>
                  </a:r>
                  <a:endParaRPr lang="en-US" dirty="0"/>
                </a:p>
              </p:txBody>
            </p:sp>
            <p:sp>
              <p:nvSpPr>
                <p:cNvPr id="56" name="AutoShape 22"/>
                <p:cNvSpPr>
                  <a:spLocks noChangeArrowheads="1"/>
                </p:cNvSpPr>
                <p:nvPr/>
              </p:nvSpPr>
              <p:spPr bwMode="auto">
                <a:xfrm rot="13349110">
                  <a:off x="2076699" y="2110090"/>
                  <a:ext cx="66502" cy="107344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AutoShape 23"/>
                <p:cNvSpPr>
                  <a:spLocks noChangeArrowheads="1"/>
                </p:cNvSpPr>
                <p:nvPr/>
              </p:nvSpPr>
              <p:spPr bwMode="auto">
                <a:xfrm rot="6946046">
                  <a:off x="2290397" y="2948361"/>
                  <a:ext cx="71563" cy="99753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Rectangle 25"/>
                <p:cNvSpPr>
                  <a:spLocks noChangeArrowheads="1"/>
                </p:cNvSpPr>
                <p:nvPr/>
              </p:nvSpPr>
              <p:spPr bwMode="auto">
                <a:xfrm>
                  <a:off x="3041073" y="3362759"/>
                  <a:ext cx="399011" cy="28625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971223" y="3242245"/>
                  <a:ext cx="226522" cy="2146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dirty="0"/>
                    <a:t>H</a:t>
                  </a:r>
                  <a:r>
                    <a:rPr lang="en-US" baseline="30000" dirty="0"/>
                    <a:t>+</a:t>
                  </a:r>
                  <a:endParaRPr lang="en-US" dirty="0"/>
                </a:p>
              </p:txBody>
            </p:sp>
            <p:sp>
              <p:nvSpPr>
                <p:cNvPr id="60" name="Oval 27"/>
                <p:cNvSpPr>
                  <a:spLocks noChangeArrowheads="1"/>
                </p:cNvSpPr>
                <p:nvPr/>
              </p:nvSpPr>
              <p:spPr bwMode="auto">
                <a:xfrm>
                  <a:off x="337358" y="1853235"/>
                  <a:ext cx="997527" cy="1073439"/>
                </a:xfrm>
                <a:prstGeom prst="ellipse">
                  <a:avLst/>
                </a:prstGeom>
                <a:noFill/>
                <a:ln w="254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Rectangle 28"/>
                <p:cNvSpPr>
                  <a:spLocks noChangeArrowheads="1"/>
                </p:cNvSpPr>
                <p:nvPr/>
              </p:nvSpPr>
              <p:spPr bwMode="auto">
                <a:xfrm>
                  <a:off x="114993" y="1824163"/>
                  <a:ext cx="831273" cy="114500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Rectangle 29"/>
                <p:cNvSpPr>
                  <a:spLocks noChangeArrowheads="1"/>
                </p:cNvSpPr>
                <p:nvPr/>
              </p:nvSpPr>
              <p:spPr bwMode="auto">
                <a:xfrm>
                  <a:off x="913015" y="1752600"/>
                  <a:ext cx="432262" cy="42937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AutoShape 30"/>
                <p:cNvSpPr>
                  <a:spLocks noChangeArrowheads="1"/>
                </p:cNvSpPr>
                <p:nvPr/>
              </p:nvSpPr>
              <p:spPr bwMode="auto">
                <a:xfrm rot="14699651">
                  <a:off x="900468" y="2869841"/>
                  <a:ext cx="71563" cy="99753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055370" y="1857956"/>
                  <a:ext cx="272242" cy="2146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dirty="0"/>
                    <a:t>Sac</a:t>
                  </a:r>
                </a:p>
              </p:txBody>
            </p:sp>
            <p:sp>
              <p:nvSpPr>
                <p:cNvPr id="65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536056" y="2800321"/>
                  <a:ext cx="322118" cy="2146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dirty="0"/>
                    <a:t>Sac</a:t>
                  </a:r>
                  <a:r>
                    <a:rPr lang="en-US" baseline="30000" dirty="0"/>
                    <a:t>+</a:t>
                  </a:r>
                  <a:endParaRPr lang="en-US" dirty="0"/>
                </a:p>
              </p:txBody>
            </p:sp>
            <p:sp>
              <p:nvSpPr>
                <p:cNvPr id="66" name="Rectangle 33"/>
                <p:cNvSpPr>
                  <a:spLocks noChangeArrowheads="1"/>
                </p:cNvSpPr>
                <p:nvPr/>
              </p:nvSpPr>
              <p:spPr bwMode="auto">
                <a:xfrm>
                  <a:off x="3239192" y="2396663"/>
                  <a:ext cx="399011" cy="28625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3239192" y="2306652"/>
                  <a:ext cx="423949" cy="2146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dirty="0"/>
                    <a:t>1/2 H</a:t>
                  </a:r>
                  <a:r>
                    <a:rPr lang="en-US" baseline="-25000" dirty="0"/>
                    <a:t>2</a:t>
                  </a:r>
                  <a:endParaRPr lang="en-US" dirty="0"/>
                </a:p>
              </p:txBody>
            </p:sp>
            <p:sp>
              <p:nvSpPr>
                <p:cNvPr id="68" name="AutoShape 24"/>
                <p:cNvSpPr>
                  <a:spLocks noChangeAspect="1" noChangeArrowheads="1"/>
                </p:cNvSpPr>
                <p:nvPr/>
              </p:nvSpPr>
              <p:spPr bwMode="auto">
                <a:xfrm rot="4645972">
                  <a:off x="3184607" y="2470130"/>
                  <a:ext cx="80468" cy="112223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" name="Group 85"/>
              <p:cNvGrpSpPr/>
              <p:nvPr/>
            </p:nvGrpSpPr>
            <p:grpSpPr>
              <a:xfrm>
                <a:off x="320040" y="3693255"/>
                <a:ext cx="3931920" cy="738664"/>
                <a:chOff x="304800" y="5166836"/>
                <a:chExt cx="3931920" cy="738664"/>
              </a:xfrm>
            </p:grpSpPr>
            <p:sp>
              <p:nvSpPr>
                <p:cNvPr id="83" name="Rounded Rectangle 82"/>
                <p:cNvSpPr/>
                <p:nvPr/>
              </p:nvSpPr>
              <p:spPr>
                <a:xfrm>
                  <a:off x="304800" y="5166836"/>
                  <a:ext cx="3931920" cy="738664"/>
                </a:xfrm>
                <a:prstGeom prst="roundRect">
                  <a:avLst/>
                </a:prstGeom>
                <a:solidFill>
                  <a:schemeClr val="accent1">
                    <a:alpha val="30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alibri (Body)"/>
                    <a:cs typeface="Calibri (Body)"/>
                  </a:endParaRPr>
                </a:p>
              </p:txBody>
            </p:sp>
            <p:sp>
              <p:nvSpPr>
                <p:cNvPr id="79" name="TextBox 78"/>
                <p:cNvSpPr txBox="1"/>
                <p:nvPr/>
              </p:nvSpPr>
              <p:spPr>
                <a:xfrm>
                  <a:off x="334313" y="5166836"/>
                  <a:ext cx="3872894" cy="738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>
                      <a:latin typeface="Times"/>
                      <a:cs typeface="Times"/>
                    </a:rPr>
                    <a:t>Hydrogen production using a </a:t>
                  </a:r>
                  <a:r>
                    <a:rPr lang="en-US" sz="1400" dirty="0" err="1" smtClean="0">
                      <a:latin typeface="Times"/>
                      <a:cs typeface="Times"/>
                    </a:rPr>
                    <a:t>photosensitizer</a:t>
                  </a:r>
                  <a:r>
                    <a:rPr lang="en-US" sz="1400" dirty="0" smtClean="0">
                      <a:latin typeface="Times"/>
                      <a:cs typeface="Times"/>
                    </a:rPr>
                    <a:t> (PS) and electron relay (ER) to reduce H</a:t>
                  </a:r>
                  <a:r>
                    <a:rPr lang="en-US" sz="1400" baseline="30000" dirty="0" smtClean="0">
                      <a:latin typeface="Times"/>
                      <a:cs typeface="Times"/>
                    </a:rPr>
                    <a:t>+ </a:t>
                  </a:r>
                  <a:r>
                    <a:rPr lang="en-US" sz="1400" dirty="0" smtClean="0">
                      <a:latin typeface="Times"/>
                      <a:cs typeface="Times"/>
                    </a:rPr>
                    <a:t>to H</a:t>
                  </a:r>
                  <a:r>
                    <a:rPr lang="en-US" sz="1400" baseline="-25000" dirty="0" smtClean="0">
                      <a:latin typeface="Times"/>
                      <a:cs typeface="Times"/>
                    </a:rPr>
                    <a:t>2</a:t>
                  </a:r>
                  <a:r>
                    <a:rPr lang="en-US" sz="1400" dirty="0" smtClean="0">
                      <a:latin typeface="Times"/>
                      <a:cs typeface="Times"/>
                    </a:rPr>
                    <a:t> and a sacrificial </a:t>
                  </a:r>
                  <a:r>
                    <a:rPr lang="en-US" sz="1400" dirty="0" err="1" smtClean="0">
                      <a:latin typeface="Times"/>
                      <a:cs typeface="Times"/>
                    </a:rPr>
                    <a:t>reductant</a:t>
                  </a:r>
                  <a:r>
                    <a:rPr lang="en-US" sz="1400" dirty="0" smtClean="0">
                      <a:latin typeface="Times"/>
                      <a:cs typeface="Times"/>
                    </a:rPr>
                    <a:t> (Sac) to regenerate </a:t>
                  </a:r>
                  <a:r>
                    <a:rPr lang="en-US" sz="1400" dirty="0" smtClean="0">
                      <a:latin typeface="Times"/>
                      <a:cs typeface="Times"/>
                    </a:rPr>
                    <a:t>PS.</a:t>
                  </a:r>
                  <a:endParaRPr lang="en-US" sz="1400" dirty="0">
                    <a:latin typeface="Times"/>
                    <a:cs typeface="Times"/>
                  </a:endParaRPr>
                </a:p>
              </p:txBody>
            </p:sp>
          </p:grpSp>
          <p:sp>
            <p:nvSpPr>
              <p:cNvPr id="84" name="Rectangle 83"/>
              <p:cNvSpPr/>
              <p:nvPr/>
            </p:nvSpPr>
            <p:spPr>
              <a:xfrm>
                <a:off x="228600" y="1956656"/>
                <a:ext cx="4114800" cy="2525618"/>
              </a:xfrm>
              <a:prstGeom prst="rect">
                <a:avLst/>
              </a:prstGeom>
              <a:noFill/>
              <a:ln w="254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106"/>
            <p:cNvGrpSpPr/>
            <p:nvPr/>
          </p:nvGrpSpPr>
          <p:grpSpPr>
            <a:xfrm>
              <a:off x="4648200" y="1955800"/>
              <a:ext cx="4114800" cy="2525618"/>
              <a:chOff x="4648200" y="1955800"/>
              <a:chExt cx="4114800" cy="2525618"/>
            </a:xfrm>
          </p:grpSpPr>
          <p:grpSp>
            <p:nvGrpSpPr>
              <p:cNvPr id="11" name="Group 101"/>
              <p:cNvGrpSpPr/>
              <p:nvPr/>
            </p:nvGrpSpPr>
            <p:grpSpPr>
              <a:xfrm>
                <a:off x="4697578" y="3701102"/>
                <a:ext cx="4016045" cy="740664"/>
                <a:chOff x="5512917" y="3914184"/>
                <a:chExt cx="4016045" cy="740664"/>
              </a:xfrm>
            </p:grpSpPr>
            <p:sp>
              <p:nvSpPr>
                <p:cNvPr id="95" name="TextBox 94"/>
                <p:cNvSpPr txBox="1"/>
                <p:nvPr/>
              </p:nvSpPr>
              <p:spPr>
                <a:xfrm>
                  <a:off x="5512917" y="3915184"/>
                  <a:ext cx="4016045" cy="738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err="1">
                      <a:latin typeface="Times"/>
                      <a:cs typeface="Times"/>
                    </a:rPr>
                    <a:t>B</a:t>
                  </a:r>
                  <a:r>
                    <a:rPr lang="en-US" sz="1400" dirty="0" err="1" smtClean="0">
                      <a:latin typeface="Times"/>
                      <a:cs typeface="Times"/>
                    </a:rPr>
                    <a:t>ipyridine-thiol</a:t>
                  </a:r>
                  <a:r>
                    <a:rPr lang="en-US" sz="1400" dirty="0" smtClean="0">
                      <a:latin typeface="Times"/>
                      <a:cs typeface="Times"/>
                    </a:rPr>
                    <a:t> </a:t>
                  </a:r>
                  <a:r>
                    <a:rPr lang="en-US" sz="1400" dirty="0" err="1" smtClean="0">
                      <a:latin typeface="Times"/>
                      <a:cs typeface="Times"/>
                    </a:rPr>
                    <a:t>ligand</a:t>
                  </a:r>
                  <a:r>
                    <a:rPr lang="en-US" sz="1400" dirty="0" smtClean="0">
                      <a:latin typeface="Times"/>
                      <a:cs typeface="Times"/>
                    </a:rPr>
                    <a:t> has been synthesized. When incorporated into transition metal complexes, it will allow PS and ER to form self-assembled </a:t>
                  </a:r>
                  <a:r>
                    <a:rPr lang="en-US" sz="1400" dirty="0" err="1" smtClean="0">
                      <a:latin typeface="Times"/>
                      <a:cs typeface="Times"/>
                    </a:rPr>
                    <a:t>monolayers</a:t>
                  </a:r>
                  <a:r>
                    <a:rPr lang="en-US" sz="1400" dirty="0" smtClean="0">
                      <a:latin typeface="Times"/>
                      <a:cs typeface="Times"/>
                    </a:rPr>
                    <a:t>.</a:t>
                  </a:r>
                  <a:endParaRPr lang="en-US" sz="1400" dirty="0">
                    <a:latin typeface="Times"/>
                    <a:cs typeface="Times"/>
                  </a:endParaRPr>
                </a:p>
              </p:txBody>
            </p:sp>
            <p:sp>
              <p:nvSpPr>
                <p:cNvPr id="100" name="Rounded Rectangle 99"/>
                <p:cNvSpPr/>
                <p:nvPr/>
              </p:nvSpPr>
              <p:spPr>
                <a:xfrm>
                  <a:off x="5554979" y="3914184"/>
                  <a:ext cx="3931920" cy="740664"/>
                </a:xfrm>
                <a:prstGeom prst="roundRect">
                  <a:avLst/>
                </a:prstGeom>
                <a:solidFill>
                  <a:schemeClr val="accent1">
                    <a:alpha val="30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89" name="Picture 88" descr="Report08_Figure1.tif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720438" y="2336800"/>
                <a:ext cx="3970325" cy="968807"/>
              </a:xfrm>
              <a:prstGeom prst="rect">
                <a:avLst/>
              </a:prstGeom>
            </p:spPr>
          </p:pic>
          <p:sp>
            <p:nvSpPr>
              <p:cNvPr id="101" name="Rectangle 100"/>
              <p:cNvSpPr/>
              <p:nvPr/>
            </p:nvSpPr>
            <p:spPr>
              <a:xfrm>
                <a:off x="4648200" y="1955800"/>
                <a:ext cx="4114800" cy="2525618"/>
              </a:xfrm>
              <a:prstGeom prst="rect">
                <a:avLst/>
              </a:prstGeom>
              <a:noFill/>
              <a:ln w="254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12" name="Rounded Rectangle 111"/>
          <p:cNvSpPr/>
          <p:nvPr/>
        </p:nvSpPr>
        <p:spPr>
          <a:xfrm>
            <a:off x="2728331" y="4768625"/>
            <a:ext cx="1645920" cy="1828800"/>
          </a:xfrm>
          <a:prstGeom prst="roundRect">
            <a:avLst/>
          </a:prstGeom>
          <a:solidFill>
            <a:schemeClr val="accent1">
              <a:alpha val="3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0" name="Picture 18" descr="P1010373"/>
          <p:cNvPicPr>
            <a:picLocks noChangeAspect="1" noChangeArrowheads="1"/>
          </p:cNvPicPr>
          <p:nvPr/>
        </p:nvPicPr>
        <p:blipFill>
          <a:blip r:embed="rId3"/>
          <a:srcRect l="2109" t="4687" b="4687"/>
          <a:stretch>
            <a:fillRect/>
          </a:stretch>
        </p:blipFill>
        <p:spPr bwMode="auto">
          <a:xfrm>
            <a:off x="414335" y="4902582"/>
            <a:ext cx="2237796" cy="1554426"/>
          </a:xfrm>
          <a:prstGeom prst="rect">
            <a:avLst/>
          </a:prstGeom>
          <a:noFill/>
        </p:spPr>
      </p:pic>
      <p:sp>
        <p:nvSpPr>
          <p:cNvPr id="111" name="TextBox 110"/>
          <p:cNvSpPr txBox="1"/>
          <p:nvPr/>
        </p:nvSpPr>
        <p:spPr>
          <a:xfrm>
            <a:off x="2741031" y="4771854"/>
            <a:ext cx="17512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"/>
                <a:cs typeface="Times"/>
              </a:rPr>
              <a:t>Fluorescence quenching and hydrogen production experiments (using </a:t>
            </a:r>
            <a:r>
              <a:rPr lang="en-US" sz="1400" dirty="0" err="1" smtClean="0">
                <a:latin typeface="Times"/>
                <a:cs typeface="Times"/>
              </a:rPr>
              <a:t>photoreactor</a:t>
            </a:r>
            <a:r>
              <a:rPr lang="en-US" sz="1400" dirty="0" smtClean="0">
                <a:latin typeface="Times"/>
                <a:cs typeface="Times"/>
              </a:rPr>
              <a:t> at left) have identified promising PS/ER </a:t>
            </a:r>
            <a:r>
              <a:rPr lang="en-US" sz="1400" dirty="0" smtClean="0">
                <a:latin typeface="Times"/>
                <a:cs typeface="Times"/>
              </a:rPr>
              <a:t>combinations.</a:t>
            </a:r>
            <a:endParaRPr lang="en-US" sz="1400" dirty="0">
              <a:latin typeface="Times"/>
              <a:cs typeface="Times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304800" y="4660451"/>
            <a:ext cx="4114800" cy="2045149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7" name="Picture 116" descr="Report08_Figure3.tif"/>
          <p:cNvPicPr>
            <a:picLocks noChangeAspect="1"/>
          </p:cNvPicPr>
          <p:nvPr/>
        </p:nvPicPr>
        <p:blipFill>
          <a:blip r:embed="rId4"/>
          <a:srcRect r="67378"/>
          <a:stretch>
            <a:fillRect/>
          </a:stretch>
        </p:blipFill>
        <p:spPr>
          <a:xfrm>
            <a:off x="4800600" y="4568785"/>
            <a:ext cx="1371600" cy="2221481"/>
          </a:xfrm>
          <a:prstGeom prst="rect">
            <a:avLst/>
          </a:prstGeom>
        </p:spPr>
      </p:pic>
      <p:grpSp>
        <p:nvGrpSpPr>
          <p:cNvPr id="13" name="Group 117"/>
          <p:cNvGrpSpPr/>
          <p:nvPr/>
        </p:nvGrpSpPr>
        <p:grpSpPr>
          <a:xfrm>
            <a:off x="6192973" y="4769358"/>
            <a:ext cx="2506527" cy="1828800"/>
            <a:chOff x="6027873" y="4791245"/>
            <a:chExt cx="2506527" cy="1828800"/>
          </a:xfrm>
        </p:grpSpPr>
        <p:sp>
          <p:nvSpPr>
            <p:cNvPr id="119" name="Rounded Rectangle 118"/>
            <p:cNvSpPr/>
            <p:nvPr/>
          </p:nvSpPr>
          <p:spPr>
            <a:xfrm>
              <a:off x="6027873" y="4791245"/>
              <a:ext cx="2506527" cy="1828800"/>
            </a:xfrm>
            <a:prstGeom prst="round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6027873" y="5029200"/>
              <a:ext cx="250652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"/>
                  <a:cs typeface="Times"/>
                </a:rPr>
                <a:t>Ruthenium-based PS with </a:t>
              </a:r>
              <a:r>
                <a:rPr lang="en-US" sz="1400" dirty="0" err="1" smtClean="0">
                  <a:latin typeface="Times"/>
                  <a:cs typeface="Times"/>
                </a:rPr>
                <a:t>thiol-bipyridine</a:t>
              </a:r>
              <a:r>
                <a:rPr lang="en-US" sz="1400" dirty="0" smtClean="0">
                  <a:latin typeface="Times"/>
                  <a:cs typeface="Times"/>
                </a:rPr>
                <a:t> has been synthesized.  Kinetics and thermodynamics of adsorption on Pt and  on Au surfaces have been examined </a:t>
              </a:r>
              <a:r>
                <a:rPr lang="en-US" sz="1400" dirty="0" smtClean="0">
                  <a:latin typeface="Times"/>
                  <a:cs typeface="Times"/>
                </a:rPr>
                <a:t>electrochemically.</a:t>
              </a:r>
              <a:endParaRPr lang="en-US" sz="1400" dirty="0">
                <a:latin typeface="Times"/>
                <a:cs typeface="Time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724400" y="4660905"/>
            <a:ext cx="4114800" cy="2045149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0" name="Picture 79" descr="Slide1.jpg"/>
          <p:cNvPicPr>
            <a:picLocks noChangeAspect="1"/>
          </p:cNvPicPr>
          <p:nvPr/>
        </p:nvPicPr>
        <p:blipFill>
          <a:blip r:embed="rId5"/>
          <a:srcRect r="44500" b="30667"/>
          <a:stretch>
            <a:fillRect/>
          </a:stretch>
        </p:blipFill>
        <p:spPr>
          <a:xfrm>
            <a:off x="179832" y="22681"/>
            <a:ext cx="2029968" cy="19019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155</Words>
  <Application>Microsoft Macintosh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Bryn Mawr College</Company>
  <LinksUpToDate>false</LinksUpToDate>
  <SharedDoc>false</SharedDoc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Bryn Mawr College</dc:creator>
  <cp:lastModifiedBy>Bryn Mawr College</cp:lastModifiedBy>
  <cp:revision>4</cp:revision>
  <dcterms:created xsi:type="dcterms:W3CDTF">2008-09-28T18:40:55Z</dcterms:created>
  <dcterms:modified xsi:type="dcterms:W3CDTF">2008-09-28T18:53:20Z</dcterms:modified>
</cp:coreProperties>
</file>