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98B691-D42E-4F72-A272-E51C1D348C79}" type="datetimeFigureOut">
              <a:rPr lang="en-US" smtClean="0"/>
              <a:t>9/22/2008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7E7C1-C877-4548-93B8-2D9321E4E1A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7E7C1-C877-4548-93B8-2D9321E4E1AC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7BA7-D35B-4D13-A166-E2AAA23A2C6B}" type="datetimeFigureOut">
              <a:rPr lang="en-US" smtClean="0"/>
              <a:t>9/22/2008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71EC-17B9-471A-B3BE-95A7161B7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7BA7-D35B-4D13-A166-E2AAA23A2C6B}" type="datetimeFigureOut">
              <a:rPr lang="en-US" smtClean="0"/>
              <a:t>9/22/2008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71EC-17B9-471A-B3BE-95A7161B7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7BA7-D35B-4D13-A166-E2AAA23A2C6B}" type="datetimeFigureOut">
              <a:rPr lang="en-US" smtClean="0"/>
              <a:t>9/22/2008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71EC-17B9-471A-B3BE-95A7161B7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7BA7-D35B-4D13-A166-E2AAA23A2C6B}" type="datetimeFigureOut">
              <a:rPr lang="en-US" smtClean="0"/>
              <a:t>9/22/2008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71EC-17B9-471A-B3BE-95A7161B7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7BA7-D35B-4D13-A166-E2AAA23A2C6B}" type="datetimeFigureOut">
              <a:rPr lang="en-US" smtClean="0"/>
              <a:t>9/22/2008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71EC-17B9-471A-B3BE-95A7161B7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7BA7-D35B-4D13-A166-E2AAA23A2C6B}" type="datetimeFigureOut">
              <a:rPr lang="en-US" smtClean="0"/>
              <a:t>9/22/2008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71EC-17B9-471A-B3BE-95A7161B7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7BA7-D35B-4D13-A166-E2AAA23A2C6B}" type="datetimeFigureOut">
              <a:rPr lang="en-US" smtClean="0"/>
              <a:t>9/22/2008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71EC-17B9-471A-B3BE-95A7161B7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7BA7-D35B-4D13-A166-E2AAA23A2C6B}" type="datetimeFigureOut">
              <a:rPr lang="en-US" smtClean="0"/>
              <a:t>9/22/2008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71EC-17B9-471A-B3BE-95A7161B7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7BA7-D35B-4D13-A166-E2AAA23A2C6B}" type="datetimeFigureOut">
              <a:rPr lang="en-US" smtClean="0"/>
              <a:t>9/22/2008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71EC-17B9-471A-B3BE-95A7161B7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7BA7-D35B-4D13-A166-E2AAA23A2C6B}" type="datetimeFigureOut">
              <a:rPr lang="en-US" smtClean="0"/>
              <a:t>9/22/2008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71EC-17B9-471A-B3BE-95A7161B7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7BA7-D35B-4D13-A166-E2AAA23A2C6B}" type="datetimeFigureOut">
              <a:rPr lang="en-US" smtClean="0"/>
              <a:t>9/22/2008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371EC-17B9-471A-B3BE-95A7161B785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57BA7-D35B-4D13-A166-E2AAA23A2C6B}" type="datetimeFigureOut">
              <a:rPr lang="en-US" smtClean="0"/>
              <a:t>9/22/2008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371EC-17B9-471A-B3BE-95A7161B785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76200"/>
            <a:ext cx="8305800" cy="68580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One-dimensional </a:t>
            </a:r>
            <a:r>
              <a:rPr lang="en-US" sz="2000" b="1" dirty="0" err="1" smtClean="0"/>
              <a:t>Exciton</a:t>
            </a:r>
            <a:r>
              <a:rPr lang="en-US" sz="2000" b="1" dirty="0" smtClean="0"/>
              <a:t> Diffusion in </a:t>
            </a:r>
            <a:r>
              <a:rPr lang="en-US" sz="2000" b="1" dirty="0" err="1" smtClean="0"/>
              <a:t>Perylene</a:t>
            </a:r>
            <a:r>
              <a:rPr lang="en-US" sz="2000" b="1" dirty="0" smtClean="0"/>
              <a:t> Based Solar Cell Materials</a:t>
            </a:r>
            <a:endParaRPr lang="en-US" sz="2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685800"/>
            <a:ext cx="7772400" cy="609600"/>
          </a:xfrm>
        </p:spPr>
        <p:txBody>
          <a:bodyPr>
            <a:noAutofit/>
          </a:bodyPr>
          <a:lstStyle/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PI: Ling </a:t>
            </a:r>
            <a:r>
              <a:rPr lang="en-US" sz="1600" b="1" dirty="0" err="1" smtClean="0">
                <a:solidFill>
                  <a:schemeClr val="tx1"/>
                </a:solidFill>
              </a:rPr>
              <a:t>Zang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Department </a:t>
            </a:r>
            <a:r>
              <a:rPr lang="en-US" sz="1600" dirty="0">
                <a:solidFill>
                  <a:schemeClr val="tx1"/>
                </a:solidFill>
              </a:rPr>
              <a:t>of Chemistry and </a:t>
            </a:r>
            <a:r>
              <a:rPr lang="en-US" sz="1600" dirty="0" smtClean="0">
                <a:solidFill>
                  <a:schemeClr val="tx1"/>
                </a:solidFill>
              </a:rPr>
              <a:t>Biochemistry, Southern </a:t>
            </a:r>
            <a:r>
              <a:rPr lang="en-US" sz="1600" dirty="0">
                <a:solidFill>
                  <a:schemeClr val="tx1"/>
                </a:solidFill>
              </a:rPr>
              <a:t>Illinois </a:t>
            </a:r>
            <a:r>
              <a:rPr lang="en-US" sz="1600" dirty="0" smtClean="0">
                <a:solidFill>
                  <a:schemeClr val="tx1"/>
                </a:solidFill>
              </a:rPr>
              <a:t>University. </a:t>
            </a: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Since August 2008, Department </a:t>
            </a:r>
            <a:r>
              <a:rPr lang="en-US" sz="1600" dirty="0">
                <a:solidFill>
                  <a:schemeClr val="tx1"/>
                </a:solidFill>
              </a:rPr>
              <a:t>of Materials Science and </a:t>
            </a:r>
            <a:r>
              <a:rPr lang="en-US" sz="1600" dirty="0" smtClean="0">
                <a:solidFill>
                  <a:schemeClr val="tx1"/>
                </a:solidFill>
              </a:rPr>
              <a:t>Engineering, University </a:t>
            </a:r>
            <a:r>
              <a:rPr lang="en-US" sz="1600" dirty="0">
                <a:solidFill>
                  <a:schemeClr val="tx1"/>
                </a:solidFill>
              </a:rPr>
              <a:t>of </a:t>
            </a:r>
            <a:r>
              <a:rPr lang="en-US" sz="1600" dirty="0" smtClean="0">
                <a:solidFill>
                  <a:schemeClr val="tx1"/>
                </a:solidFill>
              </a:rPr>
              <a:t>Utah.</a:t>
            </a:r>
            <a:endParaRPr lang="en-US" sz="1600" dirty="0">
              <a:solidFill>
                <a:schemeClr val="tx1"/>
              </a:solidFill>
            </a:endParaRPr>
          </a:p>
          <a:p>
            <a:pPr algn="l"/>
            <a:endParaRPr lang="en-US" sz="1600" dirty="0">
              <a:solidFill>
                <a:schemeClr val="tx1"/>
              </a:solidFill>
            </a:endParaRPr>
          </a:p>
          <a:p>
            <a:pPr algn="l"/>
            <a:endParaRPr lang="en-US" sz="1600" dirty="0">
              <a:solidFill>
                <a:schemeClr val="tx1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06428" y="2068297"/>
            <a:ext cx="8915400" cy="2046503"/>
            <a:chOff x="-533400" y="2362200"/>
            <a:chExt cx="10744200" cy="2466299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-533400" y="2895600"/>
              <a:ext cx="2667000" cy="14879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29" name="Picture 5" descr="D:\All_Research\NESMI_Manuscripts\2008\JACS-waveguide\Figure1S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29000" y="2362200"/>
              <a:ext cx="2438400" cy="2460118"/>
            </a:xfrm>
            <a:prstGeom prst="rect">
              <a:avLst/>
            </a:prstGeom>
            <a:noFill/>
          </p:spPr>
        </p:pic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7195920" y="2362200"/>
              <a:ext cx="3014880" cy="24662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9" name="Right Arrow 8"/>
            <p:cNvSpPr/>
            <p:nvPr/>
          </p:nvSpPr>
          <p:spPr>
            <a:xfrm>
              <a:off x="2209800" y="3581400"/>
              <a:ext cx="990600" cy="228600"/>
            </a:xfrm>
            <a:prstGeom prst="right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95185" y="2971800"/>
              <a:ext cx="1185830" cy="5563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Arial Black" pitchFamily="34" charset="0"/>
                </a:rPr>
                <a:t>1D self-</a:t>
              </a:r>
            </a:p>
            <a:p>
              <a:r>
                <a:rPr lang="en-US" sz="1200" dirty="0" smtClean="0">
                  <a:latin typeface="Arial Black" pitchFamily="34" charset="0"/>
                </a:rPr>
                <a:t>assembly</a:t>
              </a:r>
              <a:endParaRPr lang="en-US" sz="1200" dirty="0">
                <a:latin typeface="Arial Black" pitchFamily="34" charset="0"/>
              </a:endParaRPr>
            </a:p>
          </p:txBody>
        </p:sp>
        <p:sp>
          <p:nvSpPr>
            <p:cNvPr id="11" name="Right Arrow 10"/>
            <p:cNvSpPr/>
            <p:nvPr/>
          </p:nvSpPr>
          <p:spPr>
            <a:xfrm>
              <a:off x="5982014" y="3581400"/>
              <a:ext cx="1104585" cy="228600"/>
            </a:xfrm>
            <a:prstGeom prst="right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867400" y="2971800"/>
              <a:ext cx="1254141" cy="5563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latin typeface="Arial Black" pitchFamily="34" charset="0"/>
                </a:rPr>
                <a:t>1D optical</a:t>
              </a:r>
            </a:p>
            <a:p>
              <a:r>
                <a:rPr lang="en-US" sz="1200" dirty="0" smtClean="0">
                  <a:latin typeface="Arial Black" pitchFamily="34" charset="0"/>
                </a:rPr>
                <a:t>property</a:t>
              </a:r>
              <a:endParaRPr lang="en-US" sz="1200" dirty="0">
                <a:latin typeface="Arial Black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5342" y="4570110"/>
            <a:ext cx="89916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Through </a:t>
            </a:r>
            <a:r>
              <a:rPr lang="en-US" sz="1400" dirty="0"/>
              <a:t>integrated molecular design, synthesis and engineering, </a:t>
            </a:r>
            <a:r>
              <a:rPr lang="en-US" sz="1400" dirty="0" smtClean="0"/>
              <a:t>well-defined </a:t>
            </a:r>
            <a:r>
              <a:rPr lang="en-US" sz="1400" dirty="0"/>
              <a:t>single crystalline </a:t>
            </a:r>
            <a:r>
              <a:rPr lang="en-US" sz="1400" dirty="0" err="1"/>
              <a:t>nanobelts</a:t>
            </a:r>
            <a:r>
              <a:rPr lang="en-US" sz="1400" dirty="0"/>
              <a:t> with strong </a:t>
            </a:r>
            <a:r>
              <a:rPr lang="en-US" sz="1400" dirty="0" smtClean="0"/>
              <a:t>fluorescence emission were </a:t>
            </a:r>
            <a:r>
              <a:rPr lang="en-US" sz="1400" dirty="0"/>
              <a:t>fabricated from a </a:t>
            </a:r>
            <a:r>
              <a:rPr lang="en-US" sz="1400" dirty="0" err="1"/>
              <a:t>perylene</a:t>
            </a:r>
            <a:r>
              <a:rPr lang="en-US" sz="1400" dirty="0"/>
              <a:t> </a:t>
            </a:r>
            <a:r>
              <a:rPr lang="en-US" sz="1400" dirty="0" err="1"/>
              <a:t>tetracarboxylic</a:t>
            </a:r>
            <a:r>
              <a:rPr lang="en-US" sz="1400" dirty="0"/>
              <a:t> </a:t>
            </a:r>
            <a:r>
              <a:rPr lang="en-US" sz="1400" dirty="0" err="1"/>
              <a:t>diimide</a:t>
            </a:r>
            <a:r>
              <a:rPr lang="en-US" sz="1400" dirty="0"/>
              <a:t> </a:t>
            </a:r>
            <a:r>
              <a:rPr lang="en-US" sz="1400" dirty="0" smtClean="0"/>
              <a:t>(PTCDI) molecule</a:t>
            </a:r>
            <a:r>
              <a:rPr lang="en-US" sz="1400" dirty="0"/>
              <a:t>. </a:t>
            </a:r>
            <a:r>
              <a:rPr lang="en-US" sz="1400" dirty="0" smtClean="0"/>
              <a:t>PTCDIs form a unique class of n-type semiconductor materials that have widely been employed in various photovoltaic devices. </a:t>
            </a:r>
            <a:r>
              <a:rPr lang="en-US" sz="1400" dirty="0" smtClean="0"/>
              <a:t>Because of the one-dimensionally dominant stacking of the molecules, the </a:t>
            </a:r>
            <a:r>
              <a:rPr lang="en-US" sz="1400" dirty="0" err="1" smtClean="0"/>
              <a:t>nanobelts</a:t>
            </a:r>
            <a:r>
              <a:rPr lang="en-US" sz="1400" dirty="0" smtClean="0"/>
              <a:t> thus fabricated demonstrate highly efficient </a:t>
            </a:r>
            <a:r>
              <a:rPr lang="en-US" sz="1400" dirty="0" err="1" smtClean="0"/>
              <a:t>uniaxial</a:t>
            </a:r>
            <a:r>
              <a:rPr lang="en-US" sz="1400" dirty="0" smtClean="0"/>
              <a:t> optical properties like linear polarized emission and self-</a:t>
            </a:r>
            <a:r>
              <a:rPr lang="en-US" sz="1400" dirty="0" err="1" smtClean="0"/>
              <a:t>waveguided</a:t>
            </a:r>
            <a:r>
              <a:rPr lang="en-US" sz="1400" dirty="0" smtClean="0"/>
              <a:t> emission </a:t>
            </a:r>
            <a:r>
              <a:rPr lang="en-US" sz="1400" dirty="0" smtClean="0"/>
              <a:t>as shown in the optical microscope image. The observed </a:t>
            </a:r>
            <a:r>
              <a:rPr lang="en-US" sz="1400" dirty="0" err="1" smtClean="0"/>
              <a:t>uniaxial</a:t>
            </a:r>
            <a:r>
              <a:rPr lang="en-US" sz="1400" dirty="0" smtClean="0"/>
              <a:t> optical properties are shape-persistent (e.g., with minimal bending lose for the waveguide), </a:t>
            </a:r>
            <a:r>
              <a:rPr lang="en-US" sz="1400" dirty="0" smtClean="0"/>
              <a:t>making the </a:t>
            </a:r>
            <a:r>
              <a:rPr lang="en-US" sz="1400" dirty="0" err="1" smtClean="0"/>
              <a:t>nanomaterials</a:t>
            </a:r>
            <a:r>
              <a:rPr lang="en-US" sz="1400" dirty="0" smtClean="0"/>
              <a:t> ideal for application in the solar cells or other optical devices, where flexible, conformal  materials in accommodating </a:t>
            </a:r>
            <a:r>
              <a:rPr lang="en-US" sz="1400" dirty="0" smtClean="0"/>
              <a:t>with </a:t>
            </a:r>
            <a:r>
              <a:rPr lang="en-US" sz="1400" dirty="0"/>
              <a:t>the device geometry is often demanded</a:t>
            </a:r>
            <a:r>
              <a:rPr lang="en-US" sz="1400" dirty="0" smtClean="0"/>
              <a:t>. </a:t>
            </a:r>
            <a:endParaRPr lang="en-US" sz="1400" dirty="0"/>
          </a:p>
          <a:p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176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One-dimensional Exciton Diffusion in Perylene Based Solar Cell Materials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Ling Zang</dc:creator>
  <cp:lastModifiedBy>Ling Zang</cp:lastModifiedBy>
  <cp:revision>5</cp:revision>
  <dcterms:created xsi:type="dcterms:W3CDTF">2008-09-22T23:33:32Z</dcterms:created>
  <dcterms:modified xsi:type="dcterms:W3CDTF">2008-09-23T00:10:34Z</dcterms:modified>
</cp:coreProperties>
</file>