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a:srgbClr val="FF0000"/>
    <a:srgbClr val="66FF33"/>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100" d="100"/>
          <a:sy n="100" d="100"/>
        </p:scale>
        <p:origin x="-882" y="8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1DF6EBB-A8E1-4B1F-B55E-CAA50CF55E8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0E66387-D3FB-4359-8245-FE8454631EF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15A6115-99C7-468D-89B7-EC94B4DAE3B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D966275-DDFB-4FAB-94CF-5935F6FF5C2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B0C4B5-71DC-4176-BE5F-F616CDA5A0E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A70787-38DC-449D-837B-04AF41E68F7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A3487B8-84EB-40C2-AAF3-8C007ADEC3A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64B67EC-9EDD-4CF6-81AE-87A6C3BFEA1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ADD1948-E779-44FE-B176-D89E02CCBA4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CC6F0B9-CD01-482D-8999-957823A1821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21A3C8-62E7-4921-BE98-DF0648C88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DD18FC6-C9C3-48E6-ACC9-3FA772AA97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accent2">
                <a:gamma/>
                <a:shade val="46275"/>
                <a:invGamma/>
              </a:schemeClr>
            </a:gs>
          </a:gsLst>
          <a:lin ang="5400000" scaled="1"/>
        </a:gradFill>
        <a:effectLst/>
      </p:bgPr>
    </p:bg>
    <p:spTree>
      <p:nvGrpSpPr>
        <p:cNvPr id="1" name=""/>
        <p:cNvGrpSpPr/>
        <p:nvPr/>
      </p:nvGrpSpPr>
      <p:grpSpPr>
        <a:xfrm>
          <a:off x="0" y="0"/>
          <a:ext cx="0" cy="0"/>
          <a:chOff x="0" y="0"/>
          <a:chExt cx="0" cy="0"/>
        </a:xfrm>
      </p:grpSpPr>
      <p:sp>
        <p:nvSpPr>
          <p:cNvPr id="2055" name="Text Box 7"/>
          <p:cNvSpPr txBox="1">
            <a:spLocks noChangeArrowheads="1"/>
          </p:cNvSpPr>
          <p:nvPr/>
        </p:nvSpPr>
        <p:spPr bwMode="auto">
          <a:xfrm>
            <a:off x="282158" y="1066800"/>
            <a:ext cx="4442242" cy="369332"/>
          </a:xfrm>
          <a:prstGeom prst="rect">
            <a:avLst/>
          </a:prstGeom>
          <a:noFill/>
          <a:ln w="9525">
            <a:noFill/>
            <a:miter lim="800000"/>
            <a:headEnd/>
            <a:tailEnd/>
          </a:ln>
          <a:effectLst/>
        </p:spPr>
        <p:txBody>
          <a:bodyPr wrap="none">
            <a:spAutoFit/>
          </a:bodyPr>
          <a:lstStyle/>
          <a:p>
            <a:pPr defTabSz="3919538">
              <a:buFont typeface="Wingdings" pitchFamily="2" charset="2"/>
              <a:buChar char="q"/>
            </a:pPr>
            <a:r>
              <a:rPr lang="en-US" b="1" dirty="0">
                <a:solidFill>
                  <a:schemeClr val="bg1"/>
                </a:solidFill>
                <a:effectLst>
                  <a:outerShdw blurRad="38100" dist="38100" dir="2700000" algn="tl">
                    <a:srgbClr val="000000"/>
                  </a:outerShdw>
                </a:effectLst>
              </a:rPr>
              <a:t> </a:t>
            </a:r>
            <a:r>
              <a:rPr lang="en-US" b="1" dirty="0" smtClean="0">
                <a:solidFill>
                  <a:schemeClr val="bg1"/>
                </a:solidFill>
                <a:effectLst>
                  <a:outerShdw blurRad="38100" dist="38100" dir="2700000" algn="tl">
                    <a:srgbClr val="000000"/>
                  </a:outerShdw>
                </a:effectLst>
              </a:rPr>
              <a:t>Fluid distribution in a rough fracture</a:t>
            </a:r>
            <a:endParaRPr lang="en-US" b="1" dirty="0">
              <a:solidFill>
                <a:schemeClr val="bg1"/>
              </a:solidFill>
              <a:effectLst>
                <a:outerShdw blurRad="38100" dist="38100" dir="2700000" algn="tl">
                  <a:srgbClr val="000000"/>
                </a:outerShdw>
              </a:effectLst>
            </a:endParaRPr>
          </a:p>
        </p:txBody>
      </p:sp>
      <p:sp>
        <p:nvSpPr>
          <p:cNvPr id="2059" name="Text Box 11"/>
          <p:cNvSpPr txBox="1">
            <a:spLocks noChangeArrowheads="1"/>
          </p:cNvSpPr>
          <p:nvPr/>
        </p:nvSpPr>
        <p:spPr bwMode="auto">
          <a:xfrm>
            <a:off x="186848" y="1295400"/>
            <a:ext cx="400110" cy="1187184"/>
          </a:xfrm>
          <a:prstGeom prst="rect">
            <a:avLst/>
          </a:prstGeom>
          <a:noFill/>
          <a:ln w="9525">
            <a:noFill/>
            <a:miter lim="800000"/>
            <a:headEnd/>
            <a:tailEnd/>
          </a:ln>
          <a:effectLst/>
        </p:spPr>
        <p:txBody>
          <a:bodyPr vert="vert270" wrap="none">
            <a:spAutoFit/>
          </a:bodyPr>
          <a:lstStyle/>
          <a:p>
            <a:pPr defTabSz="3919538"/>
            <a:r>
              <a:rPr lang="en-US" sz="1400" dirty="0" smtClean="0">
                <a:solidFill>
                  <a:schemeClr val="bg1"/>
                </a:solidFill>
              </a:rPr>
              <a:t>Experimental </a:t>
            </a:r>
            <a:endParaRPr lang="en-US" sz="1400" dirty="0">
              <a:solidFill>
                <a:schemeClr val="bg1"/>
              </a:solidFill>
            </a:endParaRPr>
          </a:p>
        </p:txBody>
      </p:sp>
      <p:sp>
        <p:nvSpPr>
          <p:cNvPr id="2062" name="Text Box 14"/>
          <p:cNvSpPr txBox="1">
            <a:spLocks noChangeArrowheads="1"/>
          </p:cNvSpPr>
          <p:nvPr/>
        </p:nvSpPr>
        <p:spPr bwMode="auto">
          <a:xfrm>
            <a:off x="152400" y="5069681"/>
            <a:ext cx="8839200" cy="1815882"/>
          </a:xfrm>
          <a:prstGeom prst="rect">
            <a:avLst/>
          </a:prstGeom>
          <a:noFill/>
          <a:ln w="9525">
            <a:noFill/>
            <a:miter lim="800000"/>
            <a:headEnd/>
            <a:tailEnd/>
          </a:ln>
          <a:effectLst/>
        </p:spPr>
        <p:txBody>
          <a:bodyPr wrap="square">
            <a:spAutoFit/>
          </a:bodyPr>
          <a:lstStyle/>
          <a:p>
            <a:pPr algn="just" defTabSz="3919538"/>
            <a:r>
              <a:rPr lang="en-US" sz="1600" dirty="0" smtClean="0">
                <a:solidFill>
                  <a:srgbClr val="FFFFCC"/>
                </a:solidFill>
              </a:rPr>
              <a:t>Results form this work demonstrated that the shape of a </a:t>
            </a:r>
            <a:r>
              <a:rPr lang="en-US" sz="1600" dirty="0">
                <a:solidFill>
                  <a:srgbClr val="FFFFCC"/>
                </a:solidFill>
              </a:rPr>
              <a:t>fluid </a:t>
            </a:r>
            <a:r>
              <a:rPr lang="en-US" sz="1600" dirty="0" smtClean="0">
                <a:solidFill>
                  <a:srgbClr val="FFFFCC"/>
                </a:solidFill>
              </a:rPr>
              <a:t>front developed inside a fracture depends </a:t>
            </a:r>
            <a:r>
              <a:rPr lang="en-US" sz="1600" dirty="0">
                <a:solidFill>
                  <a:srgbClr val="FFFFCC"/>
                </a:solidFill>
              </a:rPr>
              <a:t>on the relative dominance of the aperture </a:t>
            </a:r>
            <a:r>
              <a:rPr lang="en-US" sz="1600" dirty="0" smtClean="0">
                <a:solidFill>
                  <a:srgbClr val="FFFFCC"/>
                </a:solidFill>
              </a:rPr>
              <a:t>variability, which tends to roughen it, and the fluid front curvature, which tends to smooth it. In addition, mean fracture aperture was found to inversely affect </a:t>
            </a:r>
            <a:r>
              <a:rPr lang="en-US" sz="1600" dirty="0">
                <a:solidFill>
                  <a:srgbClr val="FFFFCC"/>
                </a:solidFill>
              </a:rPr>
              <a:t>irreducible water </a:t>
            </a:r>
            <a:r>
              <a:rPr lang="en-US" sz="1600" dirty="0" smtClean="0">
                <a:solidFill>
                  <a:srgbClr val="FFFFCC"/>
                </a:solidFill>
              </a:rPr>
              <a:t>saturation, large </a:t>
            </a:r>
            <a:r>
              <a:rPr lang="en-US" sz="1600" dirty="0">
                <a:solidFill>
                  <a:srgbClr val="FFFFCC"/>
                </a:solidFill>
              </a:rPr>
              <a:t>mean </a:t>
            </a:r>
            <a:r>
              <a:rPr lang="en-US" sz="1600" dirty="0" smtClean="0">
                <a:solidFill>
                  <a:srgbClr val="FFFFCC"/>
                </a:solidFill>
              </a:rPr>
              <a:t>apertures provide preferential channels for oil to flow. </a:t>
            </a:r>
            <a:r>
              <a:rPr lang="en-US" sz="1600" dirty="0">
                <a:solidFill>
                  <a:srgbClr val="FFFFCC"/>
                </a:solidFill>
              </a:rPr>
              <a:t>At a narrow </a:t>
            </a:r>
            <a:r>
              <a:rPr lang="en-US" sz="1600" dirty="0" smtClean="0">
                <a:solidFill>
                  <a:srgbClr val="FFFFCC"/>
                </a:solidFill>
              </a:rPr>
              <a:t>ranges </a:t>
            </a:r>
            <a:r>
              <a:rPr lang="en-US" sz="1600" dirty="0">
                <a:solidFill>
                  <a:srgbClr val="FFFFCC"/>
                </a:solidFill>
              </a:rPr>
              <a:t>of standard </a:t>
            </a:r>
            <a:r>
              <a:rPr lang="en-US" sz="1600" dirty="0" smtClean="0">
                <a:solidFill>
                  <a:srgbClr val="FFFFCC"/>
                </a:solidFill>
              </a:rPr>
              <a:t>deviation, fractures resemble the </a:t>
            </a:r>
            <a:r>
              <a:rPr lang="en-US" sz="1600" dirty="0">
                <a:solidFill>
                  <a:srgbClr val="FFFFCC"/>
                </a:solidFill>
              </a:rPr>
              <a:t>parallel </a:t>
            </a:r>
            <a:r>
              <a:rPr lang="en-US" sz="1600" dirty="0" smtClean="0">
                <a:solidFill>
                  <a:srgbClr val="FFFFCC"/>
                </a:solidFill>
              </a:rPr>
              <a:t>plate model. Finally, a </a:t>
            </a:r>
            <a:r>
              <a:rPr lang="en-US" sz="1600" dirty="0">
                <a:solidFill>
                  <a:srgbClr val="FFFFCC"/>
                </a:solidFill>
              </a:rPr>
              <a:t>large spatial correlation length indicates a tendency for high </a:t>
            </a:r>
            <a:r>
              <a:rPr lang="en-US" sz="1600" dirty="0" smtClean="0">
                <a:solidFill>
                  <a:srgbClr val="FFFFCC"/>
                </a:solidFill>
              </a:rPr>
              <a:t>connectivity, causing an increase in </a:t>
            </a:r>
            <a:r>
              <a:rPr lang="en-US" sz="1600" dirty="0" err="1" smtClean="0">
                <a:solidFill>
                  <a:srgbClr val="FFFFCC"/>
                </a:solidFill>
              </a:rPr>
              <a:t>Swirr</a:t>
            </a:r>
            <a:r>
              <a:rPr lang="en-US" sz="1600" dirty="0" smtClean="0">
                <a:solidFill>
                  <a:srgbClr val="FFFFCC"/>
                </a:solidFill>
              </a:rPr>
              <a:t> as oil </a:t>
            </a:r>
            <a:r>
              <a:rPr lang="en-US" sz="1600" dirty="0">
                <a:solidFill>
                  <a:srgbClr val="FFFFCC"/>
                </a:solidFill>
              </a:rPr>
              <a:t>preferentially flows along highly correlated </a:t>
            </a:r>
            <a:r>
              <a:rPr lang="en-US" sz="1600" dirty="0" smtClean="0">
                <a:solidFill>
                  <a:srgbClr val="FFFFCC"/>
                </a:solidFill>
              </a:rPr>
              <a:t>pathways.</a:t>
            </a:r>
            <a:endParaRPr lang="en-US" sz="1600" dirty="0">
              <a:solidFill>
                <a:srgbClr val="FFFFCC"/>
              </a:solidFill>
            </a:endParaRPr>
          </a:p>
        </p:txBody>
      </p:sp>
      <p:sp>
        <p:nvSpPr>
          <p:cNvPr id="2063" name="Rectangle 15"/>
          <p:cNvSpPr>
            <a:spLocks noChangeArrowheads="1"/>
          </p:cNvSpPr>
          <p:nvPr/>
        </p:nvSpPr>
        <p:spPr bwMode="auto">
          <a:xfrm>
            <a:off x="152400" y="0"/>
            <a:ext cx="8915400" cy="1077218"/>
          </a:xfrm>
          <a:prstGeom prst="rect">
            <a:avLst/>
          </a:prstGeom>
          <a:noFill/>
          <a:ln w="9525">
            <a:noFill/>
            <a:miter lim="800000"/>
            <a:headEnd/>
            <a:tailEnd/>
          </a:ln>
          <a:effectLst/>
        </p:spPr>
        <p:txBody>
          <a:bodyPr anchor="ctr">
            <a:spAutoFit/>
          </a:bodyPr>
          <a:lstStyle/>
          <a:p>
            <a:pPr indent="457200" algn="ctr"/>
            <a:r>
              <a:rPr lang="en-US" sz="1600" b="1" dirty="0">
                <a:solidFill>
                  <a:schemeClr val="bg1"/>
                </a:solidFill>
              </a:rPr>
              <a:t>ESTIMATION OF MACROSCOPIC FRACTURE TRANSPORT PROPERTIES FROM MICRO-SCALE FLOW STRUCTURES AND FRACTURE GEOMETRY</a:t>
            </a:r>
            <a:endParaRPr lang="en-US" sz="1600" dirty="0">
              <a:solidFill>
                <a:schemeClr val="bg1"/>
              </a:solidFill>
            </a:endParaRPr>
          </a:p>
          <a:p>
            <a:pPr indent="457200"/>
            <a:r>
              <a:rPr lang="en-US" sz="1600" b="1" dirty="0">
                <a:solidFill>
                  <a:schemeClr val="bg1"/>
                </a:solidFill>
              </a:rPr>
              <a:t>          Zuleima T. Karpyn</a:t>
            </a:r>
            <a:r>
              <a:rPr lang="en-US" sz="1600" dirty="0">
                <a:solidFill>
                  <a:schemeClr val="bg1"/>
                </a:solidFill>
              </a:rPr>
              <a:t>, Department of Energy and Mineral Engineering</a:t>
            </a:r>
          </a:p>
          <a:p>
            <a:pPr indent="457200"/>
            <a:r>
              <a:rPr lang="en-US" sz="1600" dirty="0">
                <a:solidFill>
                  <a:schemeClr val="bg1"/>
                </a:solidFill>
              </a:rPr>
              <a:t>		 	The Pennsylvania State University</a:t>
            </a:r>
          </a:p>
        </p:txBody>
      </p:sp>
      <p:sp>
        <p:nvSpPr>
          <p:cNvPr id="2065" name="Text Box 17"/>
          <p:cNvSpPr txBox="1">
            <a:spLocks noChangeArrowheads="1"/>
          </p:cNvSpPr>
          <p:nvPr/>
        </p:nvSpPr>
        <p:spPr bwMode="auto">
          <a:xfrm>
            <a:off x="4724400" y="1066800"/>
            <a:ext cx="4455066" cy="369332"/>
          </a:xfrm>
          <a:prstGeom prst="rect">
            <a:avLst/>
          </a:prstGeom>
          <a:noFill/>
          <a:ln w="9525">
            <a:noFill/>
            <a:miter lim="800000"/>
            <a:headEnd/>
            <a:tailEnd/>
          </a:ln>
          <a:effectLst/>
        </p:spPr>
        <p:txBody>
          <a:bodyPr wrap="none">
            <a:spAutoFit/>
          </a:bodyPr>
          <a:lstStyle/>
          <a:p>
            <a:pPr defTabSz="3919538">
              <a:buFont typeface="Wingdings" pitchFamily="2" charset="2"/>
              <a:buChar char="q"/>
            </a:pPr>
            <a:r>
              <a:rPr lang="en-US" b="1" dirty="0">
                <a:solidFill>
                  <a:schemeClr val="bg1"/>
                </a:solidFill>
                <a:effectLst>
                  <a:outerShdw blurRad="38100" dist="38100" dir="2700000" algn="tl">
                    <a:srgbClr val="000000"/>
                  </a:outerShdw>
                </a:effectLst>
              </a:rPr>
              <a:t> </a:t>
            </a:r>
            <a:r>
              <a:rPr lang="en-US" b="1" dirty="0" smtClean="0">
                <a:solidFill>
                  <a:schemeClr val="bg1"/>
                </a:solidFill>
                <a:effectLst>
                  <a:outerShdw blurRad="38100" dist="38100" dir="2700000" algn="tl">
                    <a:srgbClr val="000000"/>
                  </a:outerShdw>
                </a:effectLst>
              </a:rPr>
              <a:t>Capillary characteristics of fractures</a:t>
            </a:r>
            <a:endParaRPr lang="en-US" b="1" dirty="0">
              <a:solidFill>
                <a:schemeClr val="bg1"/>
              </a:solidFill>
              <a:effectLst>
                <a:outerShdw blurRad="38100" dist="38100" dir="2700000" algn="tl">
                  <a:srgbClr val="000000"/>
                </a:outerShdw>
              </a:effectLst>
            </a:endParaRPr>
          </a:p>
        </p:txBody>
      </p:sp>
      <p:sp>
        <p:nvSpPr>
          <p:cNvPr id="2066" name="Text Box 18"/>
          <p:cNvSpPr txBox="1">
            <a:spLocks noChangeArrowheads="1"/>
          </p:cNvSpPr>
          <p:nvPr/>
        </p:nvSpPr>
        <p:spPr bwMode="auto">
          <a:xfrm>
            <a:off x="4953000" y="3733800"/>
            <a:ext cx="4038600" cy="1384995"/>
          </a:xfrm>
          <a:prstGeom prst="rect">
            <a:avLst/>
          </a:prstGeom>
          <a:noFill/>
          <a:ln w="9525">
            <a:noFill/>
            <a:miter lim="800000"/>
            <a:headEnd/>
            <a:tailEnd/>
          </a:ln>
          <a:effectLst/>
        </p:spPr>
        <p:txBody>
          <a:bodyPr wrap="square">
            <a:spAutoFit/>
          </a:bodyPr>
          <a:lstStyle/>
          <a:p>
            <a:pPr algn="just" defTabSz="3919538"/>
            <a:r>
              <a:rPr lang="en-US" sz="1200" dirty="0" smtClean="0">
                <a:solidFill>
                  <a:schemeClr val="bg1"/>
                </a:solidFill>
              </a:rPr>
              <a:t>Th</a:t>
            </a:r>
            <a:r>
              <a:rPr lang="en-US" sz="1200" dirty="0" smtClean="0">
                <a:solidFill>
                  <a:schemeClr val="bg1"/>
                </a:solidFill>
              </a:rPr>
              <a:t>e graph shows </a:t>
            </a:r>
            <a:r>
              <a:rPr lang="en-US" sz="1200" dirty="0" smtClean="0">
                <a:solidFill>
                  <a:schemeClr val="bg1"/>
                </a:solidFill>
              </a:rPr>
              <a:t>irreducible water saturation (</a:t>
            </a:r>
            <a:r>
              <a:rPr lang="en-US" sz="1200" dirty="0" err="1" smtClean="0">
                <a:solidFill>
                  <a:schemeClr val="bg1"/>
                </a:solidFill>
              </a:rPr>
              <a:t>Swirr</a:t>
            </a:r>
            <a:r>
              <a:rPr lang="en-US" sz="1200" dirty="0" smtClean="0">
                <a:solidFill>
                  <a:schemeClr val="bg1"/>
                </a:solidFill>
              </a:rPr>
              <a:t>) as a function of spatial correlation length (lambda), for </a:t>
            </a:r>
            <a:r>
              <a:rPr lang="en-US" sz="1200" dirty="0" smtClean="0">
                <a:solidFill>
                  <a:schemeClr val="bg1"/>
                </a:solidFill>
              </a:rPr>
              <a:t>mean apertures (b) ranging from 0.18 to 1.18 mm. </a:t>
            </a:r>
            <a:r>
              <a:rPr lang="en-US" sz="1200" dirty="0" smtClean="0">
                <a:solidFill>
                  <a:schemeClr val="bg1"/>
                </a:solidFill>
              </a:rPr>
              <a:t>We analyze </a:t>
            </a:r>
            <a:r>
              <a:rPr lang="en-US" sz="1200" dirty="0">
                <a:solidFill>
                  <a:schemeClr val="bg1"/>
                </a:solidFill>
              </a:rPr>
              <a:t>the effect of fracture morphology on </a:t>
            </a:r>
            <a:r>
              <a:rPr lang="en-US" sz="1200" dirty="0" smtClean="0">
                <a:solidFill>
                  <a:schemeClr val="bg1"/>
                </a:solidFill>
              </a:rPr>
              <a:t>fracture capillary characteristics, such as </a:t>
            </a:r>
            <a:r>
              <a:rPr lang="en-US" sz="1200" dirty="0" err="1" smtClean="0">
                <a:solidFill>
                  <a:schemeClr val="bg1"/>
                </a:solidFill>
              </a:rPr>
              <a:t>Swirr</a:t>
            </a:r>
            <a:r>
              <a:rPr lang="en-US" sz="1200" dirty="0" smtClean="0">
                <a:solidFill>
                  <a:schemeClr val="bg1"/>
                </a:solidFill>
              </a:rPr>
              <a:t> and capillary entry pressure, by modeling synthetic fracture cases with controlled/known structural features.</a:t>
            </a:r>
            <a:endParaRPr lang="en-US" sz="1200" dirty="0">
              <a:solidFill>
                <a:schemeClr val="bg1"/>
              </a:solidFill>
            </a:endParaRPr>
          </a:p>
        </p:txBody>
      </p:sp>
      <p:grpSp>
        <p:nvGrpSpPr>
          <p:cNvPr id="2079" name="Group 31"/>
          <p:cNvGrpSpPr>
            <a:grpSpLocks noChangeAspect="1"/>
          </p:cNvGrpSpPr>
          <p:nvPr/>
        </p:nvGrpSpPr>
        <p:grpSpPr bwMode="auto">
          <a:xfrm>
            <a:off x="526633" y="1447800"/>
            <a:ext cx="4022725" cy="1028700"/>
            <a:chOff x="2520" y="1297"/>
            <a:chExt cx="5279" cy="1389"/>
          </a:xfrm>
        </p:grpSpPr>
        <p:sp>
          <p:nvSpPr>
            <p:cNvPr id="2082" name="AutoShape 34"/>
            <p:cNvSpPr>
              <a:spLocks noChangeAspect="1" noChangeArrowheads="1" noTextEdit="1"/>
            </p:cNvSpPr>
            <p:nvPr/>
          </p:nvSpPr>
          <p:spPr bwMode="auto">
            <a:xfrm>
              <a:off x="2520" y="1297"/>
              <a:ext cx="5279" cy="1389"/>
            </a:xfrm>
            <a:prstGeom prst="rect">
              <a:avLst/>
            </a:prstGeom>
            <a:noFill/>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pic>
          <p:nvPicPr>
            <p:cNvPr id="2081" name="Picture 3"/>
            <p:cNvPicPr preferRelativeResize="0">
              <a:picLocks noChangeArrowheads="1"/>
            </p:cNvPicPr>
            <p:nvPr/>
          </p:nvPicPr>
          <p:blipFill>
            <a:blip r:embed="rId2"/>
            <a:srcRect/>
            <a:stretch>
              <a:fillRect/>
            </a:stretch>
          </p:blipFill>
          <p:spPr bwMode="auto">
            <a:xfrm>
              <a:off x="2520" y="1304"/>
              <a:ext cx="5279" cy="1382"/>
            </a:xfrm>
            <a:prstGeom prst="rect">
              <a:avLst/>
            </a:prstGeom>
            <a:noFill/>
          </p:spPr>
        </p:pic>
        <p:sp>
          <p:nvSpPr>
            <p:cNvPr id="2080" name="Rectangle 8"/>
            <p:cNvSpPr>
              <a:spLocks noChangeArrowheads="1"/>
            </p:cNvSpPr>
            <p:nvPr/>
          </p:nvSpPr>
          <p:spPr bwMode="auto">
            <a:xfrm>
              <a:off x="2520" y="1297"/>
              <a:ext cx="5279" cy="1382"/>
            </a:xfrm>
            <a:prstGeom prst="rect">
              <a:avLst/>
            </a:prstGeom>
            <a:noFill/>
            <a:ln w="1587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Arial" pitchFamily="34" charset="0"/>
              </a:endParaRPr>
            </a:p>
          </p:txBody>
        </p:sp>
      </p:grpSp>
      <p:grpSp>
        <p:nvGrpSpPr>
          <p:cNvPr id="2075" name="Group 27"/>
          <p:cNvGrpSpPr>
            <a:grpSpLocks noChangeAspect="1"/>
          </p:cNvGrpSpPr>
          <p:nvPr/>
        </p:nvGrpSpPr>
        <p:grpSpPr bwMode="auto">
          <a:xfrm>
            <a:off x="526633" y="2590800"/>
            <a:ext cx="4022725" cy="1023938"/>
            <a:chOff x="2520" y="1897"/>
            <a:chExt cx="5279" cy="1383"/>
          </a:xfrm>
        </p:grpSpPr>
        <p:sp>
          <p:nvSpPr>
            <p:cNvPr id="2078" name="AutoShape 30"/>
            <p:cNvSpPr>
              <a:spLocks noChangeAspect="1" noChangeArrowheads="1" noTextEdit="1"/>
            </p:cNvSpPr>
            <p:nvPr/>
          </p:nvSpPr>
          <p:spPr bwMode="auto">
            <a:xfrm>
              <a:off x="2520" y="1897"/>
              <a:ext cx="5279" cy="1383"/>
            </a:xfrm>
            <a:prstGeom prst="rect">
              <a:avLst/>
            </a:prstGeom>
            <a:noFill/>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pic>
          <p:nvPicPr>
            <p:cNvPr id="2077" name="Picture 3"/>
            <p:cNvPicPr preferRelativeResize="0">
              <a:picLocks noChangeArrowheads="1"/>
            </p:cNvPicPr>
            <p:nvPr/>
          </p:nvPicPr>
          <p:blipFill>
            <a:blip r:embed="rId3"/>
            <a:srcRect/>
            <a:stretch>
              <a:fillRect/>
            </a:stretch>
          </p:blipFill>
          <p:spPr bwMode="auto">
            <a:xfrm>
              <a:off x="2520" y="1897"/>
              <a:ext cx="5279" cy="1383"/>
            </a:xfrm>
            <a:prstGeom prst="rect">
              <a:avLst/>
            </a:prstGeom>
            <a:noFill/>
          </p:spPr>
        </p:pic>
        <p:sp>
          <p:nvSpPr>
            <p:cNvPr id="2076" name="Rectangle 12"/>
            <p:cNvSpPr>
              <a:spLocks noChangeArrowheads="1"/>
            </p:cNvSpPr>
            <p:nvPr/>
          </p:nvSpPr>
          <p:spPr bwMode="auto">
            <a:xfrm>
              <a:off x="2520" y="1897"/>
              <a:ext cx="5279" cy="1383"/>
            </a:xfrm>
            <a:prstGeom prst="rect">
              <a:avLst/>
            </a:prstGeom>
            <a:noFill/>
            <a:ln w="1587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Arial" pitchFamily="34" charset="0"/>
              </a:endParaRPr>
            </a:p>
          </p:txBody>
        </p:sp>
      </p:grpSp>
      <p:sp>
        <p:nvSpPr>
          <p:cNvPr id="2083" name="Rectangle 3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89" name="Rectangle 41"/>
          <p:cNvSpPr>
            <a:spLocks noChangeArrowheads="1"/>
          </p:cNvSpPr>
          <p:nvPr/>
        </p:nvSpPr>
        <p:spPr bwMode="auto">
          <a:xfrm>
            <a:off x="152400" y="3733800"/>
            <a:ext cx="4724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200" dirty="0" smtClean="0">
                <a:solidFill>
                  <a:schemeClr val="bg1"/>
                </a:solidFill>
                <a:latin typeface="Arial" pitchFamily="34" charset="0"/>
                <a:ea typeface="Times New Roman" pitchFamily="18" charset="0"/>
              </a:rPr>
              <a:t>This is a c</a:t>
            </a:r>
            <a:r>
              <a:rPr kumimoji="0" lang="en-US" sz="1200" b="0" i="0" u="none" strike="noStrike" cap="none" normalizeH="0" baseline="0" dirty="0" smtClean="0">
                <a:ln>
                  <a:noFill/>
                </a:ln>
                <a:solidFill>
                  <a:schemeClr val="bg1"/>
                </a:solidFill>
                <a:effectLst/>
                <a:latin typeface="Arial" pitchFamily="34" charset="0"/>
                <a:ea typeface="Times New Roman" pitchFamily="18" charset="0"/>
              </a:rPr>
              <a:t>omparison of fluid distribution</a:t>
            </a:r>
            <a:r>
              <a:rPr kumimoji="0" lang="en-US" sz="1200" b="0" i="0" u="none" strike="noStrike" cap="none" normalizeH="0" dirty="0" smtClean="0">
                <a:ln>
                  <a:noFill/>
                </a:ln>
                <a:solidFill>
                  <a:schemeClr val="bg1"/>
                </a:solidFill>
                <a:effectLst/>
                <a:latin typeface="Arial" pitchFamily="34" charset="0"/>
                <a:ea typeface="Times New Roman" pitchFamily="18" charset="0"/>
              </a:rPr>
              <a:t> </a:t>
            </a:r>
            <a:r>
              <a:rPr kumimoji="0" lang="en-US" sz="1200" b="0" i="0" u="none" strike="noStrike" cap="none" normalizeH="0" baseline="0" dirty="0" smtClean="0">
                <a:ln>
                  <a:noFill/>
                </a:ln>
                <a:solidFill>
                  <a:schemeClr val="bg1"/>
                </a:solidFill>
                <a:effectLst/>
                <a:latin typeface="Arial" pitchFamily="34" charset="0"/>
                <a:ea typeface="Times New Roman" pitchFamily="18" charset="0"/>
              </a:rPr>
              <a:t>maps from experimental</a:t>
            </a:r>
            <a:r>
              <a:rPr kumimoji="0" lang="en-US" sz="1200" b="0" i="0" u="none" strike="noStrike" cap="none" normalizeH="0" dirty="0" smtClean="0">
                <a:ln>
                  <a:noFill/>
                </a:ln>
                <a:solidFill>
                  <a:schemeClr val="bg1"/>
                </a:solidFill>
                <a:effectLst/>
                <a:latin typeface="Arial" pitchFamily="34" charset="0"/>
                <a:ea typeface="Times New Roman" pitchFamily="18" charset="0"/>
              </a:rPr>
              <a:t> </a:t>
            </a:r>
            <a:r>
              <a:rPr lang="en-US" sz="1200" dirty="0" smtClean="0">
                <a:solidFill>
                  <a:schemeClr val="bg1"/>
                </a:solidFill>
                <a:latin typeface="Arial" pitchFamily="34" charset="0"/>
                <a:ea typeface="Times New Roman" pitchFamily="18" charset="0"/>
              </a:rPr>
              <a:t>observations (TOP) and modeled results using the proposed </a:t>
            </a:r>
            <a:r>
              <a:rPr kumimoji="0" lang="en-US" sz="1200" b="0" i="0" u="none" strike="noStrike" cap="none" normalizeH="0" baseline="0" dirty="0" smtClean="0">
                <a:ln>
                  <a:noFill/>
                </a:ln>
                <a:solidFill>
                  <a:schemeClr val="bg1"/>
                </a:solidFill>
                <a:effectLst/>
                <a:latin typeface="Arial" pitchFamily="34" charset="0"/>
                <a:ea typeface="Times New Roman" pitchFamily="18" charset="0"/>
              </a:rPr>
              <a:t>Modified Invasion Percolation (MIP) approach (BOTTOM). </a:t>
            </a:r>
            <a:r>
              <a:rPr lang="en-US" sz="1200" dirty="0" smtClean="0">
                <a:solidFill>
                  <a:schemeClr val="bg1"/>
                </a:solidFill>
              </a:rPr>
              <a:t>Large aperture regions are preferentially occupied by oil in white,  while water resides in the small apertures in black. Fracture dimensions are 24.5 mm wide, 100 mm long, and 0.548 mm mean aperture.</a:t>
            </a:r>
          </a:p>
        </p:txBody>
      </p:sp>
      <p:sp>
        <p:nvSpPr>
          <p:cNvPr id="38" name="Text Box 11"/>
          <p:cNvSpPr txBox="1">
            <a:spLocks noChangeArrowheads="1"/>
          </p:cNvSpPr>
          <p:nvPr/>
        </p:nvSpPr>
        <p:spPr bwMode="auto">
          <a:xfrm>
            <a:off x="186848" y="2470416"/>
            <a:ext cx="400110" cy="994759"/>
          </a:xfrm>
          <a:prstGeom prst="rect">
            <a:avLst/>
          </a:prstGeom>
          <a:noFill/>
          <a:ln w="9525">
            <a:noFill/>
            <a:miter lim="800000"/>
            <a:headEnd/>
            <a:tailEnd/>
          </a:ln>
          <a:effectLst/>
        </p:spPr>
        <p:txBody>
          <a:bodyPr vert="vert270" wrap="none">
            <a:spAutoFit/>
          </a:bodyPr>
          <a:lstStyle/>
          <a:p>
            <a:pPr defTabSz="3919538"/>
            <a:r>
              <a:rPr lang="en-US" sz="1400" dirty="0" smtClean="0">
                <a:solidFill>
                  <a:schemeClr val="bg1"/>
                </a:solidFill>
              </a:rPr>
              <a:t>MIP model </a:t>
            </a:r>
            <a:endParaRPr lang="en-US" sz="1400" dirty="0">
              <a:solidFill>
                <a:schemeClr val="bg1"/>
              </a:solidFill>
            </a:endParaRPr>
          </a:p>
        </p:txBody>
      </p:sp>
      <p:pic>
        <p:nvPicPr>
          <p:cNvPr id="2090" name="Picture 42" descr="fig11"/>
          <p:cNvPicPr>
            <a:picLocks noChangeAspect="1" noChangeArrowheads="1"/>
          </p:cNvPicPr>
          <p:nvPr/>
        </p:nvPicPr>
        <p:blipFill>
          <a:blip r:embed="rId4" cstate="print"/>
          <a:srcRect/>
          <a:stretch>
            <a:fillRect/>
          </a:stretch>
        </p:blipFill>
        <p:spPr bwMode="auto">
          <a:xfrm>
            <a:off x="5181600" y="1422797"/>
            <a:ext cx="3581400" cy="21967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247</TotalTime>
  <Words>283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Default Design</vt:lpstr>
      <vt:lpstr>Slide 1</vt:lpstr>
    </vt:vector>
  </TitlesOfParts>
  <Company>Penn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Zuleima Karpyn</dc:creator>
  <cp:lastModifiedBy>Zuleima Karpyn</cp:lastModifiedBy>
  <cp:revision>13</cp:revision>
  <dcterms:created xsi:type="dcterms:W3CDTF">2007-12-10T17:08:27Z</dcterms:created>
  <dcterms:modified xsi:type="dcterms:W3CDTF">2008-09-24T19:57:19Z</dcterms:modified>
</cp:coreProperties>
</file>