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FF3300"/>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00" d="100"/>
          <a:sy n="100" d="100"/>
        </p:scale>
        <p:origin x="-2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270897-D807-452F-9EB9-98EF645119A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7E19B2-F03F-458F-8D4D-85A0A0A2D8B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3A4F6F-A247-4063-A420-7F95C652F2E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A19572C-E401-4CF9-B829-388041AEB7F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9CA9C5-0D3F-43D2-96C3-22DE5B7366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E3E0AE-975E-4AB3-8CAC-5474D0FBF48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1631151-D8D8-40CA-AE12-C6F6C76BFD3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066F42D-98EC-4DDE-A0CB-1A619DC0E8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62A228C-C092-4A3C-AF52-5BF840AF401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498570-F223-4BF4-9920-A4F8005D260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F7A7EAC-B250-4387-8672-C8C77919CC5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7E7FC9A-4989-4ED5-8D92-5BDB60B0524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6666FF"/>
            </a:gs>
          </a:gsLst>
          <a:lin ang="2700000" scaled="1"/>
        </a:gradFill>
        <a:effectLst/>
      </p:bgPr>
    </p:bg>
    <p:spTree>
      <p:nvGrpSpPr>
        <p:cNvPr id="1" name=""/>
        <p:cNvGrpSpPr/>
        <p:nvPr/>
      </p:nvGrpSpPr>
      <p:grpSpPr>
        <a:xfrm>
          <a:off x="0" y="0"/>
          <a:ext cx="0" cy="0"/>
          <a:chOff x="0" y="0"/>
          <a:chExt cx="0" cy="0"/>
        </a:xfrm>
      </p:grpSpPr>
      <p:sp>
        <p:nvSpPr>
          <p:cNvPr id="4109" name="Rectangle 13"/>
          <p:cNvSpPr>
            <a:spLocks noChangeArrowheads="1"/>
          </p:cNvSpPr>
          <p:nvPr/>
        </p:nvSpPr>
        <p:spPr bwMode="auto">
          <a:xfrm>
            <a:off x="0" y="0"/>
            <a:ext cx="8547100" cy="1555750"/>
          </a:xfrm>
          <a:prstGeom prst="rect">
            <a:avLst/>
          </a:prstGeom>
          <a:noFill/>
          <a:ln w="9525">
            <a:noFill/>
            <a:miter lim="800000"/>
            <a:headEnd/>
            <a:tailEnd/>
          </a:ln>
          <a:effectLst/>
        </p:spPr>
        <p:txBody>
          <a:bodyPr anchor="ctr">
            <a:spAutoFit/>
          </a:bodyPr>
          <a:lstStyle/>
          <a:p>
            <a:r>
              <a:rPr lang="en-US" sz="2400" b="1" dirty="0">
                <a:solidFill>
                  <a:srgbClr val="6666FF"/>
                </a:solidFill>
              </a:rPr>
              <a:t>Atomically Resolved Reaction Dynamics Involving Catalytically Active, Surface Supported Clusters</a:t>
            </a:r>
            <a:endParaRPr lang="en-US" sz="2400" dirty="0">
              <a:solidFill>
                <a:srgbClr val="6666FF"/>
              </a:solidFill>
            </a:endParaRPr>
          </a:p>
          <a:p>
            <a:endParaRPr lang="en-US" sz="1600" i="1" dirty="0"/>
          </a:p>
          <a:p>
            <a:r>
              <a:rPr lang="en-US" sz="1600" i="1" dirty="0"/>
              <a:t>Thomas P. Pearl</a:t>
            </a:r>
            <a:endParaRPr lang="en-US" sz="1600" dirty="0"/>
          </a:p>
          <a:p>
            <a:r>
              <a:rPr lang="en-US" sz="1600" i="1" dirty="0"/>
              <a:t>Department of Physics, North Carolina State University, Raleigh, NC 27695-7518</a:t>
            </a:r>
            <a:endParaRPr lang="en-US" sz="1600" dirty="0"/>
          </a:p>
        </p:txBody>
      </p:sp>
      <p:sp>
        <p:nvSpPr>
          <p:cNvPr id="4113" name="Text Box 17"/>
          <p:cNvSpPr txBox="1">
            <a:spLocks noChangeArrowheads="1"/>
          </p:cNvSpPr>
          <p:nvPr/>
        </p:nvSpPr>
        <p:spPr bwMode="auto">
          <a:xfrm>
            <a:off x="95250" y="1592263"/>
            <a:ext cx="8732837" cy="1169551"/>
          </a:xfrm>
          <a:prstGeom prst="rect">
            <a:avLst/>
          </a:prstGeom>
          <a:noFill/>
          <a:ln w="9525">
            <a:noFill/>
            <a:miter lim="800000"/>
            <a:headEnd/>
            <a:tailEnd/>
          </a:ln>
          <a:effectLst/>
        </p:spPr>
        <p:txBody>
          <a:bodyPr wrap="square">
            <a:spAutoFit/>
          </a:bodyPr>
          <a:lstStyle/>
          <a:p>
            <a:pPr algn="just"/>
            <a:r>
              <a:rPr lang="en-US" sz="1400" dirty="0" smtClean="0"/>
              <a:t>Ultra-high vacuum scanning </a:t>
            </a:r>
            <a:r>
              <a:rPr lang="en-US" sz="1400" dirty="0"/>
              <a:t>probe </a:t>
            </a:r>
            <a:r>
              <a:rPr lang="en-US" sz="1400" dirty="0" smtClean="0"/>
              <a:t>microscopy enables us to explore reaction </a:t>
            </a:r>
            <a:r>
              <a:rPr lang="en-US" sz="1400" dirty="0"/>
              <a:t>mechanisms, pathways, and energetics for heterogeneous catalysis </a:t>
            </a:r>
            <a:r>
              <a:rPr lang="en-US" sz="1400" dirty="0" smtClean="0"/>
              <a:t>associated with metals supported on ferroelectric materials.  Thin metallic layers are currently being studied on single crystalline, uniformly poled, ferroelectric surfaces with plans to extend to other catalytically active systems.  Density </a:t>
            </a:r>
            <a:r>
              <a:rPr lang="en-US" sz="1400" dirty="0"/>
              <a:t>functional theory calculations are being considered to model the adsorption thermodynamics as well as surface reaction cross-sections.</a:t>
            </a:r>
          </a:p>
        </p:txBody>
      </p:sp>
      <p:sp>
        <p:nvSpPr>
          <p:cNvPr id="4118" name="Rectangle 22"/>
          <p:cNvSpPr>
            <a:spLocks noChangeArrowheads="1"/>
          </p:cNvSpPr>
          <p:nvPr/>
        </p:nvSpPr>
        <p:spPr bwMode="auto">
          <a:xfrm>
            <a:off x="0" y="2914650"/>
            <a:ext cx="9144000" cy="0"/>
          </a:xfrm>
          <a:prstGeom prst="rect">
            <a:avLst/>
          </a:prstGeom>
          <a:noFill/>
          <a:ln w="9525">
            <a:noFill/>
            <a:miter lim="800000"/>
            <a:headEnd/>
            <a:tailEnd/>
          </a:ln>
          <a:effectLst/>
        </p:spPr>
        <p:txBody>
          <a:bodyPr wrap="none" anchor="ctr">
            <a:spAutoFit/>
          </a:bodyPr>
          <a:lstStyle/>
          <a:p>
            <a:endParaRPr lang="en-US"/>
          </a:p>
        </p:txBody>
      </p:sp>
      <p:sp>
        <p:nvSpPr>
          <p:cNvPr id="4119" name="Rectangle 23"/>
          <p:cNvSpPr>
            <a:spLocks noChangeArrowheads="1"/>
          </p:cNvSpPr>
          <p:nvPr/>
        </p:nvSpPr>
        <p:spPr bwMode="auto">
          <a:xfrm>
            <a:off x="0" y="3257550"/>
            <a:ext cx="9144000" cy="0"/>
          </a:xfrm>
          <a:prstGeom prst="rect">
            <a:avLst/>
          </a:prstGeom>
          <a:noFill/>
          <a:ln w="9525">
            <a:noFill/>
            <a:miter lim="800000"/>
            <a:headEnd/>
            <a:tailEnd/>
          </a:ln>
          <a:effectLst/>
        </p:spPr>
        <p:txBody>
          <a:bodyPr wrap="none" anchor="ctr">
            <a:spAutoFit/>
          </a:bodyPr>
          <a:lstStyle/>
          <a:p>
            <a:endParaRPr lang="en-US"/>
          </a:p>
        </p:txBody>
      </p:sp>
      <p:sp>
        <p:nvSpPr>
          <p:cNvPr id="4120" name="Rectangle 24"/>
          <p:cNvSpPr>
            <a:spLocks noChangeArrowheads="1"/>
          </p:cNvSpPr>
          <p:nvPr/>
        </p:nvSpPr>
        <p:spPr bwMode="auto">
          <a:xfrm>
            <a:off x="0" y="3600450"/>
            <a:ext cx="9144000" cy="0"/>
          </a:xfrm>
          <a:prstGeom prst="rect">
            <a:avLst/>
          </a:prstGeom>
          <a:noFill/>
          <a:ln w="9525">
            <a:noFill/>
            <a:miter lim="800000"/>
            <a:headEnd/>
            <a:tailEnd/>
          </a:ln>
          <a:effectLst/>
        </p:spPr>
        <p:txBody>
          <a:bodyPr wrap="none" anchor="ctr">
            <a:spAutoFit/>
          </a:bodyPr>
          <a:lstStyle/>
          <a:p>
            <a:endParaRPr lang="en-US"/>
          </a:p>
        </p:txBody>
      </p:sp>
      <p:sp>
        <p:nvSpPr>
          <p:cNvPr id="13" name="Text Box 12"/>
          <p:cNvSpPr txBox="1">
            <a:spLocks noChangeArrowheads="1"/>
          </p:cNvSpPr>
          <p:nvPr/>
        </p:nvSpPr>
        <p:spPr bwMode="auto">
          <a:xfrm>
            <a:off x="3824287" y="3576861"/>
            <a:ext cx="5157787" cy="2785378"/>
          </a:xfrm>
          <a:prstGeom prst="rect">
            <a:avLst/>
          </a:prstGeom>
          <a:noFill/>
          <a:ln w="9525">
            <a:noFill/>
            <a:miter lim="800000"/>
            <a:headEnd/>
            <a:tailEnd/>
          </a:ln>
        </p:spPr>
        <p:txBody>
          <a:bodyPr wrap="square">
            <a:spAutoFit/>
          </a:bodyPr>
          <a:lstStyle/>
          <a:p>
            <a:pPr algn="just">
              <a:spcBef>
                <a:spcPct val="50000"/>
              </a:spcBef>
            </a:pPr>
            <a:r>
              <a:rPr lang="en-US" sz="1400" dirty="0" smtClean="0">
                <a:latin typeface="+mj-lt"/>
              </a:rPr>
              <a:t>Approximately one monolayer of Au </a:t>
            </a:r>
            <a:r>
              <a:rPr lang="en-US" sz="1400" dirty="0">
                <a:latin typeface="+mj-lt"/>
              </a:rPr>
              <a:t>deposited </a:t>
            </a:r>
            <a:r>
              <a:rPr lang="en-US" sz="1400" dirty="0" smtClean="0">
                <a:latin typeface="+mj-lt"/>
              </a:rPr>
              <a:t>on LiNbO</a:t>
            </a:r>
            <a:r>
              <a:rPr lang="en-US" sz="1400" baseline="-25000" dirty="0" smtClean="0">
                <a:latin typeface="+mj-lt"/>
              </a:rPr>
              <a:t>3</a:t>
            </a:r>
            <a:r>
              <a:rPr lang="en-US" sz="1400" dirty="0" smtClean="0">
                <a:latin typeface="+mj-lt"/>
              </a:rPr>
              <a:t>(0001) from UHV electron bombardment based evaporator source with a base pressure at 2.0 x 10</a:t>
            </a:r>
            <a:r>
              <a:rPr lang="en-US" sz="1400" baseline="30000" dirty="0" smtClean="0">
                <a:latin typeface="+mj-lt"/>
              </a:rPr>
              <a:t>-10</a:t>
            </a:r>
            <a:r>
              <a:rPr lang="en-US" sz="1400" dirty="0" smtClean="0">
                <a:latin typeface="+mj-lt"/>
              </a:rPr>
              <a:t> Torr. Sample </a:t>
            </a:r>
            <a:r>
              <a:rPr lang="en-US" sz="1400" dirty="0">
                <a:latin typeface="+mj-lt"/>
              </a:rPr>
              <a:t>annealed post deposition in UHV at ~</a:t>
            </a:r>
            <a:r>
              <a:rPr lang="en-US" sz="1400" dirty="0" smtClean="0">
                <a:latin typeface="+mj-lt"/>
              </a:rPr>
              <a:t>250°C.  Non-contact atomic force microscopy images </a:t>
            </a:r>
            <a:r>
              <a:rPr lang="en-US" sz="1400" dirty="0">
                <a:latin typeface="+mj-lt"/>
              </a:rPr>
              <a:t>recorded </a:t>
            </a:r>
            <a:r>
              <a:rPr lang="en-US" sz="1400" dirty="0" smtClean="0">
                <a:latin typeface="+mj-lt"/>
              </a:rPr>
              <a:t>with </a:t>
            </a:r>
            <a:r>
              <a:rPr lang="en-US" sz="1400" dirty="0" err="1" smtClean="0">
                <a:latin typeface="+mj-lt"/>
              </a:rPr>
              <a:t>Mikromasch</a:t>
            </a:r>
            <a:r>
              <a:rPr lang="en-US" sz="1400" dirty="0" smtClean="0">
                <a:latin typeface="+mj-lt"/>
              </a:rPr>
              <a:t> </a:t>
            </a:r>
            <a:r>
              <a:rPr lang="en-US" sz="1400" dirty="0">
                <a:latin typeface="+mj-lt"/>
              </a:rPr>
              <a:t>DP15 cantilever with </a:t>
            </a:r>
            <a:r>
              <a:rPr lang="en-US" sz="1400" dirty="0" smtClean="0">
                <a:latin typeface="+mj-lt"/>
              </a:rPr>
              <a:t>f</a:t>
            </a:r>
            <a:r>
              <a:rPr lang="en-US" sz="1400" baseline="-25000" dirty="0" smtClean="0">
                <a:latin typeface="+mj-lt"/>
              </a:rPr>
              <a:t>resonance</a:t>
            </a:r>
            <a:r>
              <a:rPr lang="en-US" sz="1400" dirty="0" smtClean="0">
                <a:latin typeface="+mj-lt"/>
              </a:rPr>
              <a:t>~300KHz </a:t>
            </a:r>
            <a:r>
              <a:rPr lang="en-US" sz="1400" dirty="0">
                <a:latin typeface="+mj-lt"/>
              </a:rPr>
              <a:t>and </a:t>
            </a:r>
            <a:r>
              <a:rPr lang="en-US" sz="1400" dirty="0" smtClean="0">
                <a:latin typeface="+mj-lt"/>
              </a:rPr>
              <a:t>a force constant ~40N/m.</a:t>
            </a:r>
          </a:p>
          <a:p>
            <a:pPr algn="just">
              <a:spcBef>
                <a:spcPct val="50000"/>
              </a:spcBef>
            </a:pPr>
            <a:endParaRPr lang="en-US" sz="1400" dirty="0" smtClean="0">
              <a:latin typeface="+mj-lt"/>
            </a:endParaRPr>
          </a:p>
          <a:p>
            <a:pPr algn="just">
              <a:spcBef>
                <a:spcPct val="50000"/>
              </a:spcBef>
            </a:pPr>
            <a:r>
              <a:rPr lang="en-US" sz="1400" dirty="0" smtClean="0">
                <a:latin typeface="+mj-lt"/>
              </a:rPr>
              <a:t>Large image: Au/LiNbO</a:t>
            </a:r>
            <a:r>
              <a:rPr lang="en-US" sz="1400" baseline="-25000" dirty="0"/>
              <a:t>3 </a:t>
            </a:r>
            <a:r>
              <a:rPr lang="en-US" sz="1400" dirty="0" smtClean="0">
                <a:latin typeface="+mj-lt"/>
              </a:rPr>
              <a:t>(0001), image area: 300 nm x 300 nm</a:t>
            </a:r>
            <a:endParaRPr lang="en-US" sz="1400" dirty="0">
              <a:latin typeface="+mj-lt"/>
            </a:endParaRPr>
          </a:p>
          <a:p>
            <a:pPr algn="just">
              <a:spcBef>
                <a:spcPct val="50000"/>
              </a:spcBef>
            </a:pPr>
            <a:r>
              <a:rPr lang="en-US" sz="1400" dirty="0" smtClean="0">
                <a:latin typeface="+mj-lt"/>
              </a:rPr>
              <a:t>Inset image: Monatomic steps (2.5 Å height) resolved for clean surface prior to deposition, image area: 1 </a:t>
            </a:r>
            <a:r>
              <a:rPr lang="en-US" sz="1400" dirty="0" smtClean="0">
                <a:latin typeface="Symbol" pitchFamily="18" charset="2"/>
              </a:rPr>
              <a:t>m</a:t>
            </a:r>
            <a:r>
              <a:rPr lang="en-US" sz="1400" dirty="0" smtClean="0">
                <a:latin typeface="+mj-lt"/>
              </a:rPr>
              <a:t>m x 1</a:t>
            </a:r>
            <a:r>
              <a:rPr lang="en-US" sz="1400" dirty="0" smtClean="0">
                <a:latin typeface="Symbol" pitchFamily="18" charset="2"/>
              </a:rPr>
              <a:t>m</a:t>
            </a:r>
            <a:r>
              <a:rPr lang="en-US" sz="1400" dirty="0" smtClean="0">
                <a:latin typeface="+mj-lt"/>
              </a:rPr>
              <a:t>m</a:t>
            </a:r>
            <a:endParaRPr lang="en-US" sz="1400" dirty="0">
              <a:latin typeface="+mj-lt"/>
            </a:endParaRPr>
          </a:p>
        </p:txBody>
      </p:sp>
      <p:grpSp>
        <p:nvGrpSpPr>
          <p:cNvPr id="14" name="Group 13"/>
          <p:cNvGrpSpPr>
            <a:grpSpLocks noChangeAspect="1"/>
          </p:cNvGrpSpPr>
          <p:nvPr/>
        </p:nvGrpSpPr>
        <p:grpSpPr>
          <a:xfrm>
            <a:off x="95250" y="3033028"/>
            <a:ext cx="3657600" cy="3657600"/>
            <a:chOff x="5105400" y="1447800"/>
            <a:chExt cx="2749550" cy="2749550"/>
          </a:xfrm>
        </p:grpSpPr>
        <p:grpSp>
          <p:nvGrpSpPr>
            <p:cNvPr id="15" name="Group 11"/>
            <p:cNvGrpSpPr>
              <a:grpSpLocks noChangeAspect="1"/>
            </p:cNvGrpSpPr>
            <p:nvPr/>
          </p:nvGrpSpPr>
          <p:grpSpPr bwMode="auto">
            <a:xfrm>
              <a:off x="5105400" y="1447800"/>
              <a:ext cx="2749550" cy="2749550"/>
              <a:chOff x="2160" y="1212"/>
              <a:chExt cx="1732" cy="1732"/>
            </a:xfrm>
          </p:grpSpPr>
          <p:sp>
            <p:nvSpPr>
              <p:cNvPr id="17" name="AutoShape 10"/>
              <p:cNvSpPr>
                <a:spLocks noChangeAspect="1" noChangeArrowheads="1" noTextEdit="1"/>
              </p:cNvSpPr>
              <p:nvPr/>
            </p:nvSpPr>
            <p:spPr bwMode="auto">
              <a:xfrm>
                <a:off x="2160" y="1212"/>
                <a:ext cx="1728" cy="17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pic>
            <p:nvPicPr>
              <p:cNvPr id="18" name="Picture 12"/>
              <p:cNvPicPr>
                <a:picLocks noChangeAspect="1" noChangeArrowheads="1"/>
              </p:cNvPicPr>
              <p:nvPr/>
            </p:nvPicPr>
            <p:blipFill>
              <a:blip r:embed="rId2"/>
              <a:srcRect/>
              <a:stretch>
                <a:fillRect/>
              </a:stretch>
            </p:blipFill>
            <p:spPr bwMode="auto">
              <a:xfrm>
                <a:off x="2160" y="1212"/>
                <a:ext cx="1732" cy="1732"/>
              </a:xfrm>
              <a:prstGeom prst="rect">
                <a:avLst/>
              </a:prstGeom>
              <a:noFill/>
              <a:ln w="9525">
                <a:noFill/>
                <a:miter lim="800000"/>
                <a:headEnd/>
                <a:tailEnd/>
              </a:ln>
            </p:spPr>
          </p:pic>
        </p:grpSp>
        <p:pic>
          <p:nvPicPr>
            <p:cNvPr id="16" name="Picture 5"/>
            <p:cNvPicPr>
              <a:picLocks noChangeAspect="1" noChangeArrowheads="1"/>
            </p:cNvPicPr>
            <p:nvPr/>
          </p:nvPicPr>
          <p:blipFill>
            <a:blip r:embed="rId3"/>
            <a:srcRect l="72072" t="72072"/>
            <a:stretch>
              <a:fillRect/>
            </a:stretch>
          </p:blipFill>
          <p:spPr bwMode="auto">
            <a:xfrm>
              <a:off x="5105400" y="3282950"/>
              <a:ext cx="914400" cy="914400"/>
            </a:xfrm>
            <a:prstGeom prst="rect">
              <a:avLst/>
            </a:prstGeom>
            <a:noFill/>
            <a:ln w="9525">
              <a:noFill/>
              <a:miter lim="800000"/>
              <a:headEnd/>
              <a:tailEnd/>
            </a:ln>
            <a:effectLst/>
          </p:spPr>
        </p:pic>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285</TotalTime>
  <Words>195</Words>
  <Application>Microsoft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Slide 1</vt:lpstr>
    </vt:vector>
  </TitlesOfParts>
  <Company>North Carolina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P. Pearl</dc:creator>
  <cp:lastModifiedBy>Thomas P. Pearl</cp:lastModifiedBy>
  <cp:revision>27</cp:revision>
  <dcterms:created xsi:type="dcterms:W3CDTF">2006-11-07T18:51:01Z</dcterms:created>
  <dcterms:modified xsi:type="dcterms:W3CDTF">2008-09-16T20:19:26Z</dcterms:modified>
</cp:coreProperties>
</file>