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9" r:id="rId3"/>
    <p:sldId id="257" r:id="rId4"/>
    <p:sldId id="258"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DC6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varScale="1">
        <p:scale>
          <a:sx n="78" d="100"/>
          <a:sy n="78" d="100"/>
        </p:scale>
        <p:origin x="-26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BFBBAC-EB0A-4AF1-B18F-7E10D2E065F0}" type="datetimeFigureOut">
              <a:rPr lang="en-US" smtClean="0"/>
              <a:t>9/18/2008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AA7547-1B95-451A-954D-D607F5D4B6B7}"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CAA7547-1B95-451A-954D-D607F5D4B6B7}" type="slidenum">
              <a:rPr lang="en-US" smtClean="0"/>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CAA7547-1B95-451A-954D-D607F5D4B6B7}" type="slidenum">
              <a:rPr lang="en-US" smtClean="0"/>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CAA7547-1B95-451A-954D-D607F5D4B6B7}" type="slidenum">
              <a:rPr lang="en-US" smtClean="0"/>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CAA7547-1B95-451A-954D-D607F5D4B6B7}" type="slidenum">
              <a:rPr lang="en-US" smtClean="0"/>
              <a:t>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1898F6-E7E8-4856-9E29-809DDB53D44A}" type="datetimeFigureOut">
              <a:rPr lang="en-US" smtClean="0"/>
              <a:pPr/>
              <a:t>9/18/2008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3918E-A184-440C-AEC2-AD263024D67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1898F6-E7E8-4856-9E29-809DDB53D44A}" type="datetimeFigureOut">
              <a:rPr lang="en-US" smtClean="0"/>
              <a:pPr/>
              <a:t>9/18/2008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3918E-A184-440C-AEC2-AD263024D67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1898F6-E7E8-4856-9E29-809DDB53D44A}" type="datetimeFigureOut">
              <a:rPr lang="en-US" smtClean="0"/>
              <a:pPr/>
              <a:t>9/18/2008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3918E-A184-440C-AEC2-AD263024D67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1898F6-E7E8-4856-9E29-809DDB53D44A}" type="datetimeFigureOut">
              <a:rPr lang="en-US" smtClean="0"/>
              <a:pPr/>
              <a:t>9/18/2008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3918E-A184-440C-AEC2-AD263024D67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1898F6-E7E8-4856-9E29-809DDB53D44A}" type="datetimeFigureOut">
              <a:rPr lang="en-US" smtClean="0"/>
              <a:pPr/>
              <a:t>9/18/2008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3918E-A184-440C-AEC2-AD263024D67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1898F6-E7E8-4856-9E29-809DDB53D44A}" type="datetimeFigureOut">
              <a:rPr lang="en-US" smtClean="0"/>
              <a:pPr/>
              <a:t>9/18/2008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A3918E-A184-440C-AEC2-AD263024D67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1898F6-E7E8-4856-9E29-809DDB53D44A}" type="datetimeFigureOut">
              <a:rPr lang="en-US" smtClean="0"/>
              <a:pPr/>
              <a:t>9/18/2008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6A3918E-A184-440C-AEC2-AD263024D67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1898F6-E7E8-4856-9E29-809DDB53D44A}" type="datetimeFigureOut">
              <a:rPr lang="en-US" smtClean="0"/>
              <a:pPr/>
              <a:t>9/18/2008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6A3918E-A184-440C-AEC2-AD263024D67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1898F6-E7E8-4856-9E29-809DDB53D44A}" type="datetimeFigureOut">
              <a:rPr lang="en-US" smtClean="0"/>
              <a:pPr/>
              <a:t>9/18/2008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6A3918E-A184-440C-AEC2-AD263024D67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1898F6-E7E8-4856-9E29-809DDB53D44A}" type="datetimeFigureOut">
              <a:rPr lang="en-US" smtClean="0"/>
              <a:pPr/>
              <a:t>9/18/2008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A3918E-A184-440C-AEC2-AD263024D67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1898F6-E7E8-4856-9E29-809DDB53D44A}" type="datetimeFigureOut">
              <a:rPr lang="en-US" smtClean="0"/>
              <a:pPr/>
              <a:t>9/18/2008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A3918E-A184-440C-AEC2-AD263024D67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1898F6-E7E8-4856-9E29-809DDB53D44A}" type="datetimeFigureOut">
              <a:rPr lang="en-US" smtClean="0"/>
              <a:pPr/>
              <a:t>9/18/2008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A3918E-A184-440C-AEC2-AD263024D67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srcRect/>
          <a:stretch>
            <a:fillRect/>
          </a:stretch>
        </p:blipFill>
        <p:spPr bwMode="auto">
          <a:xfrm>
            <a:off x="3634738" y="1371600"/>
            <a:ext cx="5092446" cy="3124200"/>
          </a:xfrm>
          <a:prstGeom prst="rect">
            <a:avLst/>
          </a:prstGeom>
          <a:noFill/>
          <a:ln w="9525">
            <a:noFill/>
            <a:miter lim="800000"/>
            <a:headEnd/>
            <a:tailEnd/>
          </a:ln>
        </p:spPr>
      </p:pic>
      <p:sp>
        <p:nvSpPr>
          <p:cNvPr id="5" name="TextBox 4"/>
          <p:cNvSpPr txBox="1"/>
          <p:nvPr/>
        </p:nvSpPr>
        <p:spPr>
          <a:xfrm>
            <a:off x="533400" y="457200"/>
            <a:ext cx="7848600" cy="1015663"/>
          </a:xfrm>
          <a:prstGeom prst="rect">
            <a:avLst/>
          </a:prstGeom>
          <a:noFill/>
        </p:spPr>
        <p:txBody>
          <a:bodyPr wrap="square" rtlCol="0">
            <a:spAutoFit/>
          </a:bodyPr>
          <a:lstStyle/>
          <a:p>
            <a:r>
              <a:rPr lang="en-US" sz="2400" dirty="0" smtClean="0"/>
              <a:t>Adsorption-Induced Changes in Zeolite Membrane </a:t>
            </a:r>
            <a:r>
              <a:rPr lang="en-US" sz="2400" dirty="0" smtClean="0"/>
              <a:t>Structures</a:t>
            </a:r>
          </a:p>
          <a:p>
            <a:r>
              <a:rPr lang="en-US" dirty="0" smtClean="0"/>
              <a:t>John L. Falconer, Department of Chemical and Biological Engineering,</a:t>
            </a:r>
            <a:r>
              <a:rPr lang="en-US" smtClean="0"/>
              <a:t/>
            </a:r>
            <a:br>
              <a:rPr lang="en-US" smtClean="0"/>
            </a:br>
            <a:r>
              <a:rPr lang="en-US" smtClean="0"/>
              <a:t>University </a:t>
            </a:r>
            <a:r>
              <a:rPr lang="en-US" dirty="0" smtClean="0"/>
              <a:t>of Colorado, Boulder, CO</a:t>
            </a:r>
            <a:endParaRPr lang="en-US" dirty="0"/>
          </a:p>
        </p:txBody>
      </p:sp>
      <p:sp>
        <p:nvSpPr>
          <p:cNvPr id="6" name="TextBox 5"/>
          <p:cNvSpPr txBox="1"/>
          <p:nvPr/>
        </p:nvSpPr>
        <p:spPr>
          <a:xfrm>
            <a:off x="457200" y="1600200"/>
            <a:ext cx="3352800" cy="2893100"/>
          </a:xfrm>
          <a:prstGeom prst="rect">
            <a:avLst/>
          </a:prstGeom>
          <a:noFill/>
        </p:spPr>
        <p:txBody>
          <a:bodyPr wrap="square" rtlCol="0">
            <a:spAutoFit/>
          </a:bodyPr>
          <a:lstStyle/>
          <a:p>
            <a:r>
              <a:rPr lang="en-US" sz="1400" dirty="0" smtClean="0"/>
              <a:t>Zeolite </a:t>
            </a:r>
            <a:r>
              <a:rPr lang="en-US" sz="1400" dirty="0" smtClean="0"/>
              <a:t>A membranes </a:t>
            </a:r>
            <a:r>
              <a:rPr lang="en-US" sz="1400" dirty="0" smtClean="0"/>
              <a:t>are </a:t>
            </a:r>
            <a:r>
              <a:rPr lang="en-US" sz="1400" dirty="0" smtClean="0"/>
              <a:t>selective </a:t>
            </a:r>
            <a:r>
              <a:rPr lang="en-US" sz="1400" dirty="0" smtClean="0"/>
              <a:t>for water/alcohol liquid separations</a:t>
            </a:r>
            <a:r>
              <a:rPr lang="en-US" sz="1400" dirty="0" smtClean="0"/>
              <a:t>, </a:t>
            </a:r>
            <a:r>
              <a:rPr lang="en-US" sz="1400" dirty="0" smtClean="0"/>
              <a:t>but they have poor gas selectivities due to the presence of intercrystalline regions (defects) in the polycrystalline membranes.  Permporosimetry measurements shown on the right and depicted schematically below, indicate that water and methanol swell the zeolite A crystals and thus reduce flow through defects, but </a:t>
            </a:r>
            <a:r>
              <a:rPr lang="en-US" sz="1400" dirty="0" smtClean="0"/>
              <a:t>isopropanol</a:t>
            </a:r>
            <a:r>
              <a:rPr lang="en-US" sz="1400" dirty="0" smtClean="0"/>
              <a:t> and ethanol do not, and this swelling may be partly responsible for the high selectivities observed in pervaporation.</a:t>
            </a:r>
            <a:endParaRPr lang="en-US" sz="1400" dirty="0"/>
          </a:p>
        </p:txBody>
      </p:sp>
      <p:sp>
        <p:nvSpPr>
          <p:cNvPr id="12" name="Rectangle 11"/>
          <p:cNvSpPr/>
          <p:nvPr/>
        </p:nvSpPr>
        <p:spPr>
          <a:xfrm rot="18279519">
            <a:off x="2457133" y="5270626"/>
            <a:ext cx="381000" cy="245327"/>
          </a:xfrm>
          <a:prstGeom prst="rect">
            <a:avLst/>
          </a:prstGeom>
          <a:solidFill>
            <a:schemeClr val="accent2">
              <a:lumMod val="60000"/>
              <a:lumOff val="40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p:cNvSpPr/>
          <p:nvPr/>
        </p:nvSpPr>
        <p:spPr>
          <a:xfrm rot="2867680">
            <a:off x="2238138" y="5307512"/>
            <a:ext cx="381000" cy="245327"/>
          </a:xfrm>
          <a:prstGeom prst="rect">
            <a:avLst/>
          </a:prstGeom>
          <a:solidFill>
            <a:schemeClr val="accent2">
              <a:lumMod val="60000"/>
              <a:lumOff val="40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p:cNvSpPr/>
          <p:nvPr/>
        </p:nvSpPr>
        <p:spPr>
          <a:xfrm>
            <a:off x="3124200" y="5257800"/>
            <a:ext cx="306659" cy="304800"/>
          </a:xfrm>
          <a:prstGeom prst="rect">
            <a:avLst/>
          </a:prstGeom>
          <a:solidFill>
            <a:schemeClr val="accent2">
              <a:lumMod val="60000"/>
              <a:lumOff val="40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p:cNvSpPr/>
          <p:nvPr/>
        </p:nvSpPr>
        <p:spPr>
          <a:xfrm>
            <a:off x="1524000" y="5257800"/>
            <a:ext cx="306659" cy="304800"/>
          </a:xfrm>
          <a:prstGeom prst="rect">
            <a:avLst/>
          </a:prstGeom>
          <a:solidFill>
            <a:schemeClr val="accent2">
              <a:lumMod val="60000"/>
              <a:lumOff val="40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p:cNvSpPr/>
          <p:nvPr/>
        </p:nvSpPr>
        <p:spPr>
          <a:xfrm rot="20284202">
            <a:off x="2712823" y="5287762"/>
            <a:ext cx="306659" cy="304800"/>
          </a:xfrm>
          <a:prstGeom prst="rect">
            <a:avLst/>
          </a:prstGeom>
          <a:solidFill>
            <a:schemeClr val="accent2">
              <a:lumMod val="60000"/>
              <a:lumOff val="40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p:cNvSpPr/>
          <p:nvPr/>
        </p:nvSpPr>
        <p:spPr>
          <a:xfrm>
            <a:off x="3733800" y="5257800"/>
            <a:ext cx="306659" cy="304800"/>
          </a:xfrm>
          <a:prstGeom prst="rect">
            <a:avLst/>
          </a:prstGeom>
          <a:solidFill>
            <a:schemeClr val="accent2">
              <a:lumMod val="60000"/>
              <a:lumOff val="40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p:cNvSpPr/>
          <p:nvPr/>
        </p:nvSpPr>
        <p:spPr>
          <a:xfrm rot="17695719">
            <a:off x="3504170" y="5291683"/>
            <a:ext cx="381000" cy="245327"/>
          </a:xfrm>
          <a:prstGeom prst="rect">
            <a:avLst/>
          </a:prstGeom>
          <a:solidFill>
            <a:schemeClr val="accent2">
              <a:lumMod val="60000"/>
              <a:lumOff val="40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p:cNvSpPr/>
          <p:nvPr/>
        </p:nvSpPr>
        <p:spPr>
          <a:xfrm rot="20913021">
            <a:off x="1875939" y="5265178"/>
            <a:ext cx="306659" cy="304800"/>
          </a:xfrm>
          <a:prstGeom prst="rect">
            <a:avLst/>
          </a:prstGeom>
          <a:solidFill>
            <a:schemeClr val="accent2">
              <a:lumMod val="60000"/>
              <a:lumOff val="40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p:cNvSpPr/>
          <p:nvPr/>
        </p:nvSpPr>
        <p:spPr>
          <a:xfrm>
            <a:off x="1524000" y="5562600"/>
            <a:ext cx="2514600" cy="381000"/>
          </a:xfrm>
          <a:prstGeom prst="rect">
            <a:avLst/>
          </a:prstGeom>
          <a:solidFill>
            <a:schemeClr val="bg1">
              <a:lumMod val="65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p:cNvSpPr txBox="1"/>
          <p:nvPr/>
        </p:nvSpPr>
        <p:spPr>
          <a:xfrm>
            <a:off x="381000" y="4800600"/>
            <a:ext cx="1143000" cy="523220"/>
          </a:xfrm>
          <a:prstGeom prst="rect">
            <a:avLst/>
          </a:prstGeom>
          <a:noFill/>
        </p:spPr>
        <p:txBody>
          <a:bodyPr wrap="square" rtlCol="0">
            <a:spAutoFit/>
          </a:bodyPr>
          <a:lstStyle/>
          <a:p>
            <a:r>
              <a:rPr lang="en-US" sz="1400" dirty="0" smtClean="0"/>
              <a:t>Zeolite Crystals</a:t>
            </a:r>
            <a:endParaRPr lang="en-US" sz="1400" dirty="0"/>
          </a:p>
        </p:txBody>
      </p:sp>
      <p:sp>
        <p:nvSpPr>
          <p:cNvPr id="44" name="TextBox 43"/>
          <p:cNvSpPr txBox="1"/>
          <p:nvPr/>
        </p:nvSpPr>
        <p:spPr>
          <a:xfrm>
            <a:off x="457200" y="6019800"/>
            <a:ext cx="1371600" cy="307777"/>
          </a:xfrm>
          <a:prstGeom prst="rect">
            <a:avLst/>
          </a:prstGeom>
          <a:noFill/>
        </p:spPr>
        <p:txBody>
          <a:bodyPr wrap="square" rtlCol="0">
            <a:spAutoFit/>
          </a:bodyPr>
          <a:lstStyle/>
          <a:p>
            <a:r>
              <a:rPr lang="en-US" sz="1400" dirty="0" smtClean="0"/>
              <a:t>Porous Support</a:t>
            </a:r>
            <a:endParaRPr lang="en-US" sz="1400" dirty="0"/>
          </a:p>
        </p:txBody>
      </p:sp>
      <p:cxnSp>
        <p:nvCxnSpPr>
          <p:cNvPr id="49" name="Shape 48"/>
          <p:cNvCxnSpPr/>
          <p:nvPr/>
        </p:nvCxnSpPr>
        <p:spPr>
          <a:xfrm rot="5400000" flipH="1" flipV="1">
            <a:off x="1140455" y="5603245"/>
            <a:ext cx="195590" cy="419100"/>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50" name="TextBox 49"/>
          <p:cNvSpPr txBox="1"/>
          <p:nvPr/>
        </p:nvSpPr>
        <p:spPr>
          <a:xfrm>
            <a:off x="2971800" y="4648200"/>
            <a:ext cx="1219200" cy="461665"/>
          </a:xfrm>
          <a:prstGeom prst="rect">
            <a:avLst/>
          </a:prstGeom>
          <a:noFill/>
        </p:spPr>
        <p:txBody>
          <a:bodyPr wrap="square" rtlCol="0">
            <a:spAutoFit/>
          </a:bodyPr>
          <a:lstStyle/>
          <a:p>
            <a:r>
              <a:rPr lang="en-US" sz="1200" b="1" dirty="0" smtClean="0">
                <a:solidFill>
                  <a:srgbClr val="C00000"/>
                </a:solidFill>
              </a:rPr>
              <a:t>He flow through crystals</a:t>
            </a:r>
            <a:endParaRPr lang="en-US" sz="1200" b="1" dirty="0">
              <a:solidFill>
                <a:srgbClr val="C00000"/>
              </a:solidFill>
            </a:endParaRPr>
          </a:p>
        </p:txBody>
      </p:sp>
      <p:cxnSp>
        <p:nvCxnSpPr>
          <p:cNvPr id="52" name="Straight Arrow Connector 51"/>
          <p:cNvCxnSpPr/>
          <p:nvPr/>
        </p:nvCxnSpPr>
        <p:spPr>
          <a:xfrm rot="5400000">
            <a:off x="3199606" y="5715000"/>
            <a:ext cx="1219994" cy="794"/>
          </a:xfrm>
          <a:prstGeom prst="straightConnector1">
            <a:avLst/>
          </a:prstGeom>
          <a:ln w="19050">
            <a:solidFill>
              <a:srgbClr val="C00000"/>
            </a:solidFill>
            <a:tailEnd type="arrow"/>
          </a:ln>
        </p:spPr>
        <p:style>
          <a:lnRef idx="1">
            <a:schemeClr val="accent2"/>
          </a:lnRef>
          <a:fillRef idx="0">
            <a:schemeClr val="accent2"/>
          </a:fillRef>
          <a:effectRef idx="0">
            <a:schemeClr val="accent2"/>
          </a:effectRef>
          <a:fontRef idx="minor">
            <a:schemeClr val="tx1"/>
          </a:fontRef>
        </p:style>
      </p:cxnSp>
      <p:cxnSp>
        <p:nvCxnSpPr>
          <p:cNvPr id="53" name="Straight Arrow Connector 52"/>
          <p:cNvCxnSpPr/>
          <p:nvPr/>
        </p:nvCxnSpPr>
        <p:spPr>
          <a:xfrm rot="5400000">
            <a:off x="1448594" y="5714206"/>
            <a:ext cx="1219200" cy="1588"/>
          </a:xfrm>
          <a:prstGeom prst="straightConnector1">
            <a:avLst/>
          </a:prstGeom>
          <a:ln w="19050">
            <a:solidFill>
              <a:srgbClr val="C00000"/>
            </a:solidFill>
            <a:tailEnd type="arrow"/>
          </a:ln>
        </p:spPr>
        <p:style>
          <a:lnRef idx="1">
            <a:schemeClr val="accent2"/>
          </a:lnRef>
          <a:fillRef idx="0">
            <a:schemeClr val="accent2"/>
          </a:fillRef>
          <a:effectRef idx="0">
            <a:schemeClr val="accent2"/>
          </a:effectRef>
          <a:fontRef idx="minor">
            <a:schemeClr val="tx1"/>
          </a:fontRef>
        </p:style>
      </p:cxnSp>
      <p:cxnSp>
        <p:nvCxnSpPr>
          <p:cNvPr id="54" name="Straight Arrow Connector 53"/>
          <p:cNvCxnSpPr/>
          <p:nvPr/>
        </p:nvCxnSpPr>
        <p:spPr>
          <a:xfrm rot="5400000">
            <a:off x="1828006" y="5638006"/>
            <a:ext cx="1219200" cy="153988"/>
          </a:xfrm>
          <a:prstGeom prst="straightConnector1">
            <a:avLst/>
          </a:prstGeom>
          <a:ln w="19050">
            <a:solidFill>
              <a:srgbClr val="C00000"/>
            </a:solidFill>
            <a:tailEnd type="arrow"/>
          </a:ln>
        </p:spPr>
        <p:style>
          <a:lnRef idx="1">
            <a:schemeClr val="accent2"/>
          </a:lnRef>
          <a:fillRef idx="0">
            <a:schemeClr val="accent2"/>
          </a:fillRef>
          <a:effectRef idx="0">
            <a:schemeClr val="accent2"/>
          </a:effectRef>
          <a:fontRef idx="minor">
            <a:schemeClr val="tx1"/>
          </a:fontRef>
        </p:style>
      </p:cxnSp>
      <p:cxnSp>
        <p:nvCxnSpPr>
          <p:cNvPr id="55" name="Straight Arrow Connector 54"/>
          <p:cNvCxnSpPr/>
          <p:nvPr/>
        </p:nvCxnSpPr>
        <p:spPr>
          <a:xfrm rot="16200000" flipH="1">
            <a:off x="2324894" y="5677694"/>
            <a:ext cx="1219200" cy="74612"/>
          </a:xfrm>
          <a:prstGeom prst="straightConnector1">
            <a:avLst/>
          </a:prstGeom>
          <a:ln w="19050">
            <a:solidFill>
              <a:srgbClr val="C00000"/>
            </a:solidFill>
            <a:tailEnd type="arrow"/>
          </a:ln>
        </p:spPr>
        <p:style>
          <a:lnRef idx="1">
            <a:schemeClr val="accent2"/>
          </a:lnRef>
          <a:fillRef idx="0">
            <a:schemeClr val="accent2"/>
          </a:fillRef>
          <a:effectRef idx="0">
            <a:schemeClr val="accent2"/>
          </a:effectRef>
          <a:fontRef idx="minor">
            <a:schemeClr val="tx1"/>
          </a:fontRef>
        </p:style>
      </p:cxnSp>
      <p:cxnSp>
        <p:nvCxnSpPr>
          <p:cNvPr id="66" name="Straight Arrow Connector 65"/>
          <p:cNvCxnSpPr/>
          <p:nvPr/>
        </p:nvCxnSpPr>
        <p:spPr>
          <a:xfrm rot="16200000" flipH="1">
            <a:off x="1219200" y="5714999"/>
            <a:ext cx="1295400" cy="76200"/>
          </a:xfrm>
          <a:prstGeom prst="straightConnector1">
            <a:avLst/>
          </a:prstGeom>
          <a:ln w="19050">
            <a:prstDash val="dash"/>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rot="16200000" flipH="1">
            <a:off x="1600200" y="5714999"/>
            <a:ext cx="1295400" cy="76200"/>
          </a:xfrm>
          <a:prstGeom prst="straightConnector1">
            <a:avLst/>
          </a:prstGeom>
          <a:ln w="19050">
            <a:prstDash val="dash"/>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rot="16200000" flipH="1">
            <a:off x="2438400" y="5715000"/>
            <a:ext cx="1295400" cy="76200"/>
          </a:xfrm>
          <a:prstGeom prst="straightConnector1">
            <a:avLst/>
          </a:prstGeom>
          <a:ln w="19050">
            <a:prstDash val="dash"/>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rot="16200000" flipH="1">
            <a:off x="2857499" y="5676900"/>
            <a:ext cx="1295400" cy="152399"/>
          </a:xfrm>
          <a:prstGeom prst="straightConnector1">
            <a:avLst/>
          </a:prstGeom>
          <a:ln w="19050">
            <a:prstDash val="dash"/>
            <a:tailEnd type="arrow"/>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1524000" y="4648200"/>
            <a:ext cx="1295400" cy="461665"/>
          </a:xfrm>
          <a:prstGeom prst="rect">
            <a:avLst/>
          </a:prstGeom>
          <a:noFill/>
        </p:spPr>
        <p:txBody>
          <a:bodyPr wrap="square" rtlCol="0">
            <a:spAutoFit/>
          </a:bodyPr>
          <a:lstStyle/>
          <a:p>
            <a:r>
              <a:rPr lang="en-US" sz="1200" b="1" dirty="0" smtClean="0">
                <a:solidFill>
                  <a:schemeClr val="tx2">
                    <a:lumMod val="60000"/>
                    <a:lumOff val="40000"/>
                  </a:schemeClr>
                </a:solidFill>
              </a:rPr>
              <a:t>He flow through defects</a:t>
            </a:r>
            <a:endParaRPr lang="en-US" sz="1200" b="1" dirty="0">
              <a:solidFill>
                <a:schemeClr val="tx2">
                  <a:lumMod val="60000"/>
                  <a:lumOff val="40000"/>
                </a:schemeClr>
              </a:solidFill>
            </a:endParaRPr>
          </a:p>
        </p:txBody>
      </p:sp>
      <p:sp>
        <p:nvSpPr>
          <p:cNvPr id="74" name="Rectangle 73"/>
          <p:cNvSpPr/>
          <p:nvPr/>
        </p:nvSpPr>
        <p:spPr>
          <a:xfrm rot="18279519">
            <a:off x="6469675" y="5244333"/>
            <a:ext cx="381001" cy="367247"/>
          </a:xfrm>
          <a:prstGeom prst="rect">
            <a:avLst/>
          </a:prstGeom>
          <a:solidFill>
            <a:schemeClr val="accent2">
              <a:lumMod val="60000"/>
              <a:lumOff val="40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p:cNvSpPr/>
          <p:nvPr/>
        </p:nvSpPr>
        <p:spPr>
          <a:xfrm rot="2867680">
            <a:off x="6245694" y="5205601"/>
            <a:ext cx="381001" cy="367247"/>
          </a:xfrm>
          <a:prstGeom prst="rect">
            <a:avLst/>
          </a:prstGeom>
          <a:solidFill>
            <a:schemeClr val="accent2">
              <a:lumMod val="60000"/>
              <a:lumOff val="40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7086600" y="5257800"/>
            <a:ext cx="459059" cy="304801"/>
          </a:xfrm>
          <a:prstGeom prst="rect">
            <a:avLst/>
          </a:prstGeom>
          <a:solidFill>
            <a:schemeClr val="accent2">
              <a:lumMod val="60000"/>
              <a:lumOff val="40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5560741" y="5257800"/>
            <a:ext cx="459059" cy="304801"/>
          </a:xfrm>
          <a:prstGeom prst="rect">
            <a:avLst/>
          </a:prstGeom>
          <a:solidFill>
            <a:schemeClr val="accent2">
              <a:lumMod val="60000"/>
              <a:lumOff val="40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p:cNvSpPr/>
          <p:nvPr/>
        </p:nvSpPr>
        <p:spPr>
          <a:xfrm rot="20284202">
            <a:off x="6669709" y="5259303"/>
            <a:ext cx="459058" cy="304801"/>
          </a:xfrm>
          <a:prstGeom prst="rect">
            <a:avLst/>
          </a:prstGeom>
          <a:solidFill>
            <a:schemeClr val="accent2">
              <a:lumMod val="60000"/>
              <a:lumOff val="40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7620000" y="5257800"/>
            <a:ext cx="459059" cy="304801"/>
          </a:xfrm>
          <a:prstGeom prst="rect">
            <a:avLst/>
          </a:prstGeom>
          <a:solidFill>
            <a:schemeClr val="accent2">
              <a:lumMod val="60000"/>
              <a:lumOff val="40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rot="17695719">
            <a:off x="7523909" y="5256419"/>
            <a:ext cx="381001" cy="367246"/>
          </a:xfrm>
          <a:prstGeom prst="rect">
            <a:avLst/>
          </a:prstGeom>
          <a:solidFill>
            <a:schemeClr val="accent2">
              <a:lumMod val="60000"/>
              <a:lumOff val="40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rot="20913021">
            <a:off x="5911163" y="5250051"/>
            <a:ext cx="459059" cy="304801"/>
          </a:xfrm>
          <a:prstGeom prst="rect">
            <a:avLst/>
          </a:prstGeom>
          <a:solidFill>
            <a:schemeClr val="accent2">
              <a:lumMod val="60000"/>
              <a:lumOff val="40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5560741" y="5562601"/>
            <a:ext cx="2514600" cy="381000"/>
          </a:xfrm>
          <a:prstGeom prst="rect">
            <a:avLst/>
          </a:prstGeom>
          <a:solidFill>
            <a:schemeClr val="bg1">
              <a:lumMod val="65000"/>
            </a:schemeClr>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9" name="Straight Arrow Connector 88"/>
          <p:cNvCxnSpPr/>
          <p:nvPr/>
        </p:nvCxnSpPr>
        <p:spPr>
          <a:xfrm rot="5400000">
            <a:off x="7086600" y="5715001"/>
            <a:ext cx="1219994" cy="794"/>
          </a:xfrm>
          <a:prstGeom prst="straightConnector1">
            <a:avLst/>
          </a:prstGeom>
          <a:ln w="19050">
            <a:solidFill>
              <a:srgbClr val="C00000"/>
            </a:solidFill>
            <a:tailEnd type="arrow"/>
          </a:ln>
        </p:spPr>
        <p:style>
          <a:lnRef idx="1">
            <a:schemeClr val="accent2"/>
          </a:lnRef>
          <a:fillRef idx="0">
            <a:schemeClr val="accent2"/>
          </a:fillRef>
          <a:effectRef idx="0">
            <a:schemeClr val="accent2"/>
          </a:effectRef>
          <a:fontRef idx="minor">
            <a:schemeClr val="tx1"/>
          </a:fontRef>
        </p:style>
      </p:cxnSp>
      <p:cxnSp>
        <p:nvCxnSpPr>
          <p:cNvPr id="90" name="Straight Arrow Connector 89"/>
          <p:cNvCxnSpPr/>
          <p:nvPr/>
        </p:nvCxnSpPr>
        <p:spPr>
          <a:xfrm rot="5400000">
            <a:off x="5487193" y="5714207"/>
            <a:ext cx="1219200" cy="1588"/>
          </a:xfrm>
          <a:prstGeom prst="straightConnector1">
            <a:avLst/>
          </a:prstGeom>
          <a:ln w="19050">
            <a:solidFill>
              <a:srgbClr val="C00000"/>
            </a:solidFill>
            <a:tailEnd type="arrow"/>
          </a:ln>
        </p:spPr>
        <p:style>
          <a:lnRef idx="1">
            <a:schemeClr val="accent2"/>
          </a:lnRef>
          <a:fillRef idx="0">
            <a:schemeClr val="accent2"/>
          </a:fillRef>
          <a:effectRef idx="0">
            <a:schemeClr val="accent2"/>
          </a:effectRef>
          <a:fontRef idx="minor">
            <a:schemeClr val="tx1"/>
          </a:fontRef>
        </p:style>
      </p:cxnSp>
      <p:cxnSp>
        <p:nvCxnSpPr>
          <p:cNvPr id="91" name="Straight Arrow Connector 90"/>
          <p:cNvCxnSpPr/>
          <p:nvPr/>
        </p:nvCxnSpPr>
        <p:spPr>
          <a:xfrm rot="5400000">
            <a:off x="5866605" y="5638007"/>
            <a:ext cx="1219200" cy="153988"/>
          </a:xfrm>
          <a:prstGeom prst="straightConnector1">
            <a:avLst/>
          </a:prstGeom>
          <a:ln w="19050">
            <a:solidFill>
              <a:srgbClr val="C00000"/>
            </a:solidFill>
            <a:tailEnd type="arrow"/>
          </a:ln>
        </p:spPr>
        <p:style>
          <a:lnRef idx="1">
            <a:schemeClr val="accent2"/>
          </a:lnRef>
          <a:fillRef idx="0">
            <a:schemeClr val="accent2"/>
          </a:fillRef>
          <a:effectRef idx="0">
            <a:schemeClr val="accent2"/>
          </a:effectRef>
          <a:fontRef idx="minor">
            <a:schemeClr val="tx1"/>
          </a:fontRef>
        </p:style>
      </p:cxnSp>
      <p:cxnSp>
        <p:nvCxnSpPr>
          <p:cNvPr id="92" name="Straight Arrow Connector 91"/>
          <p:cNvCxnSpPr/>
          <p:nvPr/>
        </p:nvCxnSpPr>
        <p:spPr>
          <a:xfrm rot="16200000" flipH="1">
            <a:off x="6363493" y="5677695"/>
            <a:ext cx="1219200" cy="74612"/>
          </a:xfrm>
          <a:prstGeom prst="straightConnector1">
            <a:avLst/>
          </a:prstGeom>
          <a:ln w="19050">
            <a:solidFill>
              <a:srgbClr val="C00000"/>
            </a:solidFill>
            <a:tailEnd type="arrow"/>
          </a:ln>
        </p:spPr>
        <p:style>
          <a:lnRef idx="1">
            <a:schemeClr val="accent2"/>
          </a:lnRef>
          <a:fillRef idx="0">
            <a:schemeClr val="accent2"/>
          </a:fillRef>
          <a:effectRef idx="0">
            <a:schemeClr val="accent2"/>
          </a:effectRef>
          <a:fontRef idx="minor">
            <a:schemeClr val="tx1"/>
          </a:fontRef>
        </p:style>
      </p:cxnSp>
      <p:sp>
        <p:nvSpPr>
          <p:cNvPr id="109" name="TextBox 108"/>
          <p:cNvSpPr txBox="1"/>
          <p:nvPr/>
        </p:nvSpPr>
        <p:spPr>
          <a:xfrm>
            <a:off x="6781800" y="4843790"/>
            <a:ext cx="1752600" cy="276999"/>
          </a:xfrm>
          <a:prstGeom prst="rect">
            <a:avLst/>
          </a:prstGeom>
          <a:noFill/>
        </p:spPr>
        <p:txBody>
          <a:bodyPr wrap="square" rtlCol="0">
            <a:spAutoFit/>
          </a:bodyPr>
          <a:lstStyle/>
          <a:p>
            <a:r>
              <a:rPr lang="en-US" sz="1200" b="1" dirty="0" smtClean="0">
                <a:solidFill>
                  <a:srgbClr val="C00000"/>
                </a:solidFill>
              </a:rPr>
              <a:t>He flow through crystals</a:t>
            </a:r>
            <a:endParaRPr lang="en-US" sz="1200" b="1" dirty="0">
              <a:solidFill>
                <a:srgbClr val="C00000"/>
              </a:solidFill>
            </a:endParaRPr>
          </a:p>
        </p:txBody>
      </p:sp>
      <p:cxnSp>
        <p:nvCxnSpPr>
          <p:cNvPr id="110" name="Straight Arrow Connector 109"/>
          <p:cNvCxnSpPr/>
          <p:nvPr/>
        </p:nvCxnSpPr>
        <p:spPr>
          <a:xfrm rot="16200000" flipV="1">
            <a:off x="5791199" y="5029201"/>
            <a:ext cx="304802" cy="152400"/>
          </a:xfrm>
          <a:prstGeom prst="straightConnector1">
            <a:avLst/>
          </a:prstGeom>
          <a:ln w="19050">
            <a:prstDash val="dash"/>
            <a:tailEnd type="arrow"/>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rot="5400000" flipH="1" flipV="1">
            <a:off x="6362699" y="4914899"/>
            <a:ext cx="304800" cy="228602"/>
          </a:xfrm>
          <a:prstGeom prst="straightConnector1">
            <a:avLst/>
          </a:prstGeom>
          <a:ln w="19050">
            <a:prstDash val="dash"/>
            <a:tailEnd type="arrow"/>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rot="5400000" flipH="1" flipV="1">
            <a:off x="5829300" y="4914900"/>
            <a:ext cx="533400" cy="152400"/>
          </a:xfrm>
          <a:prstGeom prst="straightConnector1">
            <a:avLst/>
          </a:prstGeom>
          <a:ln w="19050">
            <a:prstDash val="dash"/>
            <a:tailEnd type="none"/>
          </a:ln>
        </p:spPr>
        <p:style>
          <a:lnRef idx="1">
            <a:schemeClr val="accent1"/>
          </a:lnRef>
          <a:fillRef idx="0">
            <a:schemeClr val="accent1"/>
          </a:fillRef>
          <a:effectRef idx="0">
            <a:schemeClr val="accent1"/>
          </a:effectRef>
          <a:fontRef idx="minor">
            <a:schemeClr val="tx1"/>
          </a:fontRef>
        </p:style>
      </p:cxnSp>
      <p:cxnSp>
        <p:nvCxnSpPr>
          <p:cNvPr id="121" name="Straight Arrow Connector 120"/>
          <p:cNvCxnSpPr/>
          <p:nvPr/>
        </p:nvCxnSpPr>
        <p:spPr>
          <a:xfrm rot="16200000" flipV="1">
            <a:off x="6134100" y="4914900"/>
            <a:ext cx="457200" cy="76200"/>
          </a:xfrm>
          <a:prstGeom prst="straightConnector1">
            <a:avLst/>
          </a:prstGeom>
          <a:ln w="19050">
            <a:prstDash val="dash"/>
            <a:tailEnd type="none"/>
          </a:ln>
        </p:spPr>
        <p:style>
          <a:lnRef idx="1">
            <a:schemeClr val="accent1"/>
          </a:lnRef>
          <a:fillRef idx="0">
            <a:schemeClr val="accent1"/>
          </a:fillRef>
          <a:effectRef idx="0">
            <a:schemeClr val="accent1"/>
          </a:effectRef>
          <a:fontRef idx="minor">
            <a:schemeClr val="tx1"/>
          </a:fontRef>
        </p:style>
      </p:cxnSp>
      <p:sp>
        <p:nvSpPr>
          <p:cNvPr id="126" name="TextBox 125"/>
          <p:cNvSpPr txBox="1"/>
          <p:nvPr/>
        </p:nvSpPr>
        <p:spPr>
          <a:xfrm>
            <a:off x="4495800" y="4648200"/>
            <a:ext cx="1752600" cy="276999"/>
          </a:xfrm>
          <a:prstGeom prst="rect">
            <a:avLst/>
          </a:prstGeom>
          <a:noFill/>
        </p:spPr>
        <p:txBody>
          <a:bodyPr wrap="square" rtlCol="0">
            <a:spAutoFit/>
          </a:bodyPr>
          <a:lstStyle/>
          <a:p>
            <a:r>
              <a:rPr lang="en-US" sz="1200" b="1" dirty="0" smtClean="0">
                <a:solidFill>
                  <a:schemeClr val="tx2">
                    <a:lumMod val="60000"/>
                    <a:lumOff val="40000"/>
                  </a:schemeClr>
                </a:solidFill>
              </a:rPr>
              <a:t>He defect flow </a:t>
            </a:r>
            <a:r>
              <a:rPr lang="en-US" sz="1200" b="1" dirty="0" smtClean="0">
                <a:solidFill>
                  <a:schemeClr val="tx2">
                    <a:lumMod val="60000"/>
                    <a:lumOff val="40000"/>
                  </a:schemeClr>
                </a:solidFill>
              </a:rPr>
              <a:t>reduced</a:t>
            </a:r>
            <a:endParaRPr lang="en-US" sz="1200" b="1" dirty="0">
              <a:solidFill>
                <a:schemeClr val="tx2">
                  <a:lumMod val="60000"/>
                  <a:lumOff val="40000"/>
                </a:schemeClr>
              </a:solidFill>
            </a:endParaRPr>
          </a:p>
        </p:txBody>
      </p:sp>
      <p:cxnSp>
        <p:nvCxnSpPr>
          <p:cNvPr id="128" name="Straight Arrow Connector 127"/>
          <p:cNvCxnSpPr/>
          <p:nvPr/>
        </p:nvCxnSpPr>
        <p:spPr>
          <a:xfrm>
            <a:off x="4267200" y="5562600"/>
            <a:ext cx="1066800" cy="1588"/>
          </a:xfrm>
          <a:prstGeom prst="straightConnector1">
            <a:avLst/>
          </a:prstGeom>
          <a:ln w="34925"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9" name="TextBox 128"/>
          <p:cNvSpPr txBox="1"/>
          <p:nvPr/>
        </p:nvSpPr>
        <p:spPr>
          <a:xfrm>
            <a:off x="4114800" y="5257800"/>
            <a:ext cx="1371600" cy="584775"/>
          </a:xfrm>
          <a:prstGeom prst="rect">
            <a:avLst/>
          </a:prstGeom>
          <a:noFill/>
        </p:spPr>
        <p:txBody>
          <a:bodyPr wrap="square" rtlCol="0">
            <a:spAutoFit/>
          </a:bodyPr>
          <a:lstStyle/>
          <a:p>
            <a:r>
              <a:rPr lang="en-US" sz="1600" b="1" dirty="0" smtClean="0"/>
              <a:t>+ H</a:t>
            </a:r>
            <a:r>
              <a:rPr lang="en-US" sz="1600" b="1" baseline="-25000" dirty="0" smtClean="0"/>
              <a:t>2</a:t>
            </a:r>
            <a:r>
              <a:rPr lang="en-US" sz="1600" b="1" dirty="0" smtClean="0"/>
              <a:t>O or </a:t>
            </a:r>
            <a:r>
              <a:rPr lang="en-US" sz="1600" b="1" dirty="0" smtClean="0"/>
              <a:t>  MeOH</a:t>
            </a:r>
            <a:endParaRPr lang="en-US" sz="1600" b="1" dirty="0"/>
          </a:p>
        </p:txBody>
      </p:sp>
      <p:cxnSp>
        <p:nvCxnSpPr>
          <p:cNvPr id="57" name="Straight Arrow Connector 56"/>
          <p:cNvCxnSpPr>
            <a:stCxn id="40" idx="2"/>
            <a:endCxn id="31" idx="1"/>
          </p:cNvCxnSpPr>
          <p:nvPr/>
        </p:nvCxnSpPr>
        <p:spPr>
          <a:xfrm rot="16200000" flipH="1">
            <a:off x="1195060" y="5081260"/>
            <a:ext cx="86380"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8534400" cy="861774"/>
          </a:xfrm>
          <a:prstGeom prst="rect">
            <a:avLst/>
          </a:prstGeom>
          <a:noFill/>
        </p:spPr>
        <p:txBody>
          <a:bodyPr wrap="square" rtlCol="0">
            <a:spAutoFit/>
          </a:bodyPr>
          <a:lstStyle/>
          <a:p>
            <a:r>
              <a:rPr lang="en-US" sz="1600" dirty="0" smtClean="0"/>
              <a:t>The reduction in flow is thought to be a result of expansion of the zeolite crystals which causes the defects to shrink, thereby reducing defect transport. </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TotalTime>
  <Words>155</Words>
  <Application>Microsoft Office PowerPoint</Application>
  <PresentationFormat>On-screen Show (4:3)</PresentationFormat>
  <Paragraphs>15</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Slide 1</vt:lpstr>
      <vt:lpstr>Slide 2</vt:lpstr>
      <vt:lpstr>Slide 3</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Will</dc:creator>
  <cp:lastModifiedBy>John</cp:lastModifiedBy>
  <cp:revision>19</cp:revision>
  <dcterms:created xsi:type="dcterms:W3CDTF">2008-09-14T22:34:46Z</dcterms:created>
  <dcterms:modified xsi:type="dcterms:W3CDTF">2008-09-18T13:12:42Z</dcterms:modified>
</cp:coreProperties>
</file>