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51" d="100"/>
          <a:sy n="151" d="100"/>
        </p:scale>
        <p:origin x="-11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97F2A-E7B5-6747-97E0-0F0734D46081}" type="datetimeFigureOut">
              <a:rPr lang="en-US" smtClean="0"/>
              <a:t>9/18/08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C6483-08D4-1D4C-BCE0-8D1C622FAE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2.pdf"/><Relationship Id="rId5" Type="http://schemas.openxmlformats.org/officeDocument/2006/relationships/oleObject" Target="???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381000" y="762000"/>
            <a:ext cx="80772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788433" y="2030413"/>
            <a:ext cx="1792967" cy="1779587"/>
            <a:chOff x="2366" y="1355"/>
            <a:chExt cx="1742" cy="1729"/>
          </a:xfrm>
        </p:grpSpPr>
        <p:sp>
          <p:nvSpPr>
            <p:cNvPr id="5" name="Rectangle 11" descr="Wide upward diagonal"/>
            <p:cNvSpPr>
              <a:spLocks noChangeArrowheads="1"/>
            </p:cNvSpPr>
            <p:nvPr/>
          </p:nvSpPr>
          <p:spPr bwMode="auto">
            <a:xfrm>
              <a:off x="2464" y="2913"/>
              <a:ext cx="1600" cy="171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2436" y="1786"/>
              <a:ext cx="1657" cy="364"/>
              <a:chOff x="2610" y="2161"/>
              <a:chExt cx="1657" cy="364"/>
            </a:xfrm>
          </p:grpSpPr>
          <p:sp>
            <p:nvSpPr>
              <p:cNvPr id="30" name="Freeform 13"/>
              <p:cNvSpPr>
                <a:spLocks/>
              </p:cNvSpPr>
              <p:nvPr/>
            </p:nvSpPr>
            <p:spPr bwMode="auto">
              <a:xfrm>
                <a:off x="2610" y="2161"/>
                <a:ext cx="1657" cy="364"/>
              </a:xfrm>
              <a:custGeom>
                <a:avLst/>
                <a:gdLst/>
                <a:ahLst/>
                <a:cxnLst>
                  <a:cxn ang="0">
                    <a:pos x="512" y="244"/>
                  </a:cxn>
                  <a:cxn ang="0">
                    <a:pos x="444" y="229"/>
                  </a:cxn>
                  <a:cxn ang="0">
                    <a:pos x="68" y="234"/>
                  </a:cxn>
                  <a:cxn ang="0">
                    <a:pos x="117" y="288"/>
                  </a:cxn>
                  <a:cxn ang="0">
                    <a:pos x="249" y="278"/>
                  </a:cxn>
                  <a:cxn ang="0">
                    <a:pos x="429" y="229"/>
                  </a:cxn>
                  <a:cxn ang="0">
                    <a:pos x="854" y="180"/>
                  </a:cxn>
                  <a:cxn ang="0">
                    <a:pos x="1615" y="234"/>
                  </a:cxn>
                  <a:cxn ang="0">
                    <a:pos x="1488" y="268"/>
                  </a:cxn>
                  <a:cxn ang="0">
                    <a:pos x="1249" y="258"/>
                  </a:cxn>
                  <a:cxn ang="0">
                    <a:pos x="1195" y="244"/>
                  </a:cxn>
                  <a:cxn ang="0">
                    <a:pos x="1127" y="229"/>
                  </a:cxn>
                  <a:cxn ang="0">
                    <a:pos x="844" y="132"/>
                  </a:cxn>
                  <a:cxn ang="0">
                    <a:pos x="605" y="58"/>
                  </a:cxn>
                  <a:cxn ang="0">
                    <a:pos x="317" y="24"/>
                  </a:cxn>
                  <a:cxn ang="0">
                    <a:pos x="83" y="34"/>
                  </a:cxn>
                  <a:cxn ang="0">
                    <a:pos x="73" y="78"/>
                  </a:cxn>
                  <a:cxn ang="0">
                    <a:pos x="141" y="136"/>
                  </a:cxn>
                  <a:cxn ang="0">
                    <a:pos x="488" y="195"/>
                  </a:cxn>
                  <a:cxn ang="0">
                    <a:pos x="785" y="283"/>
                  </a:cxn>
                  <a:cxn ang="0">
                    <a:pos x="927" y="361"/>
                  </a:cxn>
                  <a:cxn ang="0">
                    <a:pos x="995" y="356"/>
                  </a:cxn>
                  <a:cxn ang="0">
                    <a:pos x="1024" y="322"/>
                  </a:cxn>
                  <a:cxn ang="0">
                    <a:pos x="1112" y="185"/>
                  </a:cxn>
                  <a:cxn ang="0">
                    <a:pos x="1283" y="107"/>
                  </a:cxn>
                  <a:cxn ang="0">
                    <a:pos x="1385" y="127"/>
                  </a:cxn>
                  <a:cxn ang="0">
                    <a:pos x="1122" y="117"/>
                  </a:cxn>
                  <a:cxn ang="0">
                    <a:pos x="985" y="63"/>
                  </a:cxn>
                  <a:cxn ang="0">
                    <a:pos x="732" y="0"/>
                  </a:cxn>
                  <a:cxn ang="0">
                    <a:pos x="619" y="5"/>
                  </a:cxn>
                  <a:cxn ang="0">
                    <a:pos x="541" y="49"/>
                  </a:cxn>
                  <a:cxn ang="0">
                    <a:pos x="463" y="97"/>
                  </a:cxn>
                  <a:cxn ang="0">
                    <a:pos x="400" y="127"/>
                  </a:cxn>
                  <a:cxn ang="0">
                    <a:pos x="117" y="78"/>
                  </a:cxn>
                  <a:cxn ang="0">
                    <a:pos x="0" y="83"/>
                  </a:cxn>
                </a:cxnLst>
                <a:rect l="0" t="0" r="r" b="b"/>
                <a:pathLst>
                  <a:path w="1657" h="364">
                    <a:moveTo>
                      <a:pt x="512" y="244"/>
                    </a:moveTo>
                    <a:cubicBezTo>
                      <a:pt x="488" y="239"/>
                      <a:pt x="467" y="233"/>
                      <a:pt x="444" y="229"/>
                    </a:cubicBezTo>
                    <a:cubicBezTo>
                      <a:pt x="318" y="230"/>
                      <a:pt x="192" y="220"/>
                      <a:pt x="68" y="234"/>
                    </a:cubicBezTo>
                    <a:cubicBezTo>
                      <a:pt x="43" y="236"/>
                      <a:pt x="93" y="282"/>
                      <a:pt x="117" y="288"/>
                    </a:cubicBezTo>
                    <a:cubicBezTo>
                      <a:pt x="149" y="286"/>
                      <a:pt x="212" y="283"/>
                      <a:pt x="249" y="278"/>
                    </a:cubicBezTo>
                    <a:cubicBezTo>
                      <a:pt x="310" y="269"/>
                      <a:pt x="366" y="235"/>
                      <a:pt x="429" y="229"/>
                    </a:cubicBezTo>
                    <a:cubicBezTo>
                      <a:pt x="570" y="215"/>
                      <a:pt x="712" y="191"/>
                      <a:pt x="854" y="180"/>
                    </a:cubicBezTo>
                    <a:cubicBezTo>
                      <a:pt x="1262" y="183"/>
                      <a:pt x="1338" y="141"/>
                      <a:pt x="1615" y="234"/>
                    </a:cubicBezTo>
                    <a:cubicBezTo>
                      <a:pt x="1657" y="294"/>
                      <a:pt x="1529" y="262"/>
                      <a:pt x="1488" y="268"/>
                    </a:cubicBezTo>
                    <a:cubicBezTo>
                      <a:pt x="1408" y="266"/>
                      <a:pt x="1326" y="274"/>
                      <a:pt x="1249" y="258"/>
                    </a:cubicBezTo>
                    <a:cubicBezTo>
                      <a:pt x="1230" y="254"/>
                      <a:pt x="1213" y="248"/>
                      <a:pt x="1195" y="244"/>
                    </a:cubicBezTo>
                    <a:cubicBezTo>
                      <a:pt x="1172" y="239"/>
                      <a:pt x="1127" y="229"/>
                      <a:pt x="1127" y="229"/>
                    </a:cubicBezTo>
                    <a:cubicBezTo>
                      <a:pt x="1034" y="183"/>
                      <a:pt x="942" y="157"/>
                      <a:pt x="844" y="132"/>
                    </a:cubicBezTo>
                    <a:cubicBezTo>
                      <a:pt x="764" y="111"/>
                      <a:pt x="684" y="81"/>
                      <a:pt x="605" y="58"/>
                    </a:cubicBezTo>
                    <a:cubicBezTo>
                      <a:pt x="513" y="30"/>
                      <a:pt x="410" y="27"/>
                      <a:pt x="317" y="24"/>
                    </a:cubicBezTo>
                    <a:cubicBezTo>
                      <a:pt x="239" y="27"/>
                      <a:pt x="160" y="27"/>
                      <a:pt x="83" y="34"/>
                    </a:cubicBezTo>
                    <a:cubicBezTo>
                      <a:pt x="57" y="36"/>
                      <a:pt x="69" y="65"/>
                      <a:pt x="73" y="78"/>
                    </a:cubicBezTo>
                    <a:cubicBezTo>
                      <a:pt x="81" y="107"/>
                      <a:pt x="112" y="127"/>
                      <a:pt x="141" y="136"/>
                    </a:cubicBezTo>
                    <a:cubicBezTo>
                      <a:pt x="238" y="208"/>
                      <a:pt x="372" y="184"/>
                      <a:pt x="488" y="195"/>
                    </a:cubicBezTo>
                    <a:cubicBezTo>
                      <a:pt x="586" y="213"/>
                      <a:pt x="693" y="241"/>
                      <a:pt x="785" y="283"/>
                    </a:cubicBezTo>
                    <a:cubicBezTo>
                      <a:pt x="843" y="309"/>
                      <a:pt x="854" y="350"/>
                      <a:pt x="927" y="361"/>
                    </a:cubicBezTo>
                    <a:cubicBezTo>
                      <a:pt x="949" y="359"/>
                      <a:pt x="973" y="364"/>
                      <a:pt x="995" y="356"/>
                    </a:cubicBezTo>
                    <a:cubicBezTo>
                      <a:pt x="1008" y="350"/>
                      <a:pt x="1014" y="333"/>
                      <a:pt x="1024" y="322"/>
                    </a:cubicBezTo>
                    <a:cubicBezTo>
                      <a:pt x="1058" y="279"/>
                      <a:pt x="1076" y="224"/>
                      <a:pt x="1112" y="185"/>
                    </a:cubicBezTo>
                    <a:cubicBezTo>
                      <a:pt x="1160" y="130"/>
                      <a:pt x="1212" y="116"/>
                      <a:pt x="1283" y="107"/>
                    </a:cubicBezTo>
                    <a:cubicBezTo>
                      <a:pt x="1544" y="114"/>
                      <a:pt x="1492" y="117"/>
                      <a:pt x="1385" y="127"/>
                    </a:cubicBezTo>
                    <a:cubicBezTo>
                      <a:pt x="1297" y="125"/>
                      <a:pt x="1204" y="147"/>
                      <a:pt x="1122" y="117"/>
                    </a:cubicBezTo>
                    <a:cubicBezTo>
                      <a:pt x="1076" y="100"/>
                      <a:pt x="1032" y="75"/>
                      <a:pt x="985" y="63"/>
                    </a:cubicBezTo>
                    <a:cubicBezTo>
                      <a:pt x="900" y="40"/>
                      <a:pt x="816" y="22"/>
                      <a:pt x="732" y="0"/>
                    </a:cubicBezTo>
                    <a:cubicBezTo>
                      <a:pt x="694" y="1"/>
                      <a:pt x="656" y="0"/>
                      <a:pt x="619" y="5"/>
                    </a:cubicBezTo>
                    <a:cubicBezTo>
                      <a:pt x="593" y="8"/>
                      <a:pt x="566" y="40"/>
                      <a:pt x="541" y="49"/>
                    </a:cubicBezTo>
                    <a:cubicBezTo>
                      <a:pt x="513" y="70"/>
                      <a:pt x="497" y="90"/>
                      <a:pt x="463" y="97"/>
                    </a:cubicBezTo>
                    <a:cubicBezTo>
                      <a:pt x="444" y="110"/>
                      <a:pt x="421" y="119"/>
                      <a:pt x="400" y="127"/>
                    </a:cubicBezTo>
                    <a:cubicBezTo>
                      <a:pt x="303" y="116"/>
                      <a:pt x="212" y="87"/>
                      <a:pt x="117" y="78"/>
                    </a:cubicBezTo>
                    <a:cubicBezTo>
                      <a:pt x="78" y="79"/>
                      <a:pt x="0" y="83"/>
                      <a:pt x="0" y="83"/>
                    </a:cubicBezTo>
                  </a:path>
                </a:pathLst>
              </a:custGeom>
              <a:noFill/>
              <a:ln w="1905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Oval 14"/>
              <p:cNvSpPr>
                <a:spLocks noChangeArrowheads="1"/>
              </p:cNvSpPr>
              <p:nvPr/>
            </p:nvSpPr>
            <p:spPr bwMode="auto">
              <a:xfrm>
                <a:off x="2873" y="2190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Oval 15"/>
              <p:cNvSpPr>
                <a:spLocks noChangeArrowheads="1"/>
              </p:cNvSpPr>
              <p:nvPr/>
            </p:nvSpPr>
            <p:spPr bwMode="auto">
              <a:xfrm>
                <a:off x="3068" y="2268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Oval 16"/>
              <p:cNvSpPr>
                <a:spLocks noChangeArrowheads="1"/>
              </p:cNvSpPr>
              <p:nvPr/>
            </p:nvSpPr>
            <p:spPr bwMode="auto">
              <a:xfrm>
                <a:off x="3341" y="2190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Oval 17"/>
              <p:cNvSpPr>
                <a:spLocks noChangeArrowheads="1"/>
              </p:cNvSpPr>
              <p:nvPr/>
            </p:nvSpPr>
            <p:spPr bwMode="auto">
              <a:xfrm>
                <a:off x="2683" y="2297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Oval 18"/>
              <p:cNvSpPr>
                <a:spLocks noChangeArrowheads="1"/>
              </p:cNvSpPr>
              <p:nvPr/>
            </p:nvSpPr>
            <p:spPr bwMode="auto">
              <a:xfrm>
                <a:off x="3258" y="2264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Oval 19"/>
              <p:cNvSpPr>
                <a:spLocks noChangeArrowheads="1"/>
              </p:cNvSpPr>
              <p:nvPr/>
            </p:nvSpPr>
            <p:spPr bwMode="auto">
              <a:xfrm>
                <a:off x="3360" y="2361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Oval 20"/>
              <p:cNvSpPr>
                <a:spLocks noChangeArrowheads="1"/>
              </p:cNvSpPr>
              <p:nvPr/>
            </p:nvSpPr>
            <p:spPr bwMode="auto">
              <a:xfrm>
                <a:off x="3503" y="2235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Oval 21"/>
              <p:cNvSpPr>
                <a:spLocks noChangeArrowheads="1"/>
              </p:cNvSpPr>
              <p:nvPr/>
            </p:nvSpPr>
            <p:spPr bwMode="auto">
              <a:xfrm>
                <a:off x="3526" y="2376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Oval 22"/>
              <p:cNvSpPr>
                <a:spLocks noChangeArrowheads="1"/>
              </p:cNvSpPr>
              <p:nvPr/>
            </p:nvSpPr>
            <p:spPr bwMode="auto">
              <a:xfrm>
                <a:off x="3898" y="2347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Oval 23"/>
              <p:cNvSpPr>
                <a:spLocks noChangeArrowheads="1"/>
              </p:cNvSpPr>
              <p:nvPr/>
            </p:nvSpPr>
            <p:spPr bwMode="auto">
              <a:xfrm>
                <a:off x="3731" y="2180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Oval 24"/>
              <p:cNvSpPr>
                <a:spLocks noChangeArrowheads="1"/>
              </p:cNvSpPr>
              <p:nvPr/>
            </p:nvSpPr>
            <p:spPr bwMode="auto">
              <a:xfrm>
                <a:off x="3126" y="2405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2407" y="2127"/>
              <a:ext cx="1682" cy="396"/>
              <a:chOff x="2342" y="2132"/>
              <a:chExt cx="1682" cy="396"/>
            </a:xfrm>
          </p:grpSpPr>
          <p:pic>
            <p:nvPicPr>
              <p:cNvPr id="26" name="Picture 26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2342" y="2139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27" name="Picture 27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3214" y="2132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28" name="Picture 28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3613" y="2152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29" name="Picture 29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2774" y="2152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8" name="Group 30"/>
            <p:cNvGrpSpPr>
              <a:grpSpLocks/>
            </p:cNvGrpSpPr>
            <p:nvPr/>
          </p:nvGrpSpPr>
          <p:grpSpPr bwMode="auto">
            <a:xfrm>
              <a:off x="2366" y="1355"/>
              <a:ext cx="1682" cy="396"/>
              <a:chOff x="2342" y="2132"/>
              <a:chExt cx="1682" cy="396"/>
            </a:xfrm>
          </p:grpSpPr>
          <p:pic>
            <p:nvPicPr>
              <p:cNvPr id="22" name="Picture 31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2342" y="2139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23" name="Picture 32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3214" y="2132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24" name="Picture 33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3613" y="2152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25" name="Picture 34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3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4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2774" y="2152"/>
                <a:ext cx="411" cy="3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9" name="Group 35"/>
            <p:cNvGrpSpPr>
              <a:grpSpLocks/>
            </p:cNvGrpSpPr>
            <p:nvPr/>
          </p:nvGrpSpPr>
          <p:grpSpPr bwMode="auto">
            <a:xfrm>
              <a:off x="2451" y="2539"/>
              <a:ext cx="1657" cy="364"/>
              <a:chOff x="2610" y="2161"/>
              <a:chExt cx="1657" cy="364"/>
            </a:xfrm>
          </p:grpSpPr>
          <p:sp>
            <p:nvSpPr>
              <p:cNvPr id="10" name="Freeform 36"/>
              <p:cNvSpPr>
                <a:spLocks/>
              </p:cNvSpPr>
              <p:nvPr/>
            </p:nvSpPr>
            <p:spPr bwMode="auto">
              <a:xfrm>
                <a:off x="2610" y="2161"/>
                <a:ext cx="1657" cy="364"/>
              </a:xfrm>
              <a:custGeom>
                <a:avLst/>
                <a:gdLst/>
                <a:ahLst/>
                <a:cxnLst>
                  <a:cxn ang="0">
                    <a:pos x="512" y="244"/>
                  </a:cxn>
                  <a:cxn ang="0">
                    <a:pos x="444" y="229"/>
                  </a:cxn>
                  <a:cxn ang="0">
                    <a:pos x="68" y="234"/>
                  </a:cxn>
                  <a:cxn ang="0">
                    <a:pos x="117" y="288"/>
                  </a:cxn>
                  <a:cxn ang="0">
                    <a:pos x="249" y="278"/>
                  </a:cxn>
                  <a:cxn ang="0">
                    <a:pos x="429" y="229"/>
                  </a:cxn>
                  <a:cxn ang="0">
                    <a:pos x="854" y="180"/>
                  </a:cxn>
                  <a:cxn ang="0">
                    <a:pos x="1615" y="234"/>
                  </a:cxn>
                  <a:cxn ang="0">
                    <a:pos x="1488" y="268"/>
                  </a:cxn>
                  <a:cxn ang="0">
                    <a:pos x="1249" y="258"/>
                  </a:cxn>
                  <a:cxn ang="0">
                    <a:pos x="1195" y="244"/>
                  </a:cxn>
                  <a:cxn ang="0">
                    <a:pos x="1127" y="229"/>
                  </a:cxn>
                  <a:cxn ang="0">
                    <a:pos x="844" y="132"/>
                  </a:cxn>
                  <a:cxn ang="0">
                    <a:pos x="605" y="58"/>
                  </a:cxn>
                  <a:cxn ang="0">
                    <a:pos x="317" y="24"/>
                  </a:cxn>
                  <a:cxn ang="0">
                    <a:pos x="83" y="34"/>
                  </a:cxn>
                  <a:cxn ang="0">
                    <a:pos x="73" y="78"/>
                  </a:cxn>
                  <a:cxn ang="0">
                    <a:pos x="141" y="136"/>
                  </a:cxn>
                  <a:cxn ang="0">
                    <a:pos x="488" y="195"/>
                  </a:cxn>
                  <a:cxn ang="0">
                    <a:pos x="785" y="283"/>
                  </a:cxn>
                  <a:cxn ang="0">
                    <a:pos x="927" y="361"/>
                  </a:cxn>
                  <a:cxn ang="0">
                    <a:pos x="995" y="356"/>
                  </a:cxn>
                  <a:cxn ang="0">
                    <a:pos x="1024" y="322"/>
                  </a:cxn>
                  <a:cxn ang="0">
                    <a:pos x="1112" y="185"/>
                  </a:cxn>
                  <a:cxn ang="0">
                    <a:pos x="1283" y="107"/>
                  </a:cxn>
                  <a:cxn ang="0">
                    <a:pos x="1385" y="127"/>
                  </a:cxn>
                  <a:cxn ang="0">
                    <a:pos x="1122" y="117"/>
                  </a:cxn>
                  <a:cxn ang="0">
                    <a:pos x="985" y="63"/>
                  </a:cxn>
                  <a:cxn ang="0">
                    <a:pos x="732" y="0"/>
                  </a:cxn>
                  <a:cxn ang="0">
                    <a:pos x="619" y="5"/>
                  </a:cxn>
                  <a:cxn ang="0">
                    <a:pos x="541" y="49"/>
                  </a:cxn>
                  <a:cxn ang="0">
                    <a:pos x="463" y="97"/>
                  </a:cxn>
                  <a:cxn ang="0">
                    <a:pos x="400" y="127"/>
                  </a:cxn>
                  <a:cxn ang="0">
                    <a:pos x="117" y="78"/>
                  </a:cxn>
                  <a:cxn ang="0">
                    <a:pos x="0" y="83"/>
                  </a:cxn>
                </a:cxnLst>
                <a:rect l="0" t="0" r="r" b="b"/>
                <a:pathLst>
                  <a:path w="1657" h="364">
                    <a:moveTo>
                      <a:pt x="512" y="244"/>
                    </a:moveTo>
                    <a:cubicBezTo>
                      <a:pt x="488" y="239"/>
                      <a:pt x="467" y="233"/>
                      <a:pt x="444" y="229"/>
                    </a:cubicBezTo>
                    <a:cubicBezTo>
                      <a:pt x="318" y="230"/>
                      <a:pt x="192" y="220"/>
                      <a:pt x="68" y="234"/>
                    </a:cubicBezTo>
                    <a:cubicBezTo>
                      <a:pt x="43" y="236"/>
                      <a:pt x="93" y="282"/>
                      <a:pt x="117" y="288"/>
                    </a:cubicBezTo>
                    <a:cubicBezTo>
                      <a:pt x="149" y="286"/>
                      <a:pt x="212" y="283"/>
                      <a:pt x="249" y="278"/>
                    </a:cubicBezTo>
                    <a:cubicBezTo>
                      <a:pt x="310" y="269"/>
                      <a:pt x="366" y="235"/>
                      <a:pt x="429" y="229"/>
                    </a:cubicBezTo>
                    <a:cubicBezTo>
                      <a:pt x="570" y="215"/>
                      <a:pt x="712" y="191"/>
                      <a:pt x="854" y="180"/>
                    </a:cubicBezTo>
                    <a:cubicBezTo>
                      <a:pt x="1262" y="183"/>
                      <a:pt x="1338" y="141"/>
                      <a:pt x="1615" y="234"/>
                    </a:cubicBezTo>
                    <a:cubicBezTo>
                      <a:pt x="1657" y="294"/>
                      <a:pt x="1529" y="262"/>
                      <a:pt x="1488" y="268"/>
                    </a:cubicBezTo>
                    <a:cubicBezTo>
                      <a:pt x="1408" y="266"/>
                      <a:pt x="1326" y="274"/>
                      <a:pt x="1249" y="258"/>
                    </a:cubicBezTo>
                    <a:cubicBezTo>
                      <a:pt x="1230" y="254"/>
                      <a:pt x="1213" y="248"/>
                      <a:pt x="1195" y="244"/>
                    </a:cubicBezTo>
                    <a:cubicBezTo>
                      <a:pt x="1172" y="239"/>
                      <a:pt x="1127" y="229"/>
                      <a:pt x="1127" y="229"/>
                    </a:cubicBezTo>
                    <a:cubicBezTo>
                      <a:pt x="1034" y="183"/>
                      <a:pt x="942" y="157"/>
                      <a:pt x="844" y="132"/>
                    </a:cubicBezTo>
                    <a:cubicBezTo>
                      <a:pt x="764" y="111"/>
                      <a:pt x="684" y="81"/>
                      <a:pt x="605" y="58"/>
                    </a:cubicBezTo>
                    <a:cubicBezTo>
                      <a:pt x="513" y="30"/>
                      <a:pt x="410" y="27"/>
                      <a:pt x="317" y="24"/>
                    </a:cubicBezTo>
                    <a:cubicBezTo>
                      <a:pt x="239" y="27"/>
                      <a:pt x="160" y="27"/>
                      <a:pt x="83" y="34"/>
                    </a:cubicBezTo>
                    <a:cubicBezTo>
                      <a:pt x="57" y="36"/>
                      <a:pt x="69" y="65"/>
                      <a:pt x="73" y="78"/>
                    </a:cubicBezTo>
                    <a:cubicBezTo>
                      <a:pt x="81" y="107"/>
                      <a:pt x="112" y="127"/>
                      <a:pt x="141" y="136"/>
                    </a:cubicBezTo>
                    <a:cubicBezTo>
                      <a:pt x="238" y="208"/>
                      <a:pt x="372" y="184"/>
                      <a:pt x="488" y="195"/>
                    </a:cubicBezTo>
                    <a:cubicBezTo>
                      <a:pt x="586" y="213"/>
                      <a:pt x="693" y="241"/>
                      <a:pt x="785" y="283"/>
                    </a:cubicBezTo>
                    <a:cubicBezTo>
                      <a:pt x="843" y="309"/>
                      <a:pt x="854" y="350"/>
                      <a:pt x="927" y="361"/>
                    </a:cubicBezTo>
                    <a:cubicBezTo>
                      <a:pt x="949" y="359"/>
                      <a:pt x="973" y="364"/>
                      <a:pt x="995" y="356"/>
                    </a:cubicBezTo>
                    <a:cubicBezTo>
                      <a:pt x="1008" y="350"/>
                      <a:pt x="1014" y="333"/>
                      <a:pt x="1024" y="322"/>
                    </a:cubicBezTo>
                    <a:cubicBezTo>
                      <a:pt x="1058" y="279"/>
                      <a:pt x="1076" y="224"/>
                      <a:pt x="1112" y="185"/>
                    </a:cubicBezTo>
                    <a:cubicBezTo>
                      <a:pt x="1160" y="130"/>
                      <a:pt x="1212" y="116"/>
                      <a:pt x="1283" y="107"/>
                    </a:cubicBezTo>
                    <a:cubicBezTo>
                      <a:pt x="1544" y="114"/>
                      <a:pt x="1492" y="117"/>
                      <a:pt x="1385" y="127"/>
                    </a:cubicBezTo>
                    <a:cubicBezTo>
                      <a:pt x="1297" y="125"/>
                      <a:pt x="1204" y="147"/>
                      <a:pt x="1122" y="117"/>
                    </a:cubicBezTo>
                    <a:cubicBezTo>
                      <a:pt x="1076" y="100"/>
                      <a:pt x="1032" y="75"/>
                      <a:pt x="985" y="63"/>
                    </a:cubicBezTo>
                    <a:cubicBezTo>
                      <a:pt x="900" y="40"/>
                      <a:pt x="816" y="22"/>
                      <a:pt x="732" y="0"/>
                    </a:cubicBezTo>
                    <a:cubicBezTo>
                      <a:pt x="694" y="1"/>
                      <a:pt x="656" y="0"/>
                      <a:pt x="619" y="5"/>
                    </a:cubicBezTo>
                    <a:cubicBezTo>
                      <a:pt x="593" y="8"/>
                      <a:pt x="566" y="40"/>
                      <a:pt x="541" y="49"/>
                    </a:cubicBezTo>
                    <a:cubicBezTo>
                      <a:pt x="513" y="70"/>
                      <a:pt x="497" y="90"/>
                      <a:pt x="463" y="97"/>
                    </a:cubicBezTo>
                    <a:cubicBezTo>
                      <a:pt x="444" y="110"/>
                      <a:pt x="421" y="119"/>
                      <a:pt x="400" y="127"/>
                    </a:cubicBezTo>
                    <a:cubicBezTo>
                      <a:pt x="303" y="116"/>
                      <a:pt x="212" y="87"/>
                      <a:pt x="117" y="78"/>
                    </a:cubicBezTo>
                    <a:cubicBezTo>
                      <a:pt x="78" y="79"/>
                      <a:pt x="0" y="83"/>
                      <a:pt x="0" y="83"/>
                    </a:cubicBezTo>
                  </a:path>
                </a:pathLst>
              </a:custGeom>
              <a:noFill/>
              <a:ln w="1905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Oval 37"/>
              <p:cNvSpPr>
                <a:spLocks noChangeArrowheads="1"/>
              </p:cNvSpPr>
              <p:nvPr/>
            </p:nvSpPr>
            <p:spPr bwMode="auto">
              <a:xfrm>
                <a:off x="2873" y="2190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Oval 38"/>
              <p:cNvSpPr>
                <a:spLocks noChangeArrowheads="1"/>
              </p:cNvSpPr>
              <p:nvPr/>
            </p:nvSpPr>
            <p:spPr bwMode="auto">
              <a:xfrm>
                <a:off x="3068" y="2268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Oval 39"/>
              <p:cNvSpPr>
                <a:spLocks noChangeArrowheads="1"/>
              </p:cNvSpPr>
              <p:nvPr/>
            </p:nvSpPr>
            <p:spPr bwMode="auto">
              <a:xfrm>
                <a:off x="3341" y="2190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Oval 40"/>
              <p:cNvSpPr>
                <a:spLocks noChangeArrowheads="1"/>
              </p:cNvSpPr>
              <p:nvPr/>
            </p:nvSpPr>
            <p:spPr bwMode="auto">
              <a:xfrm>
                <a:off x="2683" y="2297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Oval 41"/>
              <p:cNvSpPr>
                <a:spLocks noChangeArrowheads="1"/>
              </p:cNvSpPr>
              <p:nvPr/>
            </p:nvSpPr>
            <p:spPr bwMode="auto">
              <a:xfrm>
                <a:off x="3258" y="2264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Oval 42"/>
              <p:cNvSpPr>
                <a:spLocks noChangeArrowheads="1"/>
              </p:cNvSpPr>
              <p:nvPr/>
            </p:nvSpPr>
            <p:spPr bwMode="auto">
              <a:xfrm>
                <a:off x="3360" y="2361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Oval 43"/>
              <p:cNvSpPr>
                <a:spLocks noChangeArrowheads="1"/>
              </p:cNvSpPr>
              <p:nvPr/>
            </p:nvSpPr>
            <p:spPr bwMode="auto">
              <a:xfrm>
                <a:off x="3503" y="2235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Oval 44"/>
              <p:cNvSpPr>
                <a:spLocks noChangeArrowheads="1"/>
              </p:cNvSpPr>
              <p:nvPr/>
            </p:nvSpPr>
            <p:spPr bwMode="auto">
              <a:xfrm>
                <a:off x="3526" y="2376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Oval 45"/>
              <p:cNvSpPr>
                <a:spLocks noChangeArrowheads="1"/>
              </p:cNvSpPr>
              <p:nvPr/>
            </p:nvSpPr>
            <p:spPr bwMode="auto">
              <a:xfrm>
                <a:off x="3898" y="2347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Oval 46"/>
              <p:cNvSpPr>
                <a:spLocks noChangeArrowheads="1"/>
              </p:cNvSpPr>
              <p:nvPr/>
            </p:nvSpPr>
            <p:spPr bwMode="auto">
              <a:xfrm>
                <a:off x="3731" y="2180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Oval 47"/>
              <p:cNvSpPr>
                <a:spLocks noChangeArrowheads="1"/>
              </p:cNvSpPr>
              <p:nvPr/>
            </p:nvSpPr>
            <p:spPr bwMode="auto">
              <a:xfrm>
                <a:off x="3126" y="2405"/>
                <a:ext cx="74" cy="7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35951" y="3962399"/>
          <a:ext cx="3102679" cy="2557523"/>
        </p:xfrm>
        <a:graphic>
          <a:graphicData uri="http://schemas.openxmlformats.org/presentationml/2006/ole">
            <p:oleObj spid="_x0000_s3074" name="Document" r:id="rId5" imgW="5638800" imgH="4648200" progId="Word.Document.12">
              <p:link updateAutomatic="1"/>
            </p:oleObj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3657600" y="2031147"/>
            <a:ext cx="365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504D"/>
                </a:solidFill>
              </a:rPr>
              <a:t>Hybrid NP/POM films prepared using </a:t>
            </a:r>
            <a:r>
              <a:rPr lang="en-US" dirty="0" err="1" smtClean="0">
                <a:solidFill>
                  <a:srgbClr val="C0504D"/>
                </a:solidFill>
              </a:rPr>
              <a:t>LbL</a:t>
            </a:r>
            <a:r>
              <a:rPr lang="en-US" dirty="0" smtClean="0">
                <a:solidFill>
                  <a:srgbClr val="C0504D"/>
                </a:solidFill>
              </a:rPr>
              <a:t> assembly are ‘modular’, offering the possibility to study a wide variety of </a:t>
            </a:r>
            <a:r>
              <a:rPr lang="en-US" dirty="0" err="1" smtClean="0">
                <a:solidFill>
                  <a:srgbClr val="C0504D"/>
                </a:solidFill>
              </a:rPr>
              <a:t>POMs</a:t>
            </a:r>
            <a:r>
              <a:rPr lang="en-US" dirty="0" smtClean="0">
                <a:solidFill>
                  <a:srgbClr val="C0504D"/>
                </a:solidFill>
              </a:rPr>
              <a:t> and </a:t>
            </a:r>
            <a:r>
              <a:rPr lang="en-US" dirty="0" err="1" smtClean="0">
                <a:solidFill>
                  <a:srgbClr val="C0504D"/>
                </a:solidFill>
              </a:rPr>
              <a:t>nanoparticles</a:t>
            </a:r>
            <a:r>
              <a:rPr lang="en-US" dirty="0" smtClean="0">
                <a:solidFill>
                  <a:srgbClr val="C0504D"/>
                </a:solidFill>
              </a:rPr>
              <a:t> using the same thin film architecture. </a:t>
            </a: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accent2"/>
                </a:solidFill>
              </a:rPr>
              <a:t>Improved </a:t>
            </a:r>
            <a:r>
              <a:rPr lang="en-US" sz="2200" b="1" dirty="0">
                <a:solidFill>
                  <a:schemeClr val="accent2"/>
                </a:solidFill>
              </a:rPr>
              <a:t>Oxygen Reduction Cathodes Using </a:t>
            </a:r>
            <a:r>
              <a:rPr lang="en-US" sz="2200" b="1" dirty="0" err="1">
                <a:solidFill>
                  <a:schemeClr val="accent2"/>
                </a:solidFill>
              </a:rPr>
              <a:t>Polyoxometalate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Cocatalysts</a:t>
            </a:r>
            <a:endParaRPr lang="en-US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3505200" y="3962399"/>
            <a:ext cx="28436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C0504D"/>
                </a:solidFill>
              </a:rPr>
              <a:t>YES! </a:t>
            </a:r>
            <a:r>
              <a:rPr lang="en-US" b="1" i="1" dirty="0" err="1" smtClean="0">
                <a:solidFill>
                  <a:srgbClr val="C0504D"/>
                </a:solidFill>
              </a:rPr>
              <a:t>POMs</a:t>
            </a:r>
            <a:r>
              <a:rPr lang="en-US" b="1" i="1" dirty="0" smtClean="0">
                <a:solidFill>
                  <a:srgbClr val="C0504D"/>
                </a:solidFill>
              </a:rPr>
              <a:t> with weaker M-O bonds (Co) exhibit a greater influence on oxygen reduction at Au surfaces (i.e., a more positive shift of the potential) than </a:t>
            </a:r>
            <a:r>
              <a:rPr lang="en-US" b="1" i="1" dirty="0" err="1" smtClean="0">
                <a:solidFill>
                  <a:srgbClr val="C0504D"/>
                </a:solidFill>
              </a:rPr>
              <a:t>POMs</a:t>
            </a:r>
            <a:r>
              <a:rPr lang="en-US" b="1" i="1" dirty="0" smtClean="0">
                <a:solidFill>
                  <a:srgbClr val="C0504D"/>
                </a:solidFill>
              </a:rPr>
              <a:t> with stronger M-O bonds.</a:t>
            </a:r>
            <a:r>
              <a:rPr lang="en-US" dirty="0" smtClean="0">
                <a:solidFill>
                  <a:srgbClr val="C0504D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47" name="Text Box 3"/>
          <p:cNvSpPr txBox="1">
            <a:spLocks noChangeArrowheads="1"/>
          </p:cNvSpPr>
          <p:nvPr/>
        </p:nvSpPr>
        <p:spPr bwMode="auto">
          <a:xfrm>
            <a:off x="5095892" y="685800"/>
            <a:ext cx="35147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C0504D"/>
                </a:solidFill>
              </a:rPr>
              <a:t>O</a:t>
            </a:r>
            <a:r>
              <a:rPr lang="en-US" baseline="-25000" dirty="0">
                <a:solidFill>
                  <a:srgbClr val="C0504D"/>
                </a:solidFill>
              </a:rPr>
              <a:t>2</a:t>
            </a:r>
            <a:r>
              <a:rPr lang="en-US" dirty="0">
                <a:solidFill>
                  <a:srgbClr val="C0504D"/>
                </a:solidFill>
              </a:rPr>
              <a:t> + 4e</a:t>
            </a:r>
            <a:r>
              <a:rPr lang="en-US" baseline="30000" dirty="0">
                <a:solidFill>
                  <a:srgbClr val="C0504D"/>
                </a:solidFill>
              </a:rPr>
              <a:t>–</a:t>
            </a:r>
            <a:r>
              <a:rPr lang="en-US" dirty="0">
                <a:solidFill>
                  <a:srgbClr val="C0504D"/>
                </a:solidFill>
              </a:rPr>
              <a:t> + 4H</a:t>
            </a:r>
            <a:r>
              <a:rPr lang="en-US" baseline="30000" dirty="0">
                <a:solidFill>
                  <a:srgbClr val="C0504D"/>
                </a:solidFill>
              </a:rPr>
              <a:t>+</a:t>
            </a:r>
            <a:r>
              <a:rPr lang="en-US" dirty="0">
                <a:solidFill>
                  <a:srgbClr val="C0504D"/>
                </a:solidFill>
              </a:rPr>
              <a:t> === 2H</a:t>
            </a:r>
            <a:r>
              <a:rPr lang="en-US" baseline="-25000" dirty="0">
                <a:solidFill>
                  <a:srgbClr val="C0504D"/>
                </a:solidFill>
              </a:rPr>
              <a:t>2</a:t>
            </a:r>
            <a:r>
              <a:rPr lang="en-US" dirty="0">
                <a:solidFill>
                  <a:srgbClr val="C0504D"/>
                </a:solidFill>
              </a:rPr>
              <a:t>O       </a:t>
            </a:r>
            <a:r>
              <a:rPr lang="en-US" dirty="0" smtClean="0">
                <a:solidFill>
                  <a:srgbClr val="C0504D"/>
                </a:solidFill>
              </a:rPr>
              <a:t>   (</a:t>
            </a:r>
            <a:r>
              <a:rPr lang="en-US" dirty="0">
                <a:solidFill>
                  <a:srgbClr val="C0504D"/>
                </a:solidFill>
              </a:rPr>
              <a:t>1)</a:t>
            </a:r>
          </a:p>
          <a:p>
            <a:endParaRPr lang="en-US" dirty="0">
              <a:solidFill>
                <a:srgbClr val="C0504D"/>
              </a:solidFill>
            </a:endParaRPr>
          </a:p>
          <a:p>
            <a:r>
              <a:rPr lang="en-US" dirty="0">
                <a:solidFill>
                  <a:srgbClr val="C0504D"/>
                </a:solidFill>
              </a:rPr>
              <a:t>2M + O</a:t>
            </a:r>
            <a:r>
              <a:rPr lang="en-US" baseline="-25000" dirty="0">
                <a:solidFill>
                  <a:srgbClr val="C0504D"/>
                </a:solidFill>
              </a:rPr>
              <a:t>2</a:t>
            </a:r>
            <a:r>
              <a:rPr lang="en-US" dirty="0">
                <a:solidFill>
                  <a:srgbClr val="C0504D"/>
                </a:solidFill>
              </a:rPr>
              <a:t> === 2MO			(2)</a:t>
            </a:r>
          </a:p>
          <a:p>
            <a:r>
              <a:rPr lang="en-US" dirty="0">
                <a:solidFill>
                  <a:srgbClr val="C0504D"/>
                </a:solidFill>
              </a:rPr>
              <a:t>2MO +4e</a:t>
            </a:r>
            <a:r>
              <a:rPr lang="en-US" baseline="30000" dirty="0">
                <a:solidFill>
                  <a:srgbClr val="C0504D"/>
                </a:solidFill>
              </a:rPr>
              <a:t>–</a:t>
            </a:r>
            <a:r>
              <a:rPr lang="en-US" dirty="0">
                <a:solidFill>
                  <a:srgbClr val="C0504D"/>
                </a:solidFill>
              </a:rPr>
              <a:t> + 4H</a:t>
            </a:r>
            <a:r>
              <a:rPr lang="en-US" baseline="30000" dirty="0">
                <a:solidFill>
                  <a:srgbClr val="C0504D"/>
                </a:solidFill>
              </a:rPr>
              <a:t>+</a:t>
            </a:r>
            <a:r>
              <a:rPr lang="en-US" dirty="0">
                <a:solidFill>
                  <a:srgbClr val="C0504D"/>
                </a:solidFill>
              </a:rPr>
              <a:t> === 2H</a:t>
            </a:r>
            <a:r>
              <a:rPr lang="en-US" baseline="-25000" dirty="0">
                <a:solidFill>
                  <a:srgbClr val="C0504D"/>
                </a:solidFill>
              </a:rPr>
              <a:t>2</a:t>
            </a:r>
            <a:r>
              <a:rPr lang="en-US" dirty="0">
                <a:solidFill>
                  <a:srgbClr val="C0504D"/>
                </a:solidFill>
              </a:rPr>
              <a:t>O	(3)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81000" y="6858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Taking oxygen reduction as our paradigm case, can </a:t>
            </a:r>
            <a:r>
              <a:rPr lang="en-US" dirty="0" err="1" smtClean="0">
                <a:solidFill>
                  <a:schemeClr val="accent2"/>
                </a:solidFill>
              </a:rPr>
              <a:t>polyoxometalate</a:t>
            </a:r>
            <a:r>
              <a:rPr lang="en-US" dirty="0" smtClean="0">
                <a:solidFill>
                  <a:schemeClr val="accent2"/>
                </a:solidFill>
              </a:rPr>
              <a:t> (POM) </a:t>
            </a:r>
            <a:r>
              <a:rPr lang="en-US" dirty="0" err="1" smtClean="0">
                <a:solidFill>
                  <a:schemeClr val="accent2"/>
                </a:solidFill>
              </a:rPr>
              <a:t>nanoparticle</a:t>
            </a:r>
            <a:r>
              <a:rPr lang="en-US" dirty="0" smtClean="0">
                <a:solidFill>
                  <a:schemeClr val="accent2"/>
                </a:solidFill>
              </a:rPr>
              <a:t> hybrid thin films provide insight into the behavior of </a:t>
            </a:r>
            <a:r>
              <a:rPr lang="en-US" dirty="0" err="1" smtClean="0">
                <a:solidFill>
                  <a:schemeClr val="accent2"/>
                </a:solidFill>
              </a:rPr>
              <a:t>multimetallic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electrocatalysts</a:t>
            </a:r>
            <a:r>
              <a:rPr lang="en-US" dirty="0" smtClean="0">
                <a:solidFill>
                  <a:schemeClr val="accent2"/>
                </a:solidFill>
              </a:rPr>
              <a:t>?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58853" y="6519923"/>
            <a:ext cx="8608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Sankarraj</a:t>
            </a:r>
            <a:r>
              <a:rPr lang="en-US" sz="1600" dirty="0"/>
              <a:t>,</a:t>
            </a:r>
            <a:r>
              <a:rPr lang="en-US" sz="1600" dirty="0" smtClean="0"/>
              <a:t> </a:t>
            </a:r>
            <a:r>
              <a:rPr lang="en-US" sz="1600" dirty="0" err="1" smtClean="0"/>
              <a:t>Ramakrishnan</a:t>
            </a:r>
            <a:r>
              <a:rPr lang="en-US" sz="1600" dirty="0"/>
              <a:t>,</a:t>
            </a:r>
            <a:r>
              <a:rPr lang="en-US" sz="1600" dirty="0" smtClean="0"/>
              <a:t> Shannon</a:t>
            </a:r>
            <a:r>
              <a:rPr lang="en-US" sz="1600" dirty="0"/>
              <a:t>,</a:t>
            </a:r>
            <a:r>
              <a:rPr lang="en-US" sz="1600" dirty="0" smtClean="0"/>
              <a:t> </a:t>
            </a:r>
            <a:r>
              <a:rPr lang="en-US" sz="1600" i="1" dirty="0" smtClean="0"/>
              <a:t>Langmuir</a:t>
            </a:r>
            <a:r>
              <a:rPr lang="en-US" sz="1600" dirty="0"/>
              <a:t>, </a:t>
            </a:r>
            <a:r>
              <a:rPr lang="en-US" sz="1600" b="1" dirty="0"/>
              <a:t>2008</a:t>
            </a:r>
            <a:r>
              <a:rPr lang="en-US" sz="1600" dirty="0"/>
              <a:t>, 24, </a:t>
            </a:r>
            <a:r>
              <a:rPr lang="en-US" sz="1600" dirty="0" smtClean="0"/>
              <a:t>632; </a:t>
            </a:r>
            <a:r>
              <a:rPr lang="en-US" sz="1600" dirty="0" err="1" smtClean="0"/>
              <a:t>Xin</a:t>
            </a:r>
            <a:r>
              <a:rPr lang="en-US" sz="1600" dirty="0" smtClean="0"/>
              <a:t>, Shannon, </a:t>
            </a:r>
            <a:r>
              <a:rPr lang="en-US" sz="1600" i="1" dirty="0" smtClean="0"/>
              <a:t>Langmuir</a:t>
            </a:r>
            <a:r>
              <a:rPr lang="en-US" sz="1600" dirty="0" smtClean="0"/>
              <a:t>, submitted.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51946" y="381000"/>
            <a:ext cx="428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PI: C. Shannon, Auburn University</a:t>
            </a: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6477000" y="3962399"/>
            <a:ext cx="2538311" cy="2259925"/>
            <a:chOff x="6477000" y="4038600"/>
            <a:chExt cx="2538311" cy="2259925"/>
          </a:xfrm>
        </p:grpSpPr>
        <p:sp>
          <p:nvSpPr>
            <p:cNvPr id="53" name="Rectangle 52"/>
            <p:cNvSpPr/>
            <p:nvPr/>
          </p:nvSpPr>
          <p:spPr>
            <a:xfrm>
              <a:off x="6477000" y="4038600"/>
              <a:ext cx="2538311" cy="225992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477000" y="4114800"/>
              <a:ext cx="2538311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504D"/>
                  </a:solidFill>
                </a:rPr>
                <a:t>ORR specific activities of about 7 mA/cm</a:t>
              </a:r>
              <a:r>
                <a:rPr lang="en-US" baseline="30000" dirty="0" smtClean="0">
                  <a:solidFill>
                    <a:srgbClr val="C0504D"/>
                  </a:solidFill>
                </a:rPr>
                <a:t>2</a:t>
              </a:r>
              <a:r>
                <a:rPr lang="en-US" dirty="0" smtClean="0">
                  <a:solidFill>
                    <a:srgbClr val="C0504D"/>
                  </a:solidFill>
                </a:rPr>
                <a:t> have been observed, exceeding the activity of commercial Pt/C catalysts by an order of magnitude</a:t>
              </a:r>
              <a:endParaRPr lang="en-US" dirty="0">
                <a:solidFill>
                  <a:srgbClr val="C0504D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210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???</vt:lpstr>
      <vt:lpstr>Slide 1</vt:lpstr>
    </vt:vector>
  </TitlesOfParts>
  <Company>Auburn University</Company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Curtis Shannon</dc:creator>
  <cp:lastModifiedBy>Curtis Shannon</cp:lastModifiedBy>
  <cp:revision>3</cp:revision>
  <dcterms:created xsi:type="dcterms:W3CDTF">2008-09-18T13:55:47Z</dcterms:created>
  <dcterms:modified xsi:type="dcterms:W3CDTF">2008-09-18T14:48:58Z</dcterms:modified>
</cp:coreProperties>
</file>