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0300" autoAdjust="0"/>
  </p:normalViewPr>
  <p:slideViewPr>
    <p:cSldViewPr>
      <p:cViewPr varScale="1">
        <p:scale>
          <a:sx n="67" d="100"/>
          <a:sy n="67" d="100"/>
        </p:scale>
        <p:origin x="-65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BAAF5ACB-70EF-473B-8FE1-2B8C257B8872}" type="datetimeFigureOut">
              <a:rPr lang="en-US" smtClean="0"/>
              <a:pPr/>
              <a:t>9/17/2008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3C7FA8F-3AF0-410C-88F6-A68226CC79A4}"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AF5ACB-70EF-473B-8FE1-2B8C257B8872}" type="datetimeFigureOut">
              <a:rPr lang="en-US" smtClean="0"/>
              <a:pPr/>
              <a:t>9/17/2008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7FA8F-3AF0-410C-88F6-A68226CC79A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AF5ACB-70EF-473B-8FE1-2B8C257B8872}" type="datetimeFigureOut">
              <a:rPr lang="en-US" smtClean="0"/>
              <a:pPr/>
              <a:t>9/17/2008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7FA8F-3AF0-410C-88F6-A68226CC79A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AF5ACB-70EF-473B-8FE1-2B8C257B8872}" type="datetimeFigureOut">
              <a:rPr lang="en-US" smtClean="0"/>
              <a:pPr/>
              <a:t>9/17/2008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C7FA8F-3AF0-410C-88F6-A68226CC79A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AAF5ACB-70EF-473B-8FE1-2B8C257B8872}" type="datetimeFigureOut">
              <a:rPr lang="en-US" smtClean="0"/>
              <a:pPr/>
              <a:t>9/17/2008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A3C7FA8F-3AF0-410C-88F6-A68226CC79A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AAF5ACB-70EF-473B-8FE1-2B8C257B8872}" type="datetimeFigureOut">
              <a:rPr lang="en-US" smtClean="0"/>
              <a:pPr/>
              <a:t>9/17/2008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C7FA8F-3AF0-410C-88F6-A68226CC79A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AAF5ACB-70EF-473B-8FE1-2B8C257B8872}" type="datetimeFigureOut">
              <a:rPr lang="en-US" smtClean="0"/>
              <a:pPr/>
              <a:t>9/17/2008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C7FA8F-3AF0-410C-88F6-A68226CC79A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AAF5ACB-70EF-473B-8FE1-2B8C257B8872}" type="datetimeFigureOut">
              <a:rPr lang="en-US" smtClean="0"/>
              <a:pPr/>
              <a:t>9/17/2008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C7FA8F-3AF0-410C-88F6-A68226CC79A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F5ACB-70EF-473B-8FE1-2B8C257B8872}" type="datetimeFigureOut">
              <a:rPr lang="en-US" smtClean="0"/>
              <a:pPr/>
              <a:t>9/17/2008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C7FA8F-3AF0-410C-88F6-A68226CC79A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AAF5ACB-70EF-473B-8FE1-2B8C257B8872}" type="datetimeFigureOut">
              <a:rPr lang="en-US" smtClean="0"/>
              <a:pPr/>
              <a:t>9/17/2008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C7FA8F-3AF0-410C-88F6-A68226CC79A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AAF5ACB-70EF-473B-8FE1-2B8C257B8872}" type="datetimeFigureOut">
              <a:rPr lang="en-US" smtClean="0"/>
              <a:pPr/>
              <a:t>9/17/2008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C7FA8F-3AF0-410C-88F6-A68226CC79A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AAF5ACB-70EF-473B-8FE1-2B8C257B8872}" type="datetimeFigureOut">
              <a:rPr lang="en-US" smtClean="0"/>
              <a:pPr/>
              <a:t>9/17/2008</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3C7FA8F-3AF0-410C-88F6-A68226CC79A4}"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su_logo2.bmp"/>
          <p:cNvPicPr>
            <a:picLocks noChangeAspect="1"/>
          </p:cNvPicPr>
          <p:nvPr/>
        </p:nvPicPr>
        <p:blipFill>
          <a:blip r:embed="rId2"/>
          <a:stretch>
            <a:fillRect/>
          </a:stretch>
        </p:blipFill>
        <p:spPr>
          <a:xfrm>
            <a:off x="7162800" y="101906"/>
            <a:ext cx="1752600" cy="1055783"/>
          </a:xfrm>
          <a:prstGeom prst="rect">
            <a:avLst/>
          </a:prstGeom>
        </p:spPr>
      </p:pic>
      <p:sp>
        <p:nvSpPr>
          <p:cNvPr id="6" name="TextBox 5"/>
          <p:cNvSpPr txBox="1"/>
          <p:nvPr/>
        </p:nvSpPr>
        <p:spPr>
          <a:xfrm>
            <a:off x="228600" y="228600"/>
            <a:ext cx="6477000" cy="861774"/>
          </a:xfrm>
          <a:prstGeom prst="rect">
            <a:avLst/>
          </a:prstGeom>
          <a:noFill/>
        </p:spPr>
        <p:txBody>
          <a:bodyPr wrap="square" rtlCol="0">
            <a:spAutoFit/>
          </a:bodyPr>
          <a:lstStyle/>
          <a:p>
            <a:pPr algn="ctr"/>
            <a:r>
              <a:rPr lang="en-US" b="1" dirty="0" smtClean="0">
                <a:solidFill>
                  <a:schemeClr val="accent1">
                    <a:lumMod val="60000"/>
                    <a:lumOff val="40000"/>
                  </a:schemeClr>
                </a:solidFill>
              </a:rPr>
              <a:t>The effects of small surface roughness and </a:t>
            </a:r>
            <a:r>
              <a:rPr lang="en-US" b="1" dirty="0" err="1" smtClean="0">
                <a:solidFill>
                  <a:schemeClr val="accent1">
                    <a:lumMod val="60000"/>
                    <a:lumOff val="40000"/>
                  </a:schemeClr>
                </a:solidFill>
              </a:rPr>
              <a:t>nanobubbles</a:t>
            </a:r>
            <a:r>
              <a:rPr lang="en-US" b="1" dirty="0" smtClean="0">
                <a:solidFill>
                  <a:schemeClr val="accent1">
                    <a:lumMod val="60000"/>
                    <a:lumOff val="40000"/>
                  </a:schemeClr>
                </a:solidFill>
              </a:rPr>
              <a:t> on quartz crystal microbalance measurements</a:t>
            </a:r>
          </a:p>
          <a:p>
            <a:r>
              <a:rPr lang="en-US" sz="1400" dirty="0" smtClean="0">
                <a:solidFill>
                  <a:schemeClr val="accent1">
                    <a:lumMod val="60000"/>
                    <a:lumOff val="40000"/>
                  </a:schemeClr>
                </a:solidFill>
              </a:rPr>
              <a:t>Tonya Coffey, Dept. of Physics and Astronomy, Appalachian State University</a:t>
            </a:r>
            <a:endParaRPr lang="en-US" sz="1400" dirty="0">
              <a:solidFill>
                <a:schemeClr val="accent1">
                  <a:lumMod val="60000"/>
                  <a:lumOff val="40000"/>
                </a:schemeClr>
              </a:solidFill>
            </a:endParaRPr>
          </a:p>
        </p:txBody>
      </p:sp>
      <p:pic>
        <p:nvPicPr>
          <p:cNvPr id="7" name="Picture 6" descr="BubblePOP.jpg"/>
          <p:cNvPicPr>
            <a:picLocks noChangeAspect="1"/>
          </p:cNvPicPr>
          <p:nvPr/>
        </p:nvPicPr>
        <p:blipFill>
          <a:blip r:embed="rId3"/>
          <a:srcRect t="4878" r="3479"/>
          <a:stretch>
            <a:fillRect/>
          </a:stretch>
        </p:blipFill>
        <p:spPr>
          <a:xfrm>
            <a:off x="381000" y="3810000"/>
            <a:ext cx="2743200" cy="2971800"/>
          </a:xfrm>
          <a:prstGeom prst="rect">
            <a:avLst/>
          </a:prstGeom>
        </p:spPr>
      </p:pic>
      <p:pic>
        <p:nvPicPr>
          <p:cNvPr id="8" name="Picture 7" descr="NanoBubVisc1.jpg"/>
          <p:cNvPicPr>
            <a:picLocks noChangeAspect="1"/>
          </p:cNvPicPr>
          <p:nvPr/>
        </p:nvPicPr>
        <p:blipFill>
          <a:blip r:embed="rId4" cstate="print"/>
          <a:srcRect l="4530" t="13789" r="4870" b="5956"/>
          <a:stretch>
            <a:fillRect/>
          </a:stretch>
        </p:blipFill>
        <p:spPr>
          <a:xfrm>
            <a:off x="5029200" y="2514600"/>
            <a:ext cx="3048000" cy="2340998"/>
          </a:xfrm>
          <a:prstGeom prst="rect">
            <a:avLst/>
          </a:prstGeom>
        </p:spPr>
      </p:pic>
      <p:sp>
        <p:nvSpPr>
          <p:cNvPr id="9" name="TextBox 8"/>
          <p:cNvSpPr txBox="1"/>
          <p:nvPr/>
        </p:nvSpPr>
        <p:spPr>
          <a:xfrm>
            <a:off x="0" y="1219200"/>
            <a:ext cx="9144000" cy="1200329"/>
          </a:xfrm>
          <a:prstGeom prst="rect">
            <a:avLst/>
          </a:prstGeom>
          <a:noFill/>
        </p:spPr>
        <p:txBody>
          <a:bodyPr wrap="square" rtlCol="0">
            <a:spAutoFit/>
          </a:bodyPr>
          <a:lstStyle/>
          <a:p>
            <a:r>
              <a:rPr lang="en-US" sz="1200" dirty="0">
                <a:solidFill>
                  <a:schemeClr val="accent1">
                    <a:lumMod val="60000"/>
                    <a:lumOff val="40000"/>
                  </a:schemeClr>
                </a:solidFill>
              </a:rPr>
              <a:t>Recently there has been much interest in the presence </a:t>
            </a:r>
            <a:r>
              <a:rPr lang="en-US" sz="1200" dirty="0" err="1" smtClean="0">
                <a:solidFill>
                  <a:schemeClr val="accent1">
                    <a:lumMod val="60000"/>
                    <a:lumOff val="40000"/>
                  </a:schemeClr>
                </a:solidFill>
              </a:rPr>
              <a:t>nanobubbles</a:t>
            </a:r>
            <a:r>
              <a:rPr lang="en-US" sz="1200" dirty="0" smtClean="0">
                <a:solidFill>
                  <a:schemeClr val="accent1">
                    <a:lumMod val="60000"/>
                    <a:lumOff val="40000"/>
                  </a:schemeClr>
                </a:solidFill>
              </a:rPr>
              <a:t> </a:t>
            </a:r>
            <a:r>
              <a:rPr lang="en-US" sz="1200" dirty="0">
                <a:solidFill>
                  <a:schemeClr val="accent1">
                    <a:lumMod val="60000"/>
                    <a:lumOff val="40000"/>
                  </a:schemeClr>
                </a:solidFill>
              </a:rPr>
              <a:t>on solid surfaces submerged in </a:t>
            </a:r>
            <a:r>
              <a:rPr lang="en-US" sz="1200" dirty="0" smtClean="0">
                <a:solidFill>
                  <a:schemeClr val="accent1">
                    <a:lumMod val="60000"/>
                    <a:lumOff val="40000"/>
                  </a:schemeClr>
                </a:solidFill>
              </a:rPr>
              <a:t>liquids. </a:t>
            </a:r>
            <a:r>
              <a:rPr lang="en-US" sz="1200" dirty="0" smtClean="0">
                <a:solidFill>
                  <a:schemeClr val="accent1">
                    <a:lumMod val="60000"/>
                    <a:lumOff val="40000"/>
                  </a:schemeClr>
                </a:solidFill>
              </a:rPr>
              <a:t>Our </a:t>
            </a:r>
            <a:r>
              <a:rPr lang="en-US" sz="1200" dirty="0">
                <a:solidFill>
                  <a:schemeClr val="accent1">
                    <a:lumMod val="60000"/>
                    <a:lumOff val="40000"/>
                  </a:schemeClr>
                </a:solidFill>
              </a:rPr>
              <a:t>study shows that macro- and </a:t>
            </a:r>
            <a:r>
              <a:rPr lang="en-US" sz="1200" dirty="0" err="1">
                <a:solidFill>
                  <a:schemeClr val="accent1">
                    <a:lumMod val="60000"/>
                    <a:lumOff val="40000"/>
                  </a:schemeClr>
                </a:solidFill>
              </a:rPr>
              <a:t>nanoscale</a:t>
            </a:r>
            <a:r>
              <a:rPr lang="en-US" sz="1200" dirty="0">
                <a:solidFill>
                  <a:schemeClr val="accent1">
                    <a:lumMod val="60000"/>
                    <a:lumOff val="40000"/>
                  </a:schemeClr>
                </a:solidFill>
              </a:rPr>
              <a:t> bubbles can be detected by Quartz Crystal Microbalances (QCM) submerged in liquids. QCM’s are high quality factor oscillators that generate a shear wave when submerged in a fluid.  The damping of the oscillation by the fluid causes the resonance frequency of the QCM to shift, and a viscosity can be calculated from the frequency shift. </a:t>
            </a:r>
            <a:r>
              <a:rPr lang="en-US" sz="1200" dirty="0" smtClean="0">
                <a:solidFill>
                  <a:schemeClr val="accent1">
                    <a:lumMod val="60000"/>
                    <a:lumOff val="40000"/>
                  </a:schemeClr>
                </a:solidFill>
              </a:rPr>
              <a:t>We show that when bubbles cling to the hydrophobic QCM face the viscosity of the liquid as measured by the QCM will be reduced from the true bulk viscosity of the liquid. </a:t>
            </a:r>
            <a:r>
              <a:rPr lang="en-US" sz="1200" dirty="0" smtClean="0">
                <a:solidFill>
                  <a:schemeClr val="accent1">
                    <a:lumMod val="60000"/>
                    <a:lumOff val="40000"/>
                  </a:schemeClr>
                </a:solidFill>
              </a:rPr>
              <a:t>  The bulk and interfacial viscosities differ due to the short penetration depth of the QCM’s shear wave into the liquid.</a:t>
            </a:r>
            <a:endParaRPr lang="en-US" sz="1200" dirty="0">
              <a:solidFill>
                <a:schemeClr val="accent1">
                  <a:lumMod val="60000"/>
                  <a:lumOff val="40000"/>
                </a:schemeClr>
              </a:solidFill>
            </a:endParaRPr>
          </a:p>
        </p:txBody>
      </p:sp>
      <p:sp>
        <p:nvSpPr>
          <p:cNvPr id="10" name="TextBox 9"/>
          <p:cNvSpPr txBox="1"/>
          <p:nvPr/>
        </p:nvSpPr>
        <p:spPr>
          <a:xfrm>
            <a:off x="0" y="2514600"/>
            <a:ext cx="3810000" cy="1277273"/>
          </a:xfrm>
          <a:prstGeom prst="rect">
            <a:avLst/>
          </a:prstGeom>
          <a:noFill/>
        </p:spPr>
        <p:txBody>
          <a:bodyPr wrap="square" rtlCol="0">
            <a:spAutoFit/>
          </a:bodyPr>
          <a:lstStyle/>
          <a:p>
            <a:r>
              <a:rPr lang="en-US" sz="1100" dirty="0" smtClean="0">
                <a:solidFill>
                  <a:schemeClr val="accent1">
                    <a:lumMod val="60000"/>
                    <a:lumOff val="40000"/>
                  </a:schemeClr>
                </a:solidFill>
              </a:rPr>
              <a:t>The seltzer water </a:t>
            </a:r>
            <a:r>
              <a:rPr lang="en-US" sz="1100" dirty="0" smtClean="0">
                <a:solidFill>
                  <a:schemeClr val="accent1">
                    <a:lumMod val="60000"/>
                    <a:lumOff val="40000"/>
                  </a:schemeClr>
                </a:solidFill>
              </a:rPr>
              <a:t>below </a:t>
            </a:r>
            <a:r>
              <a:rPr lang="en-US" sz="1100" dirty="0" smtClean="0">
                <a:solidFill>
                  <a:schemeClr val="accent1">
                    <a:lumMod val="60000"/>
                    <a:lumOff val="40000"/>
                  </a:schemeClr>
                </a:solidFill>
              </a:rPr>
              <a:t>has visible macro-scale bubbles, and so we were able to correlate video acquired of the </a:t>
            </a:r>
            <a:r>
              <a:rPr lang="en-US" sz="1100" dirty="0" smtClean="0">
                <a:solidFill>
                  <a:schemeClr val="accent1">
                    <a:lumMod val="60000"/>
                    <a:lumOff val="40000"/>
                  </a:schemeClr>
                </a:solidFill>
              </a:rPr>
              <a:t>hydrophobic QCM </a:t>
            </a:r>
            <a:r>
              <a:rPr lang="en-US" sz="1100" dirty="0" smtClean="0">
                <a:solidFill>
                  <a:schemeClr val="accent1">
                    <a:lumMod val="60000"/>
                    <a:lumOff val="40000"/>
                  </a:schemeClr>
                </a:solidFill>
              </a:rPr>
              <a:t>submerged in the seltzer water with the viscosity data to directly link the presence or absence of a bubble to a change in the measured viscosity.  Here we see a bubble popping, resulting in </a:t>
            </a:r>
            <a:r>
              <a:rPr lang="en-US" sz="1100" dirty="0" smtClean="0">
                <a:solidFill>
                  <a:schemeClr val="accent1">
                    <a:lumMod val="60000"/>
                    <a:lumOff val="40000"/>
                  </a:schemeClr>
                </a:solidFill>
              </a:rPr>
              <a:t>an upward jump </a:t>
            </a:r>
            <a:r>
              <a:rPr lang="en-US" sz="1100" dirty="0" smtClean="0">
                <a:solidFill>
                  <a:schemeClr val="accent1">
                    <a:lumMod val="60000"/>
                    <a:lumOff val="40000"/>
                  </a:schemeClr>
                </a:solidFill>
              </a:rPr>
              <a:t>in the interfacial viscosity.</a:t>
            </a:r>
            <a:endParaRPr lang="en-US" sz="1100" dirty="0">
              <a:solidFill>
                <a:schemeClr val="accent1">
                  <a:lumMod val="60000"/>
                  <a:lumOff val="40000"/>
                </a:schemeClr>
              </a:solidFill>
            </a:endParaRPr>
          </a:p>
        </p:txBody>
      </p:sp>
      <p:sp>
        <p:nvSpPr>
          <p:cNvPr id="11" name="TextBox 10"/>
          <p:cNvSpPr txBox="1"/>
          <p:nvPr/>
        </p:nvSpPr>
        <p:spPr>
          <a:xfrm>
            <a:off x="3810000" y="4953000"/>
            <a:ext cx="5029200" cy="1785104"/>
          </a:xfrm>
          <a:prstGeom prst="rect">
            <a:avLst/>
          </a:prstGeom>
          <a:noFill/>
        </p:spPr>
        <p:txBody>
          <a:bodyPr wrap="square" rtlCol="0">
            <a:spAutoFit/>
          </a:bodyPr>
          <a:lstStyle/>
          <a:p>
            <a:r>
              <a:rPr lang="en-US" sz="1100" dirty="0" smtClean="0">
                <a:solidFill>
                  <a:schemeClr val="accent1">
                    <a:lumMod val="60000"/>
                    <a:lumOff val="40000"/>
                  </a:schemeClr>
                </a:solidFill>
              </a:rPr>
              <a:t>In order to examine the effects of </a:t>
            </a:r>
            <a:r>
              <a:rPr lang="en-US" sz="1100" dirty="0" err="1" smtClean="0">
                <a:solidFill>
                  <a:schemeClr val="accent1">
                    <a:lumMod val="60000"/>
                    <a:lumOff val="40000"/>
                  </a:schemeClr>
                </a:solidFill>
              </a:rPr>
              <a:t>nano</a:t>
            </a:r>
            <a:r>
              <a:rPr lang="en-US" sz="1100" dirty="0" smtClean="0">
                <a:solidFill>
                  <a:schemeClr val="accent1">
                    <a:lumMod val="60000"/>
                    <a:lumOff val="40000"/>
                  </a:schemeClr>
                </a:solidFill>
              </a:rPr>
              <a:t>-scale bubbles, we </a:t>
            </a:r>
            <a:r>
              <a:rPr lang="en-US" sz="1100" dirty="0" smtClean="0">
                <a:solidFill>
                  <a:schemeClr val="accent1">
                    <a:lumMod val="60000"/>
                    <a:lumOff val="40000"/>
                  </a:schemeClr>
                </a:solidFill>
              </a:rPr>
              <a:t>vacuum distilled de-ionized water, and then measured its viscosity with both a hydrophilic (Au) and hydrophobic (</a:t>
            </a:r>
            <a:r>
              <a:rPr lang="en-US" sz="1100" dirty="0" err="1" smtClean="0">
                <a:solidFill>
                  <a:schemeClr val="accent1">
                    <a:lumMod val="60000"/>
                    <a:lumOff val="40000"/>
                  </a:schemeClr>
                </a:solidFill>
              </a:rPr>
              <a:t>octadecanethiol</a:t>
            </a:r>
            <a:r>
              <a:rPr lang="en-US" sz="1100" dirty="0" smtClean="0">
                <a:solidFill>
                  <a:schemeClr val="accent1">
                    <a:lumMod val="60000"/>
                    <a:lumOff val="40000"/>
                  </a:schemeClr>
                </a:solidFill>
              </a:rPr>
              <a:t>) QCM  for 2 weeks after breaking vacuum. </a:t>
            </a:r>
            <a:r>
              <a:rPr lang="en-US" sz="1100" dirty="0" smtClean="0">
                <a:solidFill>
                  <a:schemeClr val="accent1">
                    <a:lumMod val="60000"/>
                    <a:lumOff val="40000"/>
                  </a:schemeClr>
                </a:solidFill>
              </a:rPr>
              <a:t>Like the </a:t>
            </a:r>
            <a:r>
              <a:rPr lang="en-US" sz="1100" dirty="0" err="1" smtClean="0">
                <a:solidFill>
                  <a:schemeClr val="accent1">
                    <a:lumMod val="60000"/>
                    <a:lumOff val="40000"/>
                  </a:schemeClr>
                </a:solidFill>
              </a:rPr>
              <a:t>macrobubbles</a:t>
            </a:r>
            <a:r>
              <a:rPr lang="en-US" sz="1100" dirty="0" smtClean="0">
                <a:solidFill>
                  <a:schemeClr val="accent1">
                    <a:lumMod val="60000"/>
                    <a:lumOff val="40000"/>
                  </a:schemeClr>
                </a:solidFill>
              </a:rPr>
              <a:t>, the </a:t>
            </a:r>
            <a:r>
              <a:rPr lang="en-US" sz="1100" dirty="0" err="1" smtClean="0">
                <a:solidFill>
                  <a:schemeClr val="accent1">
                    <a:lumMod val="60000"/>
                    <a:lumOff val="40000"/>
                  </a:schemeClr>
                </a:solidFill>
              </a:rPr>
              <a:t>nanobubbles</a:t>
            </a:r>
            <a:r>
              <a:rPr lang="en-US" sz="1100" dirty="0" smtClean="0">
                <a:solidFill>
                  <a:schemeClr val="accent1">
                    <a:lumMod val="60000"/>
                    <a:lumOff val="40000"/>
                  </a:schemeClr>
                </a:solidFill>
              </a:rPr>
              <a:t> present in the distilled water cause a reduced </a:t>
            </a:r>
            <a:r>
              <a:rPr lang="en-US" sz="1100" dirty="0">
                <a:solidFill>
                  <a:schemeClr val="accent1">
                    <a:lumMod val="60000"/>
                    <a:lumOff val="40000"/>
                  </a:schemeClr>
                </a:solidFill>
              </a:rPr>
              <a:t>measured interfacial </a:t>
            </a:r>
            <a:r>
              <a:rPr lang="en-US" sz="1100" dirty="0" smtClean="0">
                <a:solidFill>
                  <a:schemeClr val="accent1">
                    <a:lumMod val="60000"/>
                    <a:lumOff val="40000"/>
                  </a:schemeClr>
                </a:solidFill>
              </a:rPr>
              <a:t>viscosity.  This viscosity drops as time increases due to the </a:t>
            </a:r>
            <a:r>
              <a:rPr lang="en-US" sz="1100" dirty="0" err="1" smtClean="0">
                <a:solidFill>
                  <a:schemeClr val="accent1">
                    <a:lumMod val="60000"/>
                    <a:lumOff val="40000"/>
                  </a:schemeClr>
                </a:solidFill>
              </a:rPr>
              <a:t>resaturation</a:t>
            </a:r>
            <a:r>
              <a:rPr lang="en-US" sz="1100" dirty="0" smtClean="0">
                <a:solidFill>
                  <a:schemeClr val="accent1">
                    <a:lumMod val="60000"/>
                    <a:lumOff val="40000"/>
                  </a:schemeClr>
                </a:solidFill>
              </a:rPr>
              <a:t> of air into the distilled water.  Interestingly</a:t>
            </a:r>
            <a:r>
              <a:rPr lang="en-US" sz="1100" dirty="0">
                <a:solidFill>
                  <a:schemeClr val="accent1">
                    <a:lumMod val="60000"/>
                    <a:lumOff val="40000"/>
                  </a:schemeClr>
                </a:solidFill>
              </a:rPr>
              <a:t>, the interfacial viscosity measured by the hydrophilic crystal was always higher than the known bulk viscosity </a:t>
            </a:r>
            <a:r>
              <a:rPr lang="en-US" sz="1100" dirty="0" smtClean="0">
                <a:solidFill>
                  <a:schemeClr val="accent1">
                    <a:lumMod val="60000"/>
                    <a:lumOff val="40000"/>
                  </a:schemeClr>
                </a:solidFill>
              </a:rPr>
              <a:t>of water </a:t>
            </a:r>
            <a:r>
              <a:rPr lang="en-US" sz="1100" dirty="0">
                <a:solidFill>
                  <a:schemeClr val="accent1">
                    <a:lumMod val="60000"/>
                    <a:lumOff val="40000"/>
                  </a:schemeClr>
                </a:solidFill>
              </a:rPr>
              <a:t>at the given temperature. The cause of this increased viscosity is unknown.  Possibilities include an increased water density due to the very hydrophilic surface or small surface roughness effects.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
      <a:dk1>
        <a:sysClr val="windowText" lastClr="000000"/>
      </a:dk1>
      <a:lt1>
        <a:sysClr val="window" lastClr="FFFFFF"/>
      </a:lt1>
      <a:dk2>
        <a:srgbClr val="69676D"/>
      </a:dk2>
      <a:lt2>
        <a:srgbClr val="C9C2D1"/>
      </a:lt2>
      <a:accent1>
        <a:srgbClr val="F7FC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395</TotalTime>
  <Words>359</Words>
  <Application>Microsoft Office PowerPoint</Application>
  <PresentationFormat>On-screen Show (4:3)</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Slide 1</vt:lpstr>
    </vt:vector>
  </TitlesOfParts>
  <Company>Appalachian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Appstate User</dc:creator>
  <cp:lastModifiedBy>Appstate User</cp:lastModifiedBy>
  <cp:revision>35</cp:revision>
  <dcterms:created xsi:type="dcterms:W3CDTF">2008-09-16T16:45:44Z</dcterms:created>
  <dcterms:modified xsi:type="dcterms:W3CDTF">2008-09-17T16:53:41Z</dcterms:modified>
</cp:coreProperties>
</file>