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</p:sldIdLst>
  <p:sldSz cx="45720000" cy="36576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F99CC"/>
    <a:srgbClr val="A3A3A3"/>
    <a:srgbClr val="DCDC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8947" autoAdjust="0"/>
  </p:normalViewPr>
  <p:slideViewPr>
    <p:cSldViewPr>
      <p:cViewPr>
        <p:scale>
          <a:sx n="40" d="100"/>
          <a:sy n="40" d="100"/>
        </p:scale>
        <p:origin x="4224" y="2922"/>
      </p:cViewPr>
      <p:guideLst>
        <p:guide orient="horz" pos="11520"/>
        <p:guide pos="14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19" Type="http://schemas.openxmlformats.org/officeDocument/2006/relationships/image" Target="../media/image19.w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1361738"/>
            <a:ext cx="38862000" cy="7840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20726400"/>
            <a:ext cx="32004000" cy="9347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A8CE-6C22-4FCA-8246-7305BB707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4805-D21C-4A4B-AD96-704D8ADD1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465263"/>
            <a:ext cx="10285413" cy="31208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7588" y="1465263"/>
            <a:ext cx="30707012" cy="312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2908-6210-4980-A875-73AE091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8E5E-3BFF-49E9-95C7-5D775784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3502938"/>
            <a:ext cx="38862000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5501938"/>
            <a:ext cx="38862000" cy="800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BFD61-976B-42DF-A924-5B5A85ACA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7588" y="8534400"/>
            <a:ext cx="20496212" cy="24139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8534400"/>
            <a:ext cx="20496213" cy="24139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BE8E-536D-4BD0-A481-40C3537C9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465263"/>
            <a:ext cx="411480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8186738"/>
            <a:ext cx="20200938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1599863"/>
            <a:ext cx="20200938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8186738"/>
            <a:ext cx="20208875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1599863"/>
            <a:ext cx="20208875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C2A38-65D1-48F6-924A-EF7395971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1ACC-2A4B-4689-A15C-D5A91BF56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18FC-963D-4767-99B4-8B441D100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455738"/>
            <a:ext cx="15041563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455738"/>
            <a:ext cx="25558750" cy="31216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7653338"/>
            <a:ext cx="15041563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FF5B-3BFE-4476-AF58-2032A51E5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5603200"/>
            <a:ext cx="27432000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3268663"/>
            <a:ext cx="27432000" cy="2194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8625800"/>
            <a:ext cx="27432000" cy="429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6EAA-3055-47CE-AD3A-98D710FCB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7588" y="1465263"/>
            <a:ext cx="411448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6848" tIns="248424" rIns="496848" bIns="248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7588" y="8534400"/>
            <a:ext cx="41144825" cy="2413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6848" tIns="248424" rIns="496848" bIns="248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7588" y="33308925"/>
            <a:ext cx="106648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6848" tIns="248424" rIns="496848" bIns="248424" numCol="1" anchor="t" anchorCtr="0" compatLnSpc="1">
            <a:prstTxWarp prst="textNoShape">
              <a:avLst/>
            </a:prstTxWarp>
          </a:bodyPr>
          <a:lstStyle>
            <a:lvl1pPr>
              <a:defRPr sz="7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622588" y="33308925"/>
            <a:ext cx="144748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6848" tIns="248424" rIns="496848" bIns="248424" numCol="1" anchor="t" anchorCtr="0" compatLnSpc="1">
            <a:prstTxWarp prst="textNoShape">
              <a:avLst/>
            </a:prstTxWarp>
          </a:bodyPr>
          <a:lstStyle>
            <a:lvl1pPr algn="ctr">
              <a:defRPr sz="7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7588" y="33308925"/>
            <a:ext cx="106648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6848" tIns="248424" rIns="496848" bIns="248424" numCol="1" anchor="t" anchorCtr="0" compatLnSpc="1">
            <a:prstTxWarp prst="textNoShape">
              <a:avLst/>
            </a:prstTxWarp>
          </a:bodyPr>
          <a:lstStyle>
            <a:lvl1pPr algn="r">
              <a:defRPr sz="7600"/>
            </a:lvl1pPr>
          </a:lstStyle>
          <a:p>
            <a:pPr>
              <a:defRPr/>
            </a:pPr>
            <a:fld id="{334CCECB-9DCD-4DEB-A52E-5E0EA36A9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7288" rtl="0" eaLnBrk="0" fontAlgn="base" hangingPunct="0">
        <a:spcBef>
          <a:spcPct val="0"/>
        </a:spcBef>
        <a:spcAft>
          <a:spcPct val="0"/>
        </a:spcAft>
        <a:defRPr sz="2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67288" rtl="0" eaLnBrk="0" fontAlgn="base" hangingPunct="0">
        <a:spcBef>
          <a:spcPct val="0"/>
        </a:spcBef>
        <a:spcAft>
          <a:spcPct val="0"/>
        </a:spcAft>
        <a:defRPr sz="23900">
          <a:solidFill>
            <a:schemeClr val="tx2"/>
          </a:solidFill>
          <a:latin typeface="Arial" charset="0"/>
        </a:defRPr>
      </a:lvl2pPr>
      <a:lvl3pPr algn="ctr" defTabSz="4967288" rtl="0" eaLnBrk="0" fontAlgn="base" hangingPunct="0">
        <a:spcBef>
          <a:spcPct val="0"/>
        </a:spcBef>
        <a:spcAft>
          <a:spcPct val="0"/>
        </a:spcAft>
        <a:defRPr sz="23900">
          <a:solidFill>
            <a:schemeClr val="tx2"/>
          </a:solidFill>
          <a:latin typeface="Arial" charset="0"/>
        </a:defRPr>
      </a:lvl3pPr>
      <a:lvl4pPr algn="ctr" defTabSz="4967288" rtl="0" eaLnBrk="0" fontAlgn="base" hangingPunct="0">
        <a:spcBef>
          <a:spcPct val="0"/>
        </a:spcBef>
        <a:spcAft>
          <a:spcPct val="0"/>
        </a:spcAft>
        <a:defRPr sz="23900">
          <a:solidFill>
            <a:schemeClr val="tx2"/>
          </a:solidFill>
          <a:latin typeface="Arial" charset="0"/>
        </a:defRPr>
      </a:lvl4pPr>
      <a:lvl5pPr algn="ctr" defTabSz="4967288" rtl="0" eaLnBrk="0" fontAlgn="base" hangingPunct="0">
        <a:spcBef>
          <a:spcPct val="0"/>
        </a:spcBef>
        <a:spcAft>
          <a:spcPct val="0"/>
        </a:spcAft>
        <a:defRPr sz="23900">
          <a:solidFill>
            <a:schemeClr val="tx2"/>
          </a:solidFill>
          <a:latin typeface="Arial" charset="0"/>
        </a:defRPr>
      </a:lvl5pPr>
      <a:lvl6pPr marL="457200" algn="ctr" defTabSz="4967288" rtl="0" fontAlgn="base">
        <a:spcBef>
          <a:spcPct val="0"/>
        </a:spcBef>
        <a:spcAft>
          <a:spcPct val="0"/>
        </a:spcAft>
        <a:defRPr sz="23900">
          <a:solidFill>
            <a:schemeClr val="tx2"/>
          </a:solidFill>
          <a:latin typeface="Arial" charset="0"/>
        </a:defRPr>
      </a:lvl6pPr>
      <a:lvl7pPr marL="914400" algn="ctr" defTabSz="4967288" rtl="0" fontAlgn="base">
        <a:spcBef>
          <a:spcPct val="0"/>
        </a:spcBef>
        <a:spcAft>
          <a:spcPct val="0"/>
        </a:spcAft>
        <a:defRPr sz="23900">
          <a:solidFill>
            <a:schemeClr val="tx2"/>
          </a:solidFill>
          <a:latin typeface="Arial" charset="0"/>
        </a:defRPr>
      </a:lvl7pPr>
      <a:lvl8pPr marL="1371600" algn="ctr" defTabSz="4967288" rtl="0" fontAlgn="base">
        <a:spcBef>
          <a:spcPct val="0"/>
        </a:spcBef>
        <a:spcAft>
          <a:spcPct val="0"/>
        </a:spcAft>
        <a:defRPr sz="23900">
          <a:solidFill>
            <a:schemeClr val="tx2"/>
          </a:solidFill>
          <a:latin typeface="Arial" charset="0"/>
        </a:defRPr>
      </a:lvl8pPr>
      <a:lvl9pPr marL="1828800" algn="ctr" defTabSz="4967288" rtl="0" fontAlgn="base">
        <a:spcBef>
          <a:spcPct val="0"/>
        </a:spcBef>
        <a:spcAft>
          <a:spcPct val="0"/>
        </a:spcAft>
        <a:defRPr sz="23900">
          <a:solidFill>
            <a:schemeClr val="tx2"/>
          </a:solidFill>
          <a:latin typeface="Arial" charset="0"/>
        </a:defRPr>
      </a:lvl9pPr>
    </p:titleStyle>
    <p:bodyStyle>
      <a:lvl1pPr marL="1862138" indent="-1862138" algn="l" defTabSz="4967288" rtl="0" eaLnBrk="0" fontAlgn="base" hangingPunct="0">
        <a:spcBef>
          <a:spcPct val="20000"/>
        </a:spcBef>
        <a:spcAft>
          <a:spcPct val="0"/>
        </a:spcAft>
        <a:buChar char="•"/>
        <a:defRPr sz="17400">
          <a:solidFill>
            <a:schemeClr val="tx1"/>
          </a:solidFill>
          <a:latin typeface="+mn-lt"/>
          <a:ea typeface="+mn-ea"/>
          <a:cs typeface="+mn-cs"/>
        </a:defRPr>
      </a:lvl1pPr>
      <a:lvl2pPr marL="4037013" indent="-1552575" algn="l" defTabSz="4967288" rtl="0" eaLnBrk="0" fontAlgn="base" hangingPunct="0">
        <a:spcBef>
          <a:spcPct val="20000"/>
        </a:spcBef>
        <a:spcAft>
          <a:spcPct val="0"/>
        </a:spcAft>
        <a:buChar char="–"/>
        <a:defRPr sz="15200">
          <a:solidFill>
            <a:schemeClr val="tx1"/>
          </a:solidFill>
          <a:latin typeface="+mn-lt"/>
        </a:defRPr>
      </a:lvl2pPr>
      <a:lvl3pPr marL="6210300" indent="-1243013" algn="l" defTabSz="4967288" rtl="0" eaLnBrk="0" fontAlgn="base" hangingPunct="0">
        <a:spcBef>
          <a:spcPct val="20000"/>
        </a:spcBef>
        <a:spcAft>
          <a:spcPct val="0"/>
        </a:spcAft>
        <a:buChar char="•"/>
        <a:defRPr sz="13100">
          <a:solidFill>
            <a:schemeClr val="tx1"/>
          </a:solidFill>
          <a:latin typeface="+mn-lt"/>
        </a:defRPr>
      </a:lvl3pPr>
      <a:lvl4pPr marL="8694738" indent="-1241425" algn="l" defTabSz="4967288" rtl="0" eaLnBrk="0" fontAlgn="base" hangingPunct="0">
        <a:spcBef>
          <a:spcPct val="20000"/>
        </a:spcBef>
        <a:spcAft>
          <a:spcPct val="0"/>
        </a:spcAft>
        <a:buChar char="–"/>
        <a:defRPr sz="10900">
          <a:solidFill>
            <a:schemeClr val="tx1"/>
          </a:solidFill>
          <a:latin typeface="+mn-lt"/>
        </a:defRPr>
      </a:lvl4pPr>
      <a:lvl5pPr marL="11179175" indent="-1241425" algn="l" defTabSz="4967288" rtl="0" eaLnBrk="0" fontAlgn="base" hangingPunct="0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</a:defRPr>
      </a:lvl5pPr>
      <a:lvl6pPr marL="11636375" indent="-1241425" algn="l" defTabSz="4967288" rtl="0" fontAlgn="base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</a:defRPr>
      </a:lvl6pPr>
      <a:lvl7pPr marL="12093575" indent="-1241425" algn="l" defTabSz="4967288" rtl="0" fontAlgn="base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</a:defRPr>
      </a:lvl7pPr>
      <a:lvl8pPr marL="12550775" indent="-1241425" algn="l" defTabSz="4967288" rtl="0" fontAlgn="base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</a:defRPr>
      </a:lvl8pPr>
      <a:lvl9pPr marL="13007975" indent="-1241425" algn="l" defTabSz="4967288" rtl="0" fontAlgn="base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8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6.bin"/><Relationship Id="rId34" Type="http://schemas.openxmlformats.org/officeDocument/2006/relationships/oleObject" Target="../embeddings/oleObject21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5" Type="http://schemas.openxmlformats.org/officeDocument/2006/relationships/image" Target="../media/image26.png"/><Relationship Id="rId3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5.png"/><Relationship Id="rId32" Type="http://schemas.openxmlformats.org/officeDocument/2006/relationships/image" Target="../media/image30.png"/><Relationship Id="rId5" Type="http://schemas.openxmlformats.org/officeDocument/2006/relationships/image" Target="../media/image22.png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0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47"/>
          <p:cNvGraphicFramePr>
            <a:graphicFrameLocks noChangeAspect="1"/>
          </p:cNvGraphicFramePr>
          <p:nvPr/>
        </p:nvGraphicFramePr>
        <p:xfrm>
          <a:off x="4764088" y="16459200"/>
          <a:ext cx="2840037" cy="3032125"/>
        </p:xfrm>
        <a:graphic>
          <a:graphicData uri="http://schemas.openxmlformats.org/presentationml/2006/ole">
            <p:oleObj spid="_x0000_s1026" name="CS ChemDraw Drawing" r:id="rId3" imgW="2120427" imgH="2254428" progId="ChemDraw.Document.6.0">
              <p:embed/>
            </p:oleObj>
          </a:graphicData>
        </a:graphic>
      </p:graphicFrame>
      <p:sp>
        <p:nvSpPr>
          <p:cNvPr id="10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53400" y="1295400"/>
            <a:ext cx="30632400" cy="4191000"/>
          </a:xfrm>
        </p:spPr>
        <p:txBody>
          <a:bodyPr/>
          <a:lstStyle/>
          <a:p>
            <a:pPr eaLnBrk="1" hangingPunct="1"/>
            <a:r>
              <a:rPr lang="en-US" sz="9600" b="1" dirty="0" smtClean="0">
                <a:solidFill>
                  <a:schemeClr val="bg1"/>
                </a:solidFill>
              </a:rPr>
              <a:t>Approaches to </a:t>
            </a:r>
            <a:r>
              <a:rPr lang="en-US" sz="9600" b="1" dirty="0" err="1" smtClean="0">
                <a:solidFill>
                  <a:schemeClr val="bg1"/>
                </a:solidFill>
              </a:rPr>
              <a:t>Hydroxylated</a:t>
            </a:r>
            <a:r>
              <a:rPr lang="en-US" sz="9600" b="1" dirty="0" smtClean="0">
                <a:solidFill>
                  <a:schemeClr val="bg1"/>
                </a:solidFill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</a:rPr>
              <a:t>Polyacenes</a:t>
            </a:r>
            <a:r>
              <a:rPr lang="en-US" sz="12500" b="1" dirty="0" smtClean="0">
                <a:solidFill>
                  <a:schemeClr val="bg1"/>
                </a:solidFill>
              </a:rPr>
              <a:t/>
            </a:r>
            <a:br>
              <a:rPr lang="en-US" sz="12500" b="1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I. David Reingold, Zachariah A. Page, and </a:t>
            </a:r>
            <a:r>
              <a:rPr lang="en-US" sz="5400" dirty="0" err="1" smtClean="0">
                <a:solidFill>
                  <a:schemeClr val="bg1"/>
                </a:solidFill>
              </a:rPr>
              <a:t>Anh</a:t>
            </a:r>
            <a:r>
              <a:rPr lang="en-US" sz="5400" dirty="0" smtClean="0">
                <a:solidFill>
                  <a:schemeClr val="bg1"/>
                </a:solidFill>
              </a:rPr>
              <a:t> Nguyen</a:t>
            </a:r>
            <a:r>
              <a:rPr lang="en-US" sz="3500" dirty="0" smtClean="0">
                <a:solidFill>
                  <a:schemeClr val="bg1"/>
                </a:solidFill>
              </a:rPr>
              <a:t/>
            </a:r>
            <a:br>
              <a:rPr lang="en-US" sz="3500" dirty="0" smtClean="0">
                <a:solidFill>
                  <a:schemeClr val="bg1"/>
                </a:solidFill>
              </a:rPr>
            </a:br>
            <a:r>
              <a:rPr lang="en-US" sz="3500" dirty="0" smtClean="0">
                <a:solidFill>
                  <a:schemeClr val="bg1"/>
                </a:solidFill>
              </a:rPr>
              <a:t> Department of Chemistry, Juniata College, Huntingdon, Pa 16652</a:t>
            </a:r>
            <a:endParaRPr lang="en-US" dirty="0" smtClean="0"/>
          </a:p>
        </p:txBody>
      </p:sp>
      <p:sp>
        <p:nvSpPr>
          <p:cNvPr id="1061" name="Text Box 4"/>
          <p:cNvSpPr txBox="1">
            <a:spLocks noChangeArrowheads="1"/>
          </p:cNvSpPr>
          <p:nvPr/>
        </p:nvSpPr>
        <p:spPr bwMode="auto">
          <a:xfrm>
            <a:off x="18897600" y="5181600"/>
            <a:ext cx="83058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633" tIns="38816" rIns="77633" bIns="38816">
            <a:spAutoFit/>
          </a:bodyPr>
          <a:lstStyle/>
          <a:p>
            <a:pPr defTabSz="4967288">
              <a:spcBef>
                <a:spcPct val="50000"/>
              </a:spcBef>
            </a:pPr>
            <a:r>
              <a:rPr lang="en-US" sz="5400" u="sng">
                <a:solidFill>
                  <a:schemeClr val="bg1"/>
                </a:solidFill>
              </a:rPr>
              <a:t>Ultimate Research Goals</a:t>
            </a:r>
          </a:p>
        </p:txBody>
      </p:sp>
      <p:sp>
        <p:nvSpPr>
          <p:cNvPr id="1062" name="Text Box 34"/>
          <p:cNvSpPr txBox="1">
            <a:spLocks noChangeArrowheads="1"/>
          </p:cNvSpPr>
          <p:nvPr/>
        </p:nvSpPr>
        <p:spPr bwMode="auto">
          <a:xfrm>
            <a:off x="381000" y="12573000"/>
            <a:ext cx="5638800" cy="174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633" tIns="38816" rIns="77633" bIns="38816">
            <a:spAutoFit/>
          </a:bodyPr>
          <a:lstStyle/>
          <a:p>
            <a:pPr defTabSz="4967288">
              <a:spcBef>
                <a:spcPct val="50000"/>
              </a:spcBef>
            </a:pPr>
            <a:r>
              <a:rPr lang="en-US" sz="5400" dirty="0" smtClean="0">
                <a:solidFill>
                  <a:schemeClr val="bg1"/>
                </a:solidFill>
              </a:rPr>
              <a:t>Synthesizing Building Blocks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63" name="Line 37"/>
          <p:cNvSpPr>
            <a:spLocks noChangeShapeType="1"/>
          </p:cNvSpPr>
          <p:nvPr/>
        </p:nvSpPr>
        <p:spPr bwMode="auto">
          <a:xfrm flipH="1">
            <a:off x="22585363" y="13639800"/>
            <a:ext cx="46037" cy="2293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Text Box 38"/>
          <p:cNvSpPr txBox="1">
            <a:spLocks noChangeArrowheads="1"/>
          </p:cNvSpPr>
          <p:nvPr/>
        </p:nvSpPr>
        <p:spPr bwMode="auto">
          <a:xfrm>
            <a:off x="15773400" y="12344400"/>
            <a:ext cx="141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967288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Potential uses in OLED’s, photovoltaic cells, non-linear optics, and field effect transistors</a:t>
            </a:r>
          </a:p>
        </p:txBody>
      </p:sp>
      <p:sp>
        <p:nvSpPr>
          <p:cNvPr id="1065" name="Text Box 39"/>
          <p:cNvSpPr txBox="1">
            <a:spLocks noChangeArrowheads="1"/>
          </p:cNvSpPr>
          <p:nvPr/>
        </p:nvSpPr>
        <p:spPr bwMode="auto">
          <a:xfrm>
            <a:off x="1219200" y="31927800"/>
            <a:ext cx="5715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633" tIns="38816" rIns="77633" bIns="38816">
            <a:spAutoFit/>
          </a:bodyPr>
          <a:lstStyle/>
          <a:p>
            <a:pPr defTabSz="4967288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Future Research</a:t>
            </a:r>
          </a:p>
        </p:txBody>
      </p:sp>
      <p:sp>
        <p:nvSpPr>
          <p:cNvPr id="1066" name="Text Box 40"/>
          <p:cNvSpPr txBox="1">
            <a:spLocks noChangeArrowheads="1"/>
          </p:cNvSpPr>
          <p:nvPr/>
        </p:nvSpPr>
        <p:spPr bwMode="auto">
          <a:xfrm>
            <a:off x="23164800" y="28498800"/>
            <a:ext cx="7064375" cy="90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633" tIns="38816" rIns="77633" bIns="38816">
            <a:spAutoFit/>
          </a:bodyPr>
          <a:lstStyle/>
          <a:p>
            <a:pPr defTabSz="4967288">
              <a:spcBef>
                <a:spcPct val="50000"/>
              </a:spcBef>
            </a:pPr>
            <a:r>
              <a:rPr lang="en-US" sz="5400" dirty="0">
                <a:solidFill>
                  <a:schemeClr val="bg1"/>
                </a:solidFill>
              </a:rPr>
              <a:t>Future Research</a:t>
            </a:r>
          </a:p>
        </p:txBody>
      </p:sp>
      <p:sp>
        <p:nvSpPr>
          <p:cNvPr id="1069" name="Line 75"/>
          <p:cNvSpPr>
            <a:spLocks noChangeShapeType="1"/>
          </p:cNvSpPr>
          <p:nvPr/>
        </p:nvSpPr>
        <p:spPr bwMode="auto">
          <a:xfrm>
            <a:off x="28968700" y="34518600"/>
            <a:ext cx="1455738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0" name="Text Box 89"/>
          <p:cNvSpPr txBox="1">
            <a:spLocks noChangeArrowheads="1"/>
          </p:cNvSpPr>
          <p:nvPr/>
        </p:nvSpPr>
        <p:spPr bwMode="auto">
          <a:xfrm>
            <a:off x="37566600" y="1524000"/>
            <a:ext cx="73152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967288">
              <a:spcBef>
                <a:spcPct val="50000"/>
              </a:spcBef>
            </a:pPr>
            <a:endParaRPr lang="en-US"/>
          </a:p>
        </p:txBody>
      </p:sp>
      <p:pic>
        <p:nvPicPr>
          <p:cNvPr id="1071" name="Picture 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28600" y="2057400"/>
            <a:ext cx="5486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828800"/>
            <a:ext cx="40386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" name="Text Box 112"/>
          <p:cNvSpPr txBox="1">
            <a:spLocks noChangeArrowheads="1"/>
          </p:cNvSpPr>
          <p:nvPr/>
        </p:nvSpPr>
        <p:spPr bwMode="auto">
          <a:xfrm>
            <a:off x="17907000" y="15392400"/>
            <a:ext cx="46482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967288"/>
            <a:r>
              <a:rPr lang="en-US" sz="3600" dirty="0">
                <a:solidFill>
                  <a:schemeClr val="bg1"/>
                </a:solidFill>
              </a:rPr>
              <a:t>Goals:</a:t>
            </a:r>
          </a:p>
          <a:p>
            <a:pPr defTabSz="4967288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Reduce Reaction Time</a:t>
            </a:r>
          </a:p>
          <a:p>
            <a:pPr defTabSz="4967288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Reduce Temperature</a:t>
            </a:r>
          </a:p>
          <a:p>
            <a:pPr defTabSz="4967288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Minimal Solvent</a:t>
            </a:r>
          </a:p>
          <a:p>
            <a:pPr defTabSz="4967288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Increase Yield</a:t>
            </a:r>
          </a:p>
          <a:p>
            <a:pPr defTabSz="4967288"/>
            <a:endParaRPr lang="en-US" sz="3200" dirty="0">
              <a:solidFill>
                <a:schemeClr val="bg1"/>
              </a:solidFill>
            </a:endParaRPr>
          </a:p>
          <a:p>
            <a:pPr defTabSz="4967288"/>
            <a:r>
              <a:rPr lang="en-US" sz="3600" dirty="0">
                <a:solidFill>
                  <a:schemeClr val="bg1"/>
                </a:solidFill>
              </a:rPr>
              <a:t>Potential Problems:</a:t>
            </a:r>
          </a:p>
          <a:p>
            <a:pPr defTabSz="4967288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Polymerization</a:t>
            </a:r>
          </a:p>
          <a:p>
            <a:pPr defTabSz="4967288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Decomposition</a:t>
            </a:r>
          </a:p>
        </p:txBody>
      </p:sp>
      <p:pic>
        <p:nvPicPr>
          <p:cNvPr id="1077" name="Picture 1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81000" y="25679400"/>
            <a:ext cx="33082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1524000" y="32994600"/>
            <a:ext cx="16840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3"/>
                </a:solidFill>
              </a:rPr>
              <a:t>Isolate one-arm </a:t>
            </a:r>
            <a:r>
              <a:rPr lang="en-US" sz="3200" dirty="0" err="1">
                <a:solidFill>
                  <a:schemeClr val="accent3"/>
                </a:solidFill>
              </a:rPr>
              <a:t>diester</a:t>
            </a:r>
            <a:r>
              <a:rPr lang="en-US" sz="3200" dirty="0">
                <a:solidFill>
                  <a:schemeClr val="accent3"/>
                </a:solidFill>
              </a:rPr>
              <a:t>, then </a:t>
            </a:r>
            <a:r>
              <a:rPr lang="en-US" sz="3200" dirty="0" err="1">
                <a:solidFill>
                  <a:schemeClr val="accent3"/>
                </a:solidFill>
              </a:rPr>
              <a:t>decarboxylate</a:t>
            </a:r>
            <a:r>
              <a:rPr lang="en-US" sz="3200" dirty="0">
                <a:solidFill>
                  <a:schemeClr val="accent3"/>
                </a:solidFill>
              </a:rPr>
              <a:t> separately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3"/>
                </a:solidFill>
              </a:rPr>
              <a:t>Drip </a:t>
            </a:r>
            <a:r>
              <a:rPr lang="en-US" sz="3200" dirty="0" err="1">
                <a:solidFill>
                  <a:schemeClr val="accent3"/>
                </a:solidFill>
              </a:rPr>
              <a:t>Ketal</a:t>
            </a:r>
            <a:r>
              <a:rPr lang="en-US" sz="3200" dirty="0">
                <a:solidFill>
                  <a:schemeClr val="accent3"/>
                </a:solidFill>
              </a:rPr>
              <a:t> into base/DMM/ solvent mixture slowly to decrease polymerization</a:t>
            </a:r>
            <a:r>
              <a:rPr lang="en-US" sz="3200" dirty="0" smtClean="0">
                <a:solidFill>
                  <a:schemeClr val="accent3"/>
                </a:solidFill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3"/>
                </a:solidFill>
              </a:rPr>
              <a:t>Make </a:t>
            </a:r>
            <a:r>
              <a:rPr lang="en-US" sz="3200" i="1" dirty="0" err="1" smtClean="0">
                <a:solidFill>
                  <a:schemeClr val="accent3"/>
                </a:solidFill>
              </a:rPr>
              <a:t>tert</a:t>
            </a:r>
            <a:r>
              <a:rPr lang="en-US" sz="3200" dirty="0" smtClean="0">
                <a:solidFill>
                  <a:schemeClr val="accent3"/>
                </a:solidFill>
              </a:rPr>
              <a:t>-butyl esters</a:t>
            </a:r>
            <a:endParaRPr lang="en-US" sz="3200" dirty="0">
              <a:solidFill>
                <a:schemeClr val="accent3"/>
              </a:solidFill>
            </a:endParaRPr>
          </a:p>
        </p:txBody>
      </p:sp>
      <p:graphicFrame>
        <p:nvGraphicFramePr>
          <p:cNvPr id="2272" name="Group 224"/>
          <p:cNvGraphicFramePr>
            <a:graphicFrameLocks noGrp="1"/>
          </p:cNvGraphicFramePr>
          <p:nvPr/>
        </p:nvGraphicFramePr>
        <p:xfrm>
          <a:off x="762000" y="19812000"/>
          <a:ext cx="7848600" cy="3627755"/>
        </p:xfrm>
        <a:graphic>
          <a:graphicData uri="http://schemas.openxmlformats.org/drawingml/2006/table">
            <a:tbl>
              <a:tblPr/>
              <a:tblGrid>
                <a:gridCol w="1066800"/>
                <a:gridCol w="2066925"/>
                <a:gridCol w="2124075"/>
                <a:gridCol w="1219200"/>
                <a:gridCol w="13716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Base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Solvent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Temperature (⁰C)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Time (hr)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Yield (%)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DBU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NMP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19.5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DBU (1 Eq H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O)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23.5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Acetonitrile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none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KOH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NMP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Microwave:     300 W, 10 %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5-15 min intervals for 3 hr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none (trouble decarbox.)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NMP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6 days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TEA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TEA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8 days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TEA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5 days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" name="Line 71"/>
          <p:cNvSpPr>
            <a:spLocks noChangeShapeType="1"/>
          </p:cNvSpPr>
          <p:nvPr/>
        </p:nvSpPr>
        <p:spPr bwMode="auto">
          <a:xfrm>
            <a:off x="6934200" y="9296400"/>
            <a:ext cx="1684338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2" name="Text Box 113"/>
          <p:cNvSpPr txBox="1">
            <a:spLocks noChangeArrowheads="1"/>
          </p:cNvSpPr>
          <p:nvPr/>
        </p:nvSpPr>
        <p:spPr bwMode="auto">
          <a:xfrm>
            <a:off x="37490400" y="86868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967288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1133" name="Text Box 114"/>
          <p:cNvSpPr txBox="1">
            <a:spLocks noChangeArrowheads="1"/>
          </p:cNvSpPr>
          <p:nvPr/>
        </p:nvSpPr>
        <p:spPr bwMode="auto">
          <a:xfrm>
            <a:off x="6248400" y="8686800"/>
            <a:ext cx="3200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967288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Base</a:t>
            </a:r>
          </a:p>
          <a:p>
            <a:pPr algn="ctr" defTabSz="4967288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Michael-</a:t>
            </a:r>
            <a:r>
              <a:rPr lang="en-US" sz="2800" dirty="0" err="1" smtClean="0">
                <a:solidFill>
                  <a:schemeClr val="bg1"/>
                </a:solidFill>
              </a:rPr>
              <a:t>Claisen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756" name="Group 732"/>
          <p:cNvGraphicFramePr>
            <a:graphicFrameLocks noGrp="1"/>
          </p:cNvGraphicFramePr>
          <p:nvPr/>
        </p:nvGraphicFramePr>
        <p:xfrm>
          <a:off x="8991600" y="19812000"/>
          <a:ext cx="8458200" cy="2519680"/>
        </p:xfrm>
        <a:graphic>
          <a:graphicData uri="http://schemas.openxmlformats.org/drawingml/2006/table">
            <a:tbl>
              <a:tblPr/>
              <a:tblGrid>
                <a:gridCol w="1535113"/>
                <a:gridCol w="2139950"/>
                <a:gridCol w="2198687"/>
                <a:gridCol w="1289050"/>
                <a:gridCol w="1295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Base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Solvent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Temperature (ºC)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Time (hr)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Yield (%)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DBU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NMP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27.5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DBU (1 Eq H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O)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95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none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KOH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NMP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95-120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7-27.5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none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NMP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120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none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KOC(CH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Acetonitrile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80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22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pitchFamily="18" charset="0"/>
                        </a:rPr>
                        <a:t>none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7" name="Text Box 733"/>
          <p:cNvSpPr txBox="1">
            <a:spLocks noChangeArrowheads="1"/>
          </p:cNvSpPr>
          <p:nvPr/>
        </p:nvSpPr>
        <p:spPr bwMode="auto">
          <a:xfrm>
            <a:off x="10414000" y="127254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967288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75 % Yield</a:t>
            </a:r>
          </a:p>
        </p:txBody>
      </p:sp>
      <p:sp>
        <p:nvSpPr>
          <p:cNvPr id="1244" name="Rectangle 737"/>
          <p:cNvSpPr>
            <a:spLocks noChangeArrowheads="1"/>
          </p:cNvSpPr>
          <p:nvPr/>
        </p:nvSpPr>
        <p:spPr bwMode="auto">
          <a:xfrm>
            <a:off x="23698200" y="29794200"/>
            <a:ext cx="13182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eaLnBrk="0" hangingPunct="0">
              <a:buAutoNum type="arabicPeriod"/>
            </a:pPr>
            <a:r>
              <a:rPr lang="en-US" sz="3200" dirty="0" smtClean="0">
                <a:solidFill>
                  <a:srgbClr val="FFFFFF"/>
                </a:solidFill>
                <a:cs typeface="Times New Roman" pitchFamily="18" charset="0"/>
              </a:rPr>
              <a:t>Isolate and identify the other three isomers.</a:t>
            </a:r>
          </a:p>
          <a:p>
            <a:pPr marL="457200" indent="-457200" eaLnBrk="0" hangingPunct="0">
              <a:buAutoNum type="arabicPeriod"/>
            </a:pPr>
            <a:r>
              <a:rPr lang="en-US" sz="3200" dirty="0" smtClean="0">
                <a:solidFill>
                  <a:srgbClr val="FFFFFF"/>
                </a:solidFill>
                <a:cs typeface="Times New Roman" pitchFamily="18" charset="0"/>
              </a:rPr>
              <a:t>We 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believe that the </a:t>
            </a:r>
            <a:r>
              <a:rPr lang="en-US" sz="3200" dirty="0" err="1">
                <a:solidFill>
                  <a:srgbClr val="FFFFFF"/>
                </a:solidFill>
                <a:cs typeface="Times New Roman" pitchFamily="18" charset="0"/>
              </a:rPr>
              <a:t>methoxide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 leaving group may be reacting with our starting </a:t>
            </a:r>
            <a:r>
              <a:rPr lang="en-US" sz="3200" dirty="0" smtClean="0">
                <a:solidFill>
                  <a:srgbClr val="FFFFFF"/>
                </a:solidFill>
                <a:cs typeface="Times New Roman" pitchFamily="18" charset="0"/>
              </a:rPr>
              <a:t>material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, catalyzing the </a:t>
            </a:r>
            <a:r>
              <a:rPr lang="en-US" sz="3200" dirty="0" err="1">
                <a:solidFill>
                  <a:srgbClr val="FFFFFF"/>
                </a:solidFill>
                <a:cs typeface="Times New Roman" pitchFamily="18" charset="0"/>
              </a:rPr>
              <a:t>Baylis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-Hillman reaction, and thus reducing our yield.  So we would like to synthesize a reactant with a </a:t>
            </a:r>
            <a:r>
              <a:rPr lang="en-US" sz="3200" dirty="0" err="1">
                <a:solidFill>
                  <a:srgbClr val="FFFFFF"/>
                </a:solidFill>
                <a:cs typeface="Times New Roman" pitchFamily="18" charset="0"/>
              </a:rPr>
              <a:t>tert-butoxide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 leaving group, in order to prevent the </a:t>
            </a:r>
            <a:r>
              <a:rPr lang="en-US" sz="3200" dirty="0" err="1">
                <a:solidFill>
                  <a:srgbClr val="FFFFFF"/>
                </a:solidFill>
                <a:cs typeface="Times New Roman" pitchFamily="18" charset="0"/>
              </a:rPr>
              <a:t>nucleophilic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 reaction from happening.  </a:t>
            </a:r>
          </a:p>
        </p:txBody>
      </p:sp>
      <p:sp>
        <p:nvSpPr>
          <p:cNvPr id="1245" name="Rectangle 738"/>
          <p:cNvSpPr>
            <a:spLocks noChangeArrowheads="1"/>
          </p:cNvSpPr>
          <p:nvPr/>
        </p:nvSpPr>
        <p:spPr bwMode="auto">
          <a:xfrm>
            <a:off x="33832800" y="15621000"/>
            <a:ext cx="1097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This is a model of the reaction scheme to make </a:t>
            </a:r>
            <a:r>
              <a:rPr lang="en-US" sz="3200" dirty="0" err="1">
                <a:solidFill>
                  <a:srgbClr val="FFFFFF"/>
                </a:solidFill>
                <a:cs typeface="Times New Roman" pitchFamily="18" charset="0"/>
              </a:rPr>
              <a:t>polyhydroxy-kekulene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.  This is one “corner” of the </a:t>
            </a:r>
            <a:r>
              <a:rPr lang="en-US" sz="3200" dirty="0" smtClean="0">
                <a:solidFill>
                  <a:srgbClr val="FFFFFF"/>
                </a:solidFill>
                <a:cs typeface="Times New Roman" pitchFamily="18" charset="0"/>
              </a:rPr>
              <a:t>molecule.</a:t>
            </a:r>
            <a:endParaRPr lang="en-US" sz="3200" dirty="0"/>
          </a:p>
        </p:txBody>
      </p:sp>
      <p:sp>
        <p:nvSpPr>
          <p:cNvPr id="1246" name="Line 71"/>
          <p:cNvSpPr>
            <a:spLocks noChangeShapeType="1"/>
          </p:cNvSpPr>
          <p:nvPr/>
        </p:nvSpPr>
        <p:spPr bwMode="auto">
          <a:xfrm>
            <a:off x="10718800" y="13944600"/>
            <a:ext cx="2743200" cy="2743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7" name="Line 71"/>
          <p:cNvSpPr>
            <a:spLocks noChangeShapeType="1"/>
          </p:cNvSpPr>
          <p:nvPr/>
        </p:nvSpPr>
        <p:spPr bwMode="auto">
          <a:xfrm flipH="1">
            <a:off x="6146800" y="13944600"/>
            <a:ext cx="2743200" cy="2819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9" name="Text Box 41"/>
          <p:cNvSpPr txBox="1">
            <a:spLocks noChangeArrowheads="1"/>
          </p:cNvSpPr>
          <p:nvPr/>
        </p:nvSpPr>
        <p:spPr bwMode="auto">
          <a:xfrm>
            <a:off x="23317200" y="13716000"/>
            <a:ext cx="13868400" cy="90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633" tIns="38816" rIns="77633" bIns="38816">
            <a:spAutoFit/>
          </a:bodyPr>
          <a:lstStyle/>
          <a:p>
            <a:pPr defTabSz="4967288">
              <a:spcBef>
                <a:spcPct val="50000"/>
              </a:spcBef>
            </a:pPr>
            <a:r>
              <a:rPr lang="en-US" sz="5400" dirty="0">
                <a:solidFill>
                  <a:schemeClr val="bg1"/>
                </a:solidFill>
              </a:rPr>
              <a:t>Model </a:t>
            </a:r>
            <a:r>
              <a:rPr lang="en-US" sz="5400" dirty="0" smtClean="0">
                <a:solidFill>
                  <a:schemeClr val="bg1"/>
                </a:solidFill>
              </a:rPr>
              <a:t>Condensation Reaction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250" name="Rectangle 217"/>
          <p:cNvSpPr>
            <a:spLocks noChangeArrowheads="1"/>
          </p:cNvSpPr>
          <p:nvPr/>
        </p:nvSpPr>
        <p:spPr bwMode="auto">
          <a:xfrm>
            <a:off x="0" y="17530763"/>
            <a:ext cx="4572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1" name="Rectangle 219"/>
          <p:cNvSpPr>
            <a:spLocks noChangeArrowheads="1"/>
          </p:cNvSpPr>
          <p:nvPr/>
        </p:nvSpPr>
        <p:spPr bwMode="auto">
          <a:xfrm>
            <a:off x="0" y="17530763"/>
            <a:ext cx="4572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2" name="Line 71"/>
          <p:cNvSpPr>
            <a:spLocks noChangeShapeType="1"/>
          </p:cNvSpPr>
          <p:nvPr/>
        </p:nvSpPr>
        <p:spPr bwMode="auto">
          <a:xfrm>
            <a:off x="14554200" y="9296400"/>
            <a:ext cx="1684338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3" name="Text Box 227"/>
          <p:cNvSpPr txBox="1">
            <a:spLocks noChangeArrowheads="1"/>
          </p:cNvSpPr>
          <p:nvPr/>
        </p:nvSpPr>
        <p:spPr bwMode="auto">
          <a:xfrm>
            <a:off x="5765800" y="15468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967288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1 eq</a:t>
            </a:r>
          </a:p>
        </p:txBody>
      </p:sp>
      <p:sp>
        <p:nvSpPr>
          <p:cNvPr id="1254" name="Text Box 228"/>
          <p:cNvSpPr txBox="1">
            <a:spLocks noChangeArrowheads="1"/>
          </p:cNvSpPr>
          <p:nvPr/>
        </p:nvSpPr>
        <p:spPr bwMode="auto">
          <a:xfrm>
            <a:off x="12700000" y="15468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967288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excess</a:t>
            </a:r>
          </a:p>
        </p:txBody>
      </p:sp>
      <p:sp>
        <p:nvSpPr>
          <p:cNvPr id="1255" name="Line 71"/>
          <p:cNvSpPr>
            <a:spLocks noChangeShapeType="1"/>
          </p:cNvSpPr>
          <p:nvPr/>
        </p:nvSpPr>
        <p:spPr bwMode="auto">
          <a:xfrm>
            <a:off x="7670800" y="129540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6" name="Text Box 231"/>
          <p:cNvSpPr txBox="1">
            <a:spLocks noChangeArrowheads="1"/>
          </p:cNvSpPr>
          <p:nvPr/>
        </p:nvSpPr>
        <p:spPr bwMode="auto">
          <a:xfrm>
            <a:off x="7975600" y="12496800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967288"/>
            <a:r>
              <a:rPr lang="en-US" sz="2000">
                <a:solidFill>
                  <a:schemeClr val="bg1"/>
                </a:solidFill>
              </a:rPr>
              <a:t>IBD</a:t>
            </a:r>
          </a:p>
        </p:txBody>
      </p:sp>
      <p:sp>
        <p:nvSpPr>
          <p:cNvPr id="1257" name="Text Box 232"/>
          <p:cNvSpPr txBox="1">
            <a:spLocks noChangeArrowheads="1"/>
          </p:cNvSpPr>
          <p:nvPr/>
        </p:nvSpPr>
        <p:spPr bwMode="auto">
          <a:xfrm>
            <a:off x="7823200" y="13030200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967288"/>
            <a:r>
              <a:rPr lang="en-US" sz="2000">
                <a:solidFill>
                  <a:schemeClr val="bg1"/>
                </a:solidFill>
              </a:rPr>
              <a:t>MeOH</a:t>
            </a:r>
          </a:p>
        </p:txBody>
      </p:sp>
      <p:sp>
        <p:nvSpPr>
          <p:cNvPr id="1258" name="Line 73"/>
          <p:cNvSpPr>
            <a:spLocks noChangeShapeType="1"/>
          </p:cNvSpPr>
          <p:nvPr/>
        </p:nvSpPr>
        <p:spPr bwMode="auto">
          <a:xfrm flipH="1">
            <a:off x="29108400" y="9296400"/>
            <a:ext cx="156845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" name="Line 73"/>
          <p:cNvSpPr>
            <a:spLocks noChangeShapeType="1"/>
          </p:cNvSpPr>
          <p:nvPr/>
        </p:nvSpPr>
        <p:spPr bwMode="auto">
          <a:xfrm flipH="1">
            <a:off x="37185600" y="9296400"/>
            <a:ext cx="156845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Rounded Rectangle 72"/>
          <p:cNvSpPr/>
          <p:nvPr/>
        </p:nvSpPr>
        <p:spPr bwMode="auto">
          <a:xfrm>
            <a:off x="16840200" y="6781800"/>
            <a:ext cx="12115800" cy="5105400"/>
          </a:xfrm>
          <a:prstGeom prst="round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967288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61" name="TextBox 73"/>
          <p:cNvSpPr txBox="1">
            <a:spLocks noChangeArrowheads="1"/>
          </p:cNvSpPr>
          <p:nvPr/>
        </p:nvSpPr>
        <p:spPr bwMode="auto">
          <a:xfrm>
            <a:off x="33375600" y="25679400"/>
            <a:ext cx="4724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X-ray shows </a:t>
            </a:r>
            <a:r>
              <a:rPr lang="en-US" sz="3200" smtClean="0">
                <a:solidFill>
                  <a:schemeClr val="bg1"/>
                </a:solidFill>
              </a:rPr>
              <a:t>that </a:t>
            </a:r>
            <a:r>
              <a:rPr lang="en-US" sz="3200" smtClean="0">
                <a:solidFill>
                  <a:schemeClr val="bg1"/>
                </a:solidFill>
              </a:rPr>
              <a:t>isomer </a:t>
            </a:r>
            <a:r>
              <a:rPr lang="en-US" sz="3200" dirty="0" smtClean="0">
                <a:solidFill>
                  <a:schemeClr val="bg1"/>
                </a:solidFill>
              </a:rPr>
              <a:t>from THF is this one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Reingold, </a:t>
            </a:r>
            <a:r>
              <a:rPr lang="en-US" sz="1600" dirty="0">
                <a:solidFill>
                  <a:schemeClr val="bg1"/>
                </a:solidFill>
              </a:rPr>
              <a:t>Butterfield, </a:t>
            </a:r>
            <a:r>
              <a:rPr lang="en-US" sz="1600" dirty="0" smtClean="0">
                <a:solidFill>
                  <a:schemeClr val="bg1"/>
                </a:solidFill>
              </a:rPr>
              <a:t>Daglen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Walters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Allen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Scheuring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Kratz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Gembicky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Baran, </a:t>
            </a:r>
            <a:r>
              <a:rPr lang="en-US" sz="1600" i="1" dirty="0" smtClean="0">
                <a:solidFill>
                  <a:schemeClr val="bg1"/>
                </a:solidFill>
              </a:rPr>
              <a:t>Tetrahedron </a:t>
            </a:r>
            <a:r>
              <a:rPr lang="en-US" sz="1600" i="1" dirty="0">
                <a:solidFill>
                  <a:schemeClr val="bg1"/>
                </a:solidFill>
              </a:rPr>
              <a:t>Letters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2005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</a:rPr>
              <a:t>46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>
                <a:solidFill>
                  <a:schemeClr val="bg1"/>
                </a:solidFill>
              </a:rPr>
              <a:t>3835-3837.</a:t>
            </a:r>
          </a:p>
        </p:txBody>
      </p:sp>
      <p:graphicFrame>
        <p:nvGraphicFramePr>
          <p:cNvPr id="1027" name="Object 229"/>
          <p:cNvGraphicFramePr>
            <a:graphicFrameLocks noChangeAspect="1"/>
          </p:cNvGraphicFramePr>
          <p:nvPr/>
        </p:nvGraphicFramePr>
        <p:xfrm>
          <a:off x="685800" y="6858000"/>
          <a:ext cx="6092825" cy="4430713"/>
        </p:xfrm>
        <a:graphic>
          <a:graphicData uri="http://schemas.openxmlformats.org/presentationml/2006/ole">
            <p:oleObj spid="_x0000_s1027" name="CS ChemDraw Drawing" r:id="rId7" imgW="5942173" imgH="4344264" progId="ChemDraw.Document.6.0">
              <p:embed/>
            </p:oleObj>
          </a:graphicData>
        </a:graphic>
      </p:graphicFrame>
      <p:graphicFrame>
        <p:nvGraphicFramePr>
          <p:cNvPr id="1028" name="Object 230"/>
          <p:cNvGraphicFramePr>
            <a:graphicFrameLocks noChangeAspect="1"/>
          </p:cNvGraphicFramePr>
          <p:nvPr/>
        </p:nvGraphicFramePr>
        <p:xfrm>
          <a:off x="38557200" y="7772400"/>
          <a:ext cx="6713538" cy="3276600"/>
        </p:xfrm>
        <a:graphic>
          <a:graphicData uri="http://schemas.openxmlformats.org/presentationml/2006/ole">
            <p:oleObj spid="_x0000_s1028" name="CS ChemDraw Drawing" r:id="rId8" imgW="7439040" imgH="3629880" progId="ChemDraw.Document.6.0">
              <p:embed/>
            </p:oleObj>
          </a:graphicData>
        </a:graphic>
      </p:graphicFrame>
      <p:graphicFrame>
        <p:nvGraphicFramePr>
          <p:cNvPr id="1029" name="Object 232"/>
          <p:cNvGraphicFramePr>
            <a:graphicFrameLocks noChangeAspect="1"/>
          </p:cNvGraphicFramePr>
          <p:nvPr/>
        </p:nvGraphicFramePr>
        <p:xfrm>
          <a:off x="30937200" y="8229600"/>
          <a:ext cx="6026150" cy="2438400"/>
        </p:xfrm>
        <a:graphic>
          <a:graphicData uri="http://schemas.openxmlformats.org/presentationml/2006/ole">
            <p:oleObj spid="_x0000_s1029" name="CS ChemDraw Drawing" r:id="rId9" imgW="4157280" imgH="1681560" progId="ChemDraw.Document.6.0">
              <p:embed/>
            </p:oleObj>
          </a:graphicData>
        </a:graphic>
      </p:graphicFrame>
      <p:graphicFrame>
        <p:nvGraphicFramePr>
          <p:cNvPr id="1030" name="Object 233"/>
          <p:cNvGraphicFramePr>
            <a:graphicFrameLocks noChangeAspect="1"/>
          </p:cNvGraphicFramePr>
          <p:nvPr/>
        </p:nvGraphicFramePr>
        <p:xfrm>
          <a:off x="6451600" y="11887200"/>
          <a:ext cx="968375" cy="2286000"/>
        </p:xfrm>
        <a:graphic>
          <a:graphicData uri="http://schemas.openxmlformats.org/presentationml/2006/ole">
            <p:oleObj spid="_x0000_s1030" name="CS ChemDraw Drawing" r:id="rId10" imgW="840600" imgH="1982520" progId="ChemDraw.Document.6.0">
              <p:embed/>
            </p:oleObj>
          </a:graphicData>
        </a:graphic>
      </p:graphicFrame>
      <p:graphicFrame>
        <p:nvGraphicFramePr>
          <p:cNvPr id="1031" name="Object 234"/>
          <p:cNvGraphicFramePr>
            <a:graphicFrameLocks noChangeAspect="1"/>
          </p:cNvGraphicFramePr>
          <p:nvPr/>
        </p:nvGraphicFramePr>
        <p:xfrm>
          <a:off x="12395200" y="14630400"/>
          <a:ext cx="2030413" cy="725488"/>
        </p:xfrm>
        <a:graphic>
          <a:graphicData uri="http://schemas.openxmlformats.org/presentationml/2006/ole">
            <p:oleObj spid="_x0000_s1031" name="CS ChemDraw Drawing" r:id="rId11" imgW="2398680" imgH="857520" progId="ChemDraw.Document.6.0">
              <p:embed/>
            </p:oleObj>
          </a:graphicData>
        </a:graphic>
      </p:graphicFrame>
      <p:graphicFrame>
        <p:nvGraphicFramePr>
          <p:cNvPr id="1032" name="Object 235"/>
          <p:cNvGraphicFramePr>
            <a:graphicFrameLocks noChangeAspect="1"/>
          </p:cNvGraphicFramePr>
          <p:nvPr/>
        </p:nvGraphicFramePr>
        <p:xfrm>
          <a:off x="5156200" y="14630400"/>
          <a:ext cx="2030413" cy="725488"/>
        </p:xfrm>
        <a:graphic>
          <a:graphicData uri="http://schemas.openxmlformats.org/presentationml/2006/ole">
            <p:oleObj spid="_x0000_s1032" name="CS ChemDraw Drawing" r:id="rId12" imgW="2398680" imgH="857520" progId="ChemDraw.Document.6.0">
              <p:embed/>
            </p:oleObj>
          </a:graphicData>
        </a:graphic>
      </p:graphicFrame>
      <p:graphicFrame>
        <p:nvGraphicFramePr>
          <p:cNvPr id="1033" name="Object 236"/>
          <p:cNvGraphicFramePr>
            <a:graphicFrameLocks noChangeAspect="1"/>
          </p:cNvGraphicFramePr>
          <p:nvPr/>
        </p:nvGraphicFramePr>
        <p:xfrm>
          <a:off x="9448800" y="7010400"/>
          <a:ext cx="4503738" cy="4343400"/>
        </p:xfrm>
        <a:graphic>
          <a:graphicData uri="http://schemas.openxmlformats.org/presentationml/2006/ole">
            <p:oleObj spid="_x0000_s1033" name="CS ChemDraw Drawing" r:id="rId13" imgW="4853880" imgH="4682520" progId="ChemDraw.Document.6.0">
              <p:embed/>
            </p:oleObj>
          </a:graphicData>
        </a:graphic>
      </p:graphicFrame>
      <p:graphicFrame>
        <p:nvGraphicFramePr>
          <p:cNvPr id="1034" name="Object 239"/>
          <p:cNvGraphicFramePr>
            <a:graphicFrameLocks noChangeAspect="1"/>
          </p:cNvGraphicFramePr>
          <p:nvPr/>
        </p:nvGraphicFramePr>
        <p:xfrm>
          <a:off x="9288463" y="11815763"/>
          <a:ext cx="1035050" cy="2911475"/>
        </p:xfrm>
        <a:graphic>
          <a:graphicData uri="http://schemas.openxmlformats.org/presentationml/2006/ole">
            <p:oleObj spid="_x0000_s1034" name="CS ChemDraw Drawing" r:id="rId14" imgW="781477" imgH="2180978" progId="ChemDraw.Document.6.0">
              <p:embed/>
            </p:oleObj>
          </a:graphicData>
        </a:graphic>
      </p:graphicFrame>
      <p:graphicFrame>
        <p:nvGraphicFramePr>
          <p:cNvPr id="1035" name="Object 244"/>
          <p:cNvGraphicFramePr>
            <a:graphicFrameLocks noChangeAspect="1"/>
          </p:cNvGraphicFramePr>
          <p:nvPr/>
        </p:nvGraphicFramePr>
        <p:xfrm>
          <a:off x="16916400" y="7010400"/>
          <a:ext cx="4895850" cy="4895850"/>
        </p:xfrm>
        <a:graphic>
          <a:graphicData uri="http://schemas.openxmlformats.org/presentationml/2006/ole">
            <p:oleObj spid="_x0000_s1035" name="CS ChemDraw Drawing" r:id="rId15" imgW="4306690" imgH="4306735" progId="ChemDraw.Document.6.0">
              <p:embed/>
            </p:oleObj>
          </a:graphicData>
        </a:graphic>
      </p:graphicFrame>
      <p:graphicFrame>
        <p:nvGraphicFramePr>
          <p:cNvPr id="1036" name="Object 245"/>
          <p:cNvGraphicFramePr>
            <a:graphicFrameLocks noChangeAspect="1"/>
          </p:cNvGraphicFramePr>
          <p:nvPr/>
        </p:nvGraphicFramePr>
        <p:xfrm>
          <a:off x="22402800" y="8077200"/>
          <a:ext cx="6294438" cy="2808288"/>
        </p:xfrm>
        <a:graphic>
          <a:graphicData uri="http://schemas.openxmlformats.org/presentationml/2006/ole">
            <p:oleObj spid="_x0000_s1036" name="CS ChemDraw Drawing" r:id="rId16" imgW="4187060" imgH="1851258" progId="ChemDraw.Document.6.0">
              <p:embed/>
            </p:oleObj>
          </a:graphicData>
        </a:graphic>
      </p:graphicFrame>
      <p:graphicFrame>
        <p:nvGraphicFramePr>
          <p:cNvPr id="1037" name="Object 246"/>
          <p:cNvGraphicFramePr>
            <a:graphicFrameLocks noChangeAspect="1"/>
          </p:cNvGraphicFramePr>
          <p:nvPr/>
        </p:nvGraphicFramePr>
        <p:xfrm>
          <a:off x="12465050" y="16459200"/>
          <a:ext cx="4548188" cy="3128963"/>
        </p:xfrm>
        <a:graphic>
          <a:graphicData uri="http://schemas.openxmlformats.org/presentationml/2006/ole">
            <p:oleObj spid="_x0000_s1037" name="CS ChemDraw Drawing" r:id="rId17" imgW="3366241" imgH="2304020" progId="ChemDraw.Document.6.0">
              <p:embed/>
            </p:oleObj>
          </a:graphicData>
        </a:graphic>
      </p:graphicFrame>
      <p:graphicFrame>
        <p:nvGraphicFramePr>
          <p:cNvPr id="1051" name="Object 248"/>
          <p:cNvGraphicFramePr>
            <a:graphicFrameLocks noChangeAspect="1"/>
          </p:cNvGraphicFramePr>
          <p:nvPr/>
        </p:nvGraphicFramePr>
        <p:xfrm>
          <a:off x="24688800" y="15011400"/>
          <a:ext cx="7608888" cy="2557463"/>
        </p:xfrm>
        <a:graphic>
          <a:graphicData uri="http://schemas.openxmlformats.org/presentationml/2006/ole">
            <p:oleObj spid="_x0000_s1051" name="CS ChemDraw Drawing" r:id="rId18" imgW="6577200" imgH="2211120" progId="ChemDraw.Document.6.0">
              <p:embed/>
            </p:oleObj>
          </a:graphicData>
        </a:graphic>
      </p:graphicFrame>
      <p:graphicFrame>
        <p:nvGraphicFramePr>
          <p:cNvPr id="1054" name="Object 253"/>
          <p:cNvGraphicFramePr>
            <a:graphicFrameLocks noChangeAspect="1"/>
          </p:cNvGraphicFramePr>
          <p:nvPr/>
        </p:nvGraphicFramePr>
        <p:xfrm>
          <a:off x="26835100" y="33528000"/>
          <a:ext cx="990600" cy="1731963"/>
        </p:xfrm>
        <a:graphic>
          <a:graphicData uri="http://schemas.openxmlformats.org/presentationml/2006/ole">
            <p:oleObj spid="_x0000_s1054" name="CS ChemDraw Drawing" r:id="rId19" imgW="840600" imgH="1468800" progId="ChemDraw.Document.6.0">
              <p:embed/>
            </p:oleObj>
          </a:graphicData>
        </a:graphic>
      </p:graphicFrame>
      <p:graphicFrame>
        <p:nvGraphicFramePr>
          <p:cNvPr id="1055" name="Object 254"/>
          <p:cNvGraphicFramePr>
            <a:graphicFrameLocks noChangeAspect="1"/>
          </p:cNvGraphicFramePr>
          <p:nvPr/>
        </p:nvGraphicFramePr>
        <p:xfrm>
          <a:off x="34899600" y="33528000"/>
          <a:ext cx="1003300" cy="1752600"/>
        </p:xfrm>
        <a:graphic>
          <a:graphicData uri="http://schemas.openxmlformats.org/presentationml/2006/ole">
            <p:oleObj spid="_x0000_s1055" name="CS ChemDraw Drawing" r:id="rId20" imgW="840600" imgH="1468800" progId="ChemDraw.Document.6.0">
              <p:embed/>
            </p:oleObj>
          </a:graphicData>
        </a:graphic>
      </p:graphicFrame>
      <p:graphicFrame>
        <p:nvGraphicFramePr>
          <p:cNvPr id="1056" name="Object 255"/>
          <p:cNvGraphicFramePr>
            <a:graphicFrameLocks noChangeAspect="1"/>
          </p:cNvGraphicFramePr>
          <p:nvPr/>
        </p:nvGraphicFramePr>
        <p:xfrm>
          <a:off x="31102300" y="33528000"/>
          <a:ext cx="3048000" cy="1785938"/>
        </p:xfrm>
        <a:graphic>
          <a:graphicData uri="http://schemas.openxmlformats.org/presentationml/2006/ole">
            <p:oleObj spid="_x0000_s1056" name="CS ChemDraw Drawing" r:id="rId21" imgW="2788200" imgH="1633680" progId="ChemDraw.Document.6.0">
              <p:embed/>
            </p:oleObj>
          </a:graphicData>
        </a:graphic>
      </p:graphicFrame>
      <p:graphicFrame>
        <p:nvGraphicFramePr>
          <p:cNvPr id="1058" name="Object 260"/>
          <p:cNvGraphicFramePr>
            <a:graphicFrameLocks noChangeAspect="1"/>
          </p:cNvGraphicFramePr>
          <p:nvPr/>
        </p:nvGraphicFramePr>
        <p:xfrm>
          <a:off x="39789100" y="33451800"/>
          <a:ext cx="2216150" cy="2433638"/>
        </p:xfrm>
        <a:graphic>
          <a:graphicData uri="http://schemas.openxmlformats.org/presentationml/2006/ole">
            <p:oleObj spid="_x0000_s1058" name="CS ChemDraw Drawing" r:id="rId22" imgW="2009520" imgH="2207520" progId="ChemDraw.Document.6.0">
              <p:embed/>
            </p:oleObj>
          </a:graphicData>
        </a:graphic>
      </p:graphicFrame>
      <p:pic>
        <p:nvPicPr>
          <p:cNvPr id="82" name="Picture 21"/>
          <p:cNvPicPr>
            <a:picLocks noChangeAspect="1" noChangeArrowheads="1"/>
          </p:cNvPicPr>
          <p:nvPr/>
        </p:nvPicPr>
        <p:blipFill>
          <a:blip r:embed="rId23"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4730" t="24736" r="15466" b="12444"/>
          <a:stretch>
            <a:fillRect/>
          </a:stretch>
        </p:blipFill>
        <p:spPr bwMode="auto">
          <a:xfrm>
            <a:off x="11887200" y="23774400"/>
            <a:ext cx="10363200" cy="756848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3" name="Picture 19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7907000" y="28422600"/>
            <a:ext cx="4176296" cy="14553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135" name="Picture 20"/>
          <p:cNvPicPr>
            <a:picLocks noChangeAspect="1" noChangeArrowheads="1"/>
          </p:cNvPicPr>
          <p:nvPr/>
        </p:nvPicPr>
        <p:blipFill>
          <a:blip r:embed="rId25"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4510" t="26215" r="15762" b="12111"/>
          <a:stretch>
            <a:fillRect/>
          </a:stretch>
        </p:blipFill>
        <p:spPr bwMode="auto">
          <a:xfrm>
            <a:off x="685800" y="23774400"/>
            <a:ext cx="10936096" cy="7543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graphicFrame>
        <p:nvGraphicFramePr>
          <p:cNvPr id="136" name="Object 21"/>
          <p:cNvGraphicFramePr>
            <a:graphicFrameLocks noChangeAspect="1"/>
          </p:cNvGraphicFramePr>
          <p:nvPr/>
        </p:nvGraphicFramePr>
        <p:xfrm>
          <a:off x="8763000" y="24993600"/>
          <a:ext cx="2782297" cy="2249096"/>
        </p:xfrm>
        <a:graphic>
          <a:graphicData uri="http://schemas.openxmlformats.org/presentationml/2006/ole">
            <p:oleObj spid="_x0000_s1072" name="CS ChemDraw Drawing" r:id="rId26" imgW="2029968" imgH="1627424" progId="ChemDraw.Document.6.0">
              <p:embed/>
            </p:oleObj>
          </a:graphicData>
        </a:graphic>
      </p:graphicFrame>
      <p:pic>
        <p:nvPicPr>
          <p:cNvPr id="137" name="Picture 23"/>
          <p:cNvPicPr>
            <a:picLocks noChangeAspect="1" noChangeArrowheads="1"/>
          </p:cNvPicPr>
          <p:nvPr/>
        </p:nvPicPr>
        <p:blipFill>
          <a:blip r:embed="rId27"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3876" t="29652" r="16133" b="11987"/>
          <a:stretch>
            <a:fillRect/>
          </a:stretch>
        </p:blipFill>
        <p:spPr bwMode="auto">
          <a:xfrm>
            <a:off x="993592" y="25831800"/>
            <a:ext cx="6321608" cy="361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2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84213" y="23895050"/>
            <a:ext cx="6598082" cy="220301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139" name="Straight Connector 27"/>
          <p:cNvCxnSpPr>
            <a:cxnSpLocks noChangeShapeType="1"/>
          </p:cNvCxnSpPr>
          <p:nvPr/>
        </p:nvCxnSpPr>
        <p:spPr bwMode="auto">
          <a:xfrm>
            <a:off x="7391400" y="29413200"/>
            <a:ext cx="1681736" cy="694378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 type="none" w="sm" len="sm"/>
            <a:tailEnd type="none" w="sm" len="sm"/>
          </a:ln>
        </p:spPr>
      </p:cxnSp>
      <p:sp>
        <p:nvSpPr>
          <p:cNvPr id="140" name="Rectangle 28"/>
          <p:cNvSpPr>
            <a:spLocks noChangeArrowheads="1"/>
          </p:cNvSpPr>
          <p:nvPr/>
        </p:nvSpPr>
        <p:spPr bwMode="auto">
          <a:xfrm>
            <a:off x="9067800" y="30099000"/>
            <a:ext cx="2514600" cy="735070"/>
          </a:xfrm>
          <a:prstGeom prst="rect">
            <a:avLst/>
          </a:prstGeom>
          <a:noFill/>
          <a:ln w="9525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7297400" y="24765000"/>
          <a:ext cx="4710274" cy="2438400"/>
        </p:xfrm>
        <a:graphic>
          <a:graphicData uri="http://schemas.openxmlformats.org/presentationml/2006/ole">
            <p:oleObj spid="_x0000_s1073" name="CS ChemDraw Drawing" r:id="rId29" imgW="3152940" imgH="1640827" progId="ChemDraw.Document.6.0">
              <p:embed/>
            </p:oleObj>
          </a:graphicData>
        </a:graphic>
      </p:graphicFrame>
      <p:sp>
        <p:nvSpPr>
          <p:cNvPr id="156" name="Rectangle 148"/>
          <p:cNvSpPr>
            <a:spLocks noChangeArrowheads="1"/>
          </p:cNvSpPr>
          <p:nvPr/>
        </p:nvSpPr>
        <p:spPr bwMode="auto">
          <a:xfrm>
            <a:off x="25042813" y="23058438"/>
            <a:ext cx="176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en-US" sz="2000">
              <a:solidFill>
                <a:srgbClr val="001E60"/>
              </a:solidFill>
              <a:latin typeface="Garamond" pitchFamily="18" charset="0"/>
            </a:endParaRPr>
          </a:p>
        </p:txBody>
      </p:sp>
      <p:pic>
        <p:nvPicPr>
          <p:cNvPr id="157" name="Picture 146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3241000" y="18440400"/>
            <a:ext cx="95250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8" name="Object 862"/>
          <p:cNvGraphicFramePr>
            <a:graphicFrameLocks noChangeAspect="1"/>
          </p:cNvGraphicFramePr>
          <p:nvPr/>
        </p:nvGraphicFramePr>
        <p:xfrm>
          <a:off x="25298400" y="18897600"/>
          <a:ext cx="2341563" cy="2790825"/>
        </p:xfrm>
        <a:graphic>
          <a:graphicData uri="http://schemas.openxmlformats.org/presentationml/2006/ole">
            <p:oleObj spid="_x0000_s1075" name="CS ChemDraw Drawing" r:id="rId31" imgW="1508760" imgH="1798200" progId="ChemDraw.Document.6.0">
              <p:embed/>
            </p:oleObj>
          </a:graphicData>
        </a:graphic>
      </p:graphicFrame>
      <p:sp>
        <p:nvSpPr>
          <p:cNvPr id="159" name="Text Box 891"/>
          <p:cNvSpPr txBox="1">
            <a:spLocks noChangeArrowheads="1"/>
          </p:cNvSpPr>
          <p:nvPr/>
        </p:nvSpPr>
        <p:spPr bwMode="auto">
          <a:xfrm>
            <a:off x="25984200" y="23622000"/>
            <a:ext cx="5399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Isomer obtained in </a:t>
            </a:r>
            <a:r>
              <a:rPr lang="en-US" sz="3200" dirty="0" err="1">
                <a:solidFill>
                  <a:schemeClr val="bg1"/>
                </a:solidFill>
              </a:rPr>
              <a:t>NaH</a:t>
            </a:r>
            <a:r>
              <a:rPr lang="en-US" sz="3200" dirty="0">
                <a:solidFill>
                  <a:schemeClr val="bg1"/>
                </a:solidFill>
              </a:rPr>
              <a:t>/THF</a:t>
            </a:r>
          </a:p>
        </p:txBody>
      </p:sp>
      <p:sp>
        <p:nvSpPr>
          <p:cNvPr id="160" name="Text Box 924"/>
          <p:cNvSpPr txBox="1">
            <a:spLocks noChangeArrowheads="1"/>
          </p:cNvSpPr>
          <p:nvPr/>
        </p:nvSpPr>
        <p:spPr bwMode="auto">
          <a:xfrm>
            <a:off x="24688800" y="21717000"/>
            <a:ext cx="4097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Diagnostic proton ~16 ppm</a:t>
            </a:r>
          </a:p>
        </p:txBody>
      </p:sp>
      <p:sp>
        <p:nvSpPr>
          <p:cNvPr id="161" name="Line 940"/>
          <p:cNvSpPr>
            <a:spLocks noChangeShapeType="1"/>
          </p:cNvSpPr>
          <p:nvPr/>
        </p:nvSpPr>
        <p:spPr bwMode="auto">
          <a:xfrm flipH="1">
            <a:off x="23393400" y="23012400"/>
            <a:ext cx="533400" cy="990600"/>
          </a:xfrm>
          <a:prstGeom prst="line">
            <a:avLst/>
          </a:prstGeom>
          <a:noFill/>
          <a:ln w="9525">
            <a:solidFill>
              <a:srgbClr val="F3F3F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Line 941"/>
          <p:cNvSpPr>
            <a:spLocks noChangeShapeType="1"/>
          </p:cNvSpPr>
          <p:nvPr/>
        </p:nvSpPr>
        <p:spPr bwMode="auto">
          <a:xfrm>
            <a:off x="24841200" y="23012400"/>
            <a:ext cx="685800" cy="990600"/>
          </a:xfrm>
          <a:prstGeom prst="line">
            <a:avLst/>
          </a:prstGeom>
          <a:noFill/>
          <a:ln w="9525">
            <a:solidFill>
              <a:srgbClr val="F3F3F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3" name="Picture 957"/>
          <p:cNvPicPr>
            <a:picLocks noChangeAspect="1" noChangeArrowheads="1"/>
          </p:cNvPicPr>
          <p:nvPr/>
        </p:nvPicPr>
        <p:blipFill>
          <a:blip r:embed="rId32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93400" y="24003000"/>
            <a:ext cx="2179638" cy="187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64" name="Picture 958"/>
          <p:cNvPicPr>
            <a:picLocks noChangeAspect="1" noChangeArrowheads="1"/>
          </p:cNvPicPr>
          <p:nvPr/>
        </p:nvPicPr>
        <p:blipFill>
          <a:blip r:embed="rId33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93400" y="25908000"/>
            <a:ext cx="2089150" cy="16367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65" name="Line 959"/>
          <p:cNvSpPr>
            <a:spLocks noChangeShapeType="1"/>
          </p:cNvSpPr>
          <p:nvPr/>
        </p:nvSpPr>
        <p:spPr bwMode="auto">
          <a:xfrm>
            <a:off x="24460200" y="23164800"/>
            <a:ext cx="0" cy="3733800"/>
          </a:xfrm>
          <a:prstGeom prst="line">
            <a:avLst/>
          </a:prstGeom>
          <a:noFill/>
          <a:ln w="9525" cap="rnd">
            <a:solidFill>
              <a:srgbClr val="F3F3F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960"/>
          <p:cNvSpPr txBox="1">
            <a:spLocks noChangeArrowheads="1"/>
          </p:cNvSpPr>
          <p:nvPr/>
        </p:nvSpPr>
        <p:spPr bwMode="auto">
          <a:xfrm>
            <a:off x="25984200" y="25374600"/>
            <a:ext cx="5674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Isomers obtained in </a:t>
            </a:r>
            <a:r>
              <a:rPr lang="en-US" sz="3200" dirty="0" err="1">
                <a:solidFill>
                  <a:schemeClr val="bg1"/>
                </a:solidFill>
              </a:rPr>
              <a:t>NaH</a:t>
            </a:r>
            <a:r>
              <a:rPr lang="en-US" sz="3200" dirty="0">
                <a:solidFill>
                  <a:schemeClr val="bg1"/>
                </a:solidFill>
              </a:rPr>
              <a:t>/DBU</a:t>
            </a:r>
          </a:p>
        </p:txBody>
      </p:sp>
      <p:sp>
        <p:nvSpPr>
          <p:cNvPr id="167" name="Text Box 961"/>
          <p:cNvSpPr txBox="1">
            <a:spLocks noChangeArrowheads="1"/>
          </p:cNvSpPr>
          <p:nvPr/>
        </p:nvSpPr>
        <p:spPr bwMode="auto">
          <a:xfrm>
            <a:off x="25908000" y="26974800"/>
            <a:ext cx="6288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Isomers obtained in </a:t>
            </a:r>
            <a:r>
              <a:rPr lang="en-US" sz="3200" dirty="0" err="1">
                <a:solidFill>
                  <a:schemeClr val="bg1"/>
                </a:solidFill>
              </a:rPr>
              <a:t>NaH</a:t>
            </a:r>
            <a:r>
              <a:rPr lang="en-US" sz="3200" dirty="0">
                <a:solidFill>
                  <a:schemeClr val="bg1"/>
                </a:solidFill>
              </a:rPr>
              <a:t>/Pyridine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8" name="Line 75"/>
          <p:cNvSpPr>
            <a:spLocks noChangeShapeType="1"/>
          </p:cNvSpPr>
          <p:nvPr/>
        </p:nvSpPr>
        <p:spPr bwMode="auto">
          <a:xfrm>
            <a:off x="36741100" y="34671000"/>
            <a:ext cx="1455738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9" name="Object 926"/>
          <p:cNvGraphicFramePr>
            <a:graphicFrameLocks noChangeAspect="1"/>
          </p:cNvGraphicFramePr>
          <p:nvPr/>
        </p:nvGraphicFramePr>
        <p:xfrm>
          <a:off x="33832800" y="18592800"/>
          <a:ext cx="6781800" cy="6383338"/>
        </p:xfrm>
        <a:graphic>
          <a:graphicData uri="http://schemas.openxmlformats.org/presentationml/2006/ole">
            <p:oleObj spid="_x0000_s1076" name="CS ChemDraw Drawing" r:id="rId34" imgW="4926252" imgH="4645569" progId="ChemDraw.Document.6.0">
              <p:embed/>
            </p:oleObj>
          </a:graphicData>
        </a:graphic>
      </p:graphicFrame>
      <p:sp>
        <p:nvSpPr>
          <p:cNvPr id="170" name="Text Box 923"/>
          <p:cNvSpPr txBox="1">
            <a:spLocks noChangeArrowheads="1"/>
          </p:cNvSpPr>
          <p:nvPr/>
        </p:nvSpPr>
        <p:spPr bwMode="auto">
          <a:xfrm>
            <a:off x="41452800" y="19964400"/>
            <a:ext cx="3886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Four possible </a:t>
            </a:r>
            <a:r>
              <a:rPr lang="en-US" sz="3200" dirty="0" err="1">
                <a:solidFill>
                  <a:schemeClr val="bg1"/>
                </a:solidFill>
              </a:rPr>
              <a:t>stereoisomers</a:t>
            </a:r>
            <a:r>
              <a:rPr lang="en-US" sz="3200" dirty="0">
                <a:solidFill>
                  <a:schemeClr val="bg1"/>
                </a:solidFill>
              </a:rPr>
              <a:t>—ratio varies with conditions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33375600" y="22098000"/>
            <a:ext cx="3276600" cy="32004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67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2" name="Group 833"/>
          <p:cNvGrpSpPr>
            <a:grpSpLocks/>
          </p:cNvGrpSpPr>
          <p:nvPr/>
        </p:nvGrpSpPr>
        <p:grpSpPr bwMode="auto">
          <a:xfrm>
            <a:off x="2362200" y="533400"/>
            <a:ext cx="6003925" cy="5534025"/>
            <a:chOff x="22464" y="444"/>
            <a:chExt cx="3782" cy="3486"/>
          </a:xfrm>
        </p:grpSpPr>
        <p:sp>
          <p:nvSpPr>
            <p:cNvPr id="173" name="Rectangle 834"/>
            <p:cNvSpPr>
              <a:spLocks noChangeArrowheads="1"/>
            </p:cNvSpPr>
            <p:nvPr/>
          </p:nvSpPr>
          <p:spPr bwMode="auto">
            <a:xfrm>
              <a:off x="23760" y="444"/>
              <a:ext cx="248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</a:rPr>
                <a:t> Supported By</a:t>
              </a:r>
              <a:endParaRPr lang="en-US" sz="3200" dirty="0">
                <a:solidFill>
                  <a:schemeClr val="bg1"/>
                </a:solidFill>
              </a:endParaRPr>
            </a:p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74" name="Picture 835" descr="nsf4c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22464" y="1252"/>
              <a:ext cx="1841" cy="1880"/>
            </a:xfrm>
            <a:prstGeom prst="rect">
              <a:avLst/>
            </a:prstGeom>
            <a:noFill/>
          </p:spPr>
        </p:pic>
        <p:sp>
          <p:nvSpPr>
            <p:cNvPr id="175" name="Rectangle 836"/>
            <p:cNvSpPr>
              <a:spLocks noChangeArrowheads="1"/>
            </p:cNvSpPr>
            <p:nvPr/>
          </p:nvSpPr>
          <p:spPr bwMode="auto">
            <a:xfrm>
              <a:off x="22656" y="3276"/>
              <a:ext cx="3168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</a:rPr>
                <a:t> NSF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REU </a:t>
              </a:r>
            </a:p>
            <a:p>
              <a:pPr algn="l"/>
              <a:r>
                <a:rPr lang="en-US" sz="3200" b="1" dirty="0" smtClean="0">
                  <a:solidFill>
                    <a:schemeClr val="bg1"/>
                  </a:solidFill>
                </a:rPr>
                <a:t>Chemistry</a:t>
              </a:r>
              <a:endParaRPr lang="en-US" sz="3200" b="1" dirty="0">
                <a:solidFill>
                  <a:schemeClr val="bg1"/>
                </a:solidFill>
              </a:endParaRPr>
            </a:p>
            <a:p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38200" y="24155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Simulation</a:t>
            </a:r>
            <a:endParaRPr lang="en-US" sz="1800" dirty="0"/>
          </a:p>
        </p:txBody>
      </p:sp>
      <p:sp>
        <p:nvSpPr>
          <p:cNvPr id="86" name="TextBox 85"/>
          <p:cNvSpPr txBox="1"/>
          <p:nvPr/>
        </p:nvSpPr>
        <p:spPr>
          <a:xfrm>
            <a:off x="18973800" y="28422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Simulation</a:t>
            </a:r>
            <a:endParaRPr lang="en-US" sz="1800" dirty="0"/>
          </a:p>
        </p:txBody>
      </p:sp>
      <p:sp>
        <p:nvSpPr>
          <p:cNvPr id="88" name="Text Box 114"/>
          <p:cNvSpPr txBox="1">
            <a:spLocks noChangeArrowheads="1"/>
          </p:cNvSpPr>
          <p:nvPr/>
        </p:nvSpPr>
        <p:spPr bwMode="auto">
          <a:xfrm>
            <a:off x="13792200" y="868680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967288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Dehydrogenation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672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672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337</Words>
  <Application>Microsoft Office PowerPoint</Application>
  <PresentationFormat>Custom</PresentationFormat>
  <Paragraphs>109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CS ChemDraw Drawing</vt:lpstr>
      <vt:lpstr>Approaches to Hydroxylated Polyacenes I. David Reingold, Zachariah A. Page, and Anh Nguyen  Department of Chemistry, Juniata College, Huntingdon, Pa 16652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Synthesizing My Future</dc:title>
  <dc:creator>Zak Page</dc:creator>
  <cp:lastModifiedBy>EagleNet</cp:lastModifiedBy>
  <cp:revision>126</cp:revision>
  <dcterms:created xsi:type="dcterms:W3CDTF">2007-09-08T02:35:04Z</dcterms:created>
  <dcterms:modified xsi:type="dcterms:W3CDTF">2008-06-17T15:24:29Z</dcterms:modified>
</cp:coreProperties>
</file>