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432" y="14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6C1A1-9E00-4A88-B551-13442BB98856}" type="datetimeFigureOut">
              <a:rPr lang="en-US" smtClean="0"/>
              <a:t>9/15/2008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1BE3-051F-480F-8557-AEC48C6535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838200"/>
            <a:ext cx="351913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962400"/>
            <a:ext cx="3324225" cy="277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2819400"/>
            <a:ext cx="3352800" cy="260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3886200" y="5715000"/>
            <a:ext cx="43220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000" dirty="0" smtClean="0"/>
              <a:t>The reversible work, </a:t>
            </a:r>
            <a:r>
              <a:rPr lang="en-US" sz="1000" i="1" dirty="0" smtClean="0"/>
              <a:t>W</a:t>
            </a:r>
            <a:r>
              <a:rPr lang="en-US" sz="1000" dirty="0" smtClean="0"/>
              <a:t>, of forming a droplet within the </a:t>
            </a:r>
            <a:r>
              <a:rPr lang="en-US" sz="1000" dirty="0" err="1" smtClean="0"/>
              <a:t>supercooled</a:t>
            </a:r>
            <a:r>
              <a:rPr lang="en-US" sz="1000" dirty="0" smtClean="0"/>
              <a:t> LJ vapor</a:t>
            </a:r>
          </a:p>
          <a:p>
            <a:pPr algn="just"/>
            <a:r>
              <a:rPr lang="en-US" sz="1000" dirty="0" smtClean="0"/>
              <a:t> at </a:t>
            </a:r>
            <a:r>
              <a:rPr lang="en-US" sz="1000" dirty="0" err="1" smtClean="0"/>
              <a:t>kT</a:t>
            </a:r>
            <a:r>
              <a:rPr lang="en-US" sz="1000" dirty="0" smtClean="0"/>
              <a:t>/</a:t>
            </a:r>
            <a:r>
              <a:rPr lang="el-GR" sz="1000" dirty="0" smtClean="0"/>
              <a:t>ε=0.8 </a:t>
            </a:r>
            <a:r>
              <a:rPr lang="en-US" sz="1000" dirty="0" smtClean="0"/>
              <a:t>and P</a:t>
            </a:r>
            <a:r>
              <a:rPr lang="el-GR" sz="1000" dirty="0" smtClean="0"/>
              <a:t>σ³/</a:t>
            </a:r>
            <a:r>
              <a:rPr lang="en-US" sz="1000" dirty="0" smtClean="0"/>
              <a:t>ɛ=0.01247 obtained from isothermal-isobaric Monte </a:t>
            </a:r>
          </a:p>
          <a:p>
            <a:pPr algn="just"/>
            <a:r>
              <a:rPr lang="en-US" sz="1000" dirty="0" smtClean="0"/>
              <a:t>Carlo simulations. The key features of the DFT predictions, such as the flat ridge</a:t>
            </a:r>
          </a:p>
          <a:p>
            <a:pPr algn="just"/>
            <a:r>
              <a:rPr lang="en-US" sz="1000" dirty="0" smtClean="0"/>
              <a:t>and limits of stability, are verified by the simulation.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0000" y="838200"/>
            <a:ext cx="47211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000" dirty="0" smtClean="0"/>
              <a:t>The reversible work, </a:t>
            </a:r>
            <a:r>
              <a:rPr lang="en-US" sz="1000" i="1" dirty="0" smtClean="0"/>
              <a:t>W</a:t>
            </a:r>
            <a:r>
              <a:rPr lang="en-US" sz="1000" dirty="0" smtClean="0"/>
              <a:t>, of forming a droplet of given </a:t>
            </a:r>
            <a:r>
              <a:rPr lang="en-US" sz="1000" i="1" dirty="0" smtClean="0"/>
              <a:t>n</a:t>
            </a:r>
            <a:r>
              <a:rPr lang="en-US" sz="1000" dirty="0" smtClean="0"/>
              <a:t> and radius </a:t>
            </a:r>
            <a:r>
              <a:rPr lang="en-US" sz="1000" dirty="0" smtClean="0">
                <a:latin typeface="Symbol" pitchFamily="18" charset="2"/>
              </a:rPr>
              <a:t>l</a:t>
            </a:r>
            <a:r>
              <a:rPr lang="en-US" sz="1000" dirty="0" smtClean="0"/>
              <a:t> within the </a:t>
            </a:r>
          </a:p>
          <a:p>
            <a:pPr algn="just"/>
            <a:r>
              <a:rPr lang="en-US" sz="1000" dirty="0" err="1" smtClean="0"/>
              <a:t>supercooled</a:t>
            </a:r>
            <a:r>
              <a:rPr lang="en-US" sz="1000" dirty="0" smtClean="0"/>
              <a:t> </a:t>
            </a:r>
            <a:r>
              <a:rPr lang="en-US" sz="1000" dirty="0" err="1" smtClean="0"/>
              <a:t>Lennard</a:t>
            </a:r>
            <a:r>
              <a:rPr lang="en-US" sz="1000" dirty="0" smtClean="0"/>
              <a:t>-Jones (LJ) vapor at </a:t>
            </a:r>
            <a:r>
              <a:rPr lang="en-US" sz="1000" dirty="0" err="1" smtClean="0"/>
              <a:t>kT</a:t>
            </a:r>
            <a:r>
              <a:rPr lang="en-US" sz="1000" dirty="0" smtClean="0"/>
              <a:t>/</a:t>
            </a:r>
            <a:r>
              <a:rPr lang="el-GR" sz="1000" dirty="0" smtClean="0"/>
              <a:t>ε=0.8 </a:t>
            </a:r>
            <a:r>
              <a:rPr lang="en-US" sz="1000" dirty="0" smtClean="0"/>
              <a:t>and </a:t>
            </a:r>
            <a:r>
              <a:rPr lang="en-US" sz="1000" dirty="0" err="1" smtClean="0"/>
              <a:t>and</a:t>
            </a:r>
            <a:r>
              <a:rPr lang="en-US" sz="1000" dirty="0" smtClean="0"/>
              <a:t> </a:t>
            </a:r>
            <a:r>
              <a:rPr lang="el-GR" sz="1000" dirty="0" smtClean="0"/>
              <a:t>ρσ³=0.01</a:t>
            </a:r>
            <a:r>
              <a:rPr lang="en-US" sz="1000" dirty="0" smtClean="0"/>
              <a:t> obtained </a:t>
            </a:r>
          </a:p>
          <a:p>
            <a:pPr algn="just"/>
            <a:r>
              <a:rPr lang="en-US" sz="1000" dirty="0" smtClean="0"/>
              <a:t>from constrained density-functional theory (DFT). For n&gt;15, each profile terminates</a:t>
            </a:r>
          </a:p>
          <a:p>
            <a:pPr algn="just"/>
            <a:r>
              <a:rPr lang="en-US" sz="1000" dirty="0" smtClean="0"/>
              <a:t>at a limit of stability. A flat ridge develops, i.e., maxima in </a:t>
            </a:r>
            <a:r>
              <a:rPr lang="en-US" sz="1000" i="1" dirty="0" smtClean="0"/>
              <a:t>W</a:t>
            </a:r>
            <a:r>
              <a:rPr lang="en-US" sz="1000" dirty="0" smtClean="0"/>
              <a:t> have the same values, for</a:t>
            </a:r>
          </a:p>
          <a:p>
            <a:pPr algn="just"/>
            <a:r>
              <a:rPr lang="en-US" sz="1000" dirty="0" smtClean="0"/>
              <a:t>larger droplet sizes. Hence, homogeneous droplet nucleation is more appropriately</a:t>
            </a:r>
          </a:p>
          <a:p>
            <a:pPr algn="just"/>
            <a:r>
              <a:rPr lang="en-US" sz="1000" dirty="0" smtClean="0"/>
              <a:t>described as an “</a:t>
            </a:r>
            <a:r>
              <a:rPr lang="en-US" sz="1000" b="1" i="1" dirty="0" smtClean="0"/>
              <a:t>activated instability</a:t>
            </a:r>
            <a:r>
              <a:rPr lang="en-US" sz="1000" dirty="0" smtClean="0"/>
              <a:t>”: once the droplets surmount the free energy</a:t>
            </a:r>
          </a:p>
          <a:p>
            <a:pPr algn="just"/>
            <a:r>
              <a:rPr lang="en-US" sz="1000" dirty="0" smtClean="0"/>
              <a:t>barrier the free energy surface serves to channel the embryos towards the stability</a:t>
            </a:r>
          </a:p>
          <a:p>
            <a:pPr algn="just"/>
            <a:r>
              <a:rPr lang="en-US" sz="1000" dirty="0" smtClean="0"/>
              <a:t>limits; the growth phase proceeds via a mechanism appropriate for an unstable fluid.</a:t>
            </a:r>
          </a:p>
          <a:p>
            <a:pPr algn="just"/>
            <a:r>
              <a:rPr lang="en-US" sz="1000" dirty="0" smtClean="0"/>
              <a:t>This is a new and intriguing picture of the molecular mechanism of </a:t>
            </a:r>
            <a:r>
              <a:rPr lang="en-US" sz="1000" smtClean="0"/>
              <a:t>droplet formation.   </a:t>
            </a:r>
            <a:endParaRPr lang="en-US" sz="10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1219200" y="152400"/>
            <a:ext cx="6828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Activated Instability of Homogeneous Droplet Nucleation and Growth</a:t>
            </a:r>
          </a:p>
          <a:p>
            <a:pPr algn="ctr"/>
            <a:r>
              <a:rPr lang="en-US" sz="1400" dirty="0" smtClean="0"/>
              <a:t>David S. </a:t>
            </a:r>
            <a:r>
              <a:rPr lang="en-US" sz="1400" dirty="0" err="1" smtClean="0"/>
              <a:t>Corti</a:t>
            </a:r>
            <a:r>
              <a:rPr lang="en-US" sz="1400" dirty="0" smtClean="0"/>
              <a:t>, School of Chemical Engineering, Purdue University, West Lafayette , IN 47906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 rot="10800000">
            <a:off x="3200400" y="52578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391400" y="2895600"/>
            <a:ext cx="17219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The chemical potential, </a:t>
            </a:r>
            <a:r>
              <a:rPr lang="en-US" sz="1000" dirty="0" smtClean="0">
                <a:latin typeface="Symbol" pitchFamily="18" charset="2"/>
              </a:rPr>
              <a:t>k</a:t>
            </a:r>
            <a:r>
              <a:rPr lang="en-US" sz="1000" dirty="0" smtClean="0"/>
              <a:t>, of</a:t>
            </a:r>
          </a:p>
          <a:p>
            <a:r>
              <a:rPr lang="en-US" sz="1000" dirty="0" smtClean="0"/>
              <a:t>the droplet versus its radius.</a:t>
            </a:r>
          </a:p>
          <a:p>
            <a:r>
              <a:rPr lang="en-US" sz="1000" dirty="0" smtClean="0"/>
              <a:t>The droplet and vapor are in</a:t>
            </a:r>
          </a:p>
          <a:p>
            <a:r>
              <a:rPr lang="en-US" sz="1000" dirty="0" smtClean="0"/>
              <a:t>chemical equilibrium when</a:t>
            </a:r>
          </a:p>
          <a:p>
            <a:r>
              <a:rPr lang="en-US" sz="1000" dirty="0" smtClean="0">
                <a:latin typeface="Symbol" pitchFamily="18" charset="2"/>
              </a:rPr>
              <a:t>k</a:t>
            </a:r>
            <a:r>
              <a:rPr lang="en-US" sz="1000" dirty="0" smtClean="0"/>
              <a:t> = </a:t>
            </a:r>
            <a:r>
              <a:rPr lang="en-US" sz="1000" dirty="0" err="1" smtClean="0">
                <a:latin typeface="Symbol" pitchFamily="18" charset="2"/>
              </a:rPr>
              <a:t>m</a:t>
            </a:r>
            <a:r>
              <a:rPr lang="en-US" sz="1000" baseline="-25000" dirty="0" err="1" smtClean="0"/>
              <a:t>bulk</a:t>
            </a:r>
            <a:r>
              <a:rPr lang="en-US" sz="1000" baseline="-25000" dirty="0" smtClean="0"/>
              <a:t> </a:t>
            </a:r>
            <a:r>
              <a:rPr lang="en-US" sz="1000" dirty="0" smtClean="0"/>
              <a:t>, which occurs along</a:t>
            </a:r>
          </a:p>
          <a:p>
            <a:r>
              <a:rPr lang="en-US" sz="1000" dirty="0" smtClean="0"/>
              <a:t>the ridge. The growth phase</a:t>
            </a:r>
          </a:p>
          <a:p>
            <a:r>
              <a:rPr lang="en-US" sz="1000" dirty="0" smtClean="0"/>
              <a:t>corresponds to </a:t>
            </a:r>
            <a:r>
              <a:rPr lang="en-US" sz="1000" dirty="0" smtClean="0">
                <a:latin typeface="Symbol" pitchFamily="18" charset="2"/>
              </a:rPr>
              <a:t>k</a:t>
            </a:r>
            <a:r>
              <a:rPr lang="en-US" sz="1000" dirty="0" smtClean="0"/>
              <a:t> &lt; </a:t>
            </a:r>
            <a:r>
              <a:rPr lang="en-US" sz="1000" dirty="0" err="1" smtClean="0">
                <a:latin typeface="Symbol" pitchFamily="18" charset="2"/>
              </a:rPr>
              <a:t>m</a:t>
            </a:r>
            <a:r>
              <a:rPr lang="en-US" sz="1000" baseline="-25000" dirty="0" err="1" smtClean="0"/>
              <a:t>bulk</a:t>
            </a:r>
            <a:r>
              <a:rPr lang="en-US" sz="1000" baseline="-25000" dirty="0" smtClean="0"/>
              <a:t> </a:t>
            </a:r>
            <a:r>
              <a:rPr lang="en-US" sz="1000" dirty="0" smtClean="0"/>
              <a:t>. This</a:t>
            </a:r>
          </a:p>
          <a:p>
            <a:r>
              <a:rPr lang="en-US" sz="1000" dirty="0" smtClean="0"/>
              <a:t>plot shows that the DFT </a:t>
            </a:r>
          </a:p>
          <a:p>
            <a:r>
              <a:rPr lang="en-US" sz="1000" dirty="0" smtClean="0"/>
              <a:t>predictions yield results that</a:t>
            </a:r>
          </a:p>
          <a:p>
            <a:r>
              <a:rPr lang="en-US" sz="1000" dirty="0" smtClean="0"/>
              <a:t>are physically consistent with</a:t>
            </a:r>
          </a:p>
          <a:p>
            <a:r>
              <a:rPr lang="en-US" sz="1000" dirty="0" smtClean="0"/>
              <a:t>the process of nucleation.</a:t>
            </a:r>
          </a:p>
          <a:p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275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dscorti</dc:creator>
  <cp:lastModifiedBy>dscorti</cp:lastModifiedBy>
  <cp:revision>17</cp:revision>
  <dcterms:created xsi:type="dcterms:W3CDTF">2008-09-15T19:37:29Z</dcterms:created>
  <dcterms:modified xsi:type="dcterms:W3CDTF">2008-09-15T20:47:35Z</dcterms:modified>
</cp:coreProperties>
</file>