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FB7"/>
    <a:srgbClr val="C5FF8B"/>
    <a:srgbClr val="EEC100"/>
    <a:srgbClr val="FFCC00"/>
    <a:srgbClr val="8B0096"/>
    <a:srgbClr val="31003E"/>
    <a:srgbClr val="800080"/>
    <a:srgbClr val="8000A2"/>
    <a:srgbClr val="4000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586" autoAdjust="0"/>
  </p:normalViewPr>
  <p:slideViewPr>
    <p:cSldViewPr>
      <p:cViewPr>
        <p:scale>
          <a:sx n="100" d="100"/>
          <a:sy n="100" d="100"/>
        </p:scale>
        <p:origin x="-210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D7C5F-247D-4A2B-BBBA-C1F9D377CAD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4A9F5-A82F-4CD5-8A9D-90DB1B488B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4A9F5-A82F-4CD5-8A9D-90DB1B488B8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4CDC-17C1-4071-B8C6-CACB3BB0321A}" type="datetimeFigureOut">
              <a:rPr lang="en-US" smtClean="0"/>
              <a:pPr/>
              <a:t>9/30/2008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CC342-9292-44FC-96E0-581B50BCC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rgbClr val="31003E"/>
            </a:gs>
            <a:gs pos="100000">
              <a:srgbClr val="8B009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shingtonColorSeal-21-clip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152400"/>
            <a:ext cx="761999" cy="76199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784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small" dirty="0" smtClean="0">
                <a:solidFill>
                  <a:srgbClr val="EEC100"/>
                </a:solidFill>
                <a:latin typeface="Constantia" pitchFamily="18" charset="0"/>
              </a:rPr>
              <a:t>Spectroscopy of Photovoltaic and Photoconductive Doped-Oxide Electrodes Related to Photocatalysis and Solar Energy Conversion</a:t>
            </a:r>
            <a:endParaRPr lang="en-US" cap="small" dirty="0">
              <a:solidFill>
                <a:srgbClr val="EEC100"/>
              </a:solidFill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838200"/>
            <a:ext cx="85607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Constantia" pitchFamily="18" charset="0"/>
              </a:rPr>
              <a:t>Diane K. Zhong, </a:t>
            </a:r>
            <a:r>
              <a:rPr lang="en-US" sz="1400" dirty="0" smtClean="0">
                <a:solidFill>
                  <a:schemeClr val="bg1"/>
                </a:solidFill>
                <a:latin typeface="Constantia" pitchFamily="18" charset="0"/>
              </a:rPr>
              <a:t>Daniel </a:t>
            </a:r>
            <a:r>
              <a:rPr lang="en-US" sz="1400" dirty="0" smtClean="0">
                <a:solidFill>
                  <a:schemeClr val="bg1"/>
                </a:solidFill>
                <a:latin typeface="Constantia" pitchFamily="18" charset="0"/>
              </a:rPr>
              <a:t>R. </a:t>
            </a:r>
            <a:r>
              <a:rPr lang="en-US" sz="1400" dirty="0" err="1" smtClean="0">
                <a:solidFill>
                  <a:schemeClr val="bg1"/>
                </a:solidFill>
                <a:latin typeface="Constantia" pitchFamily="18" charset="0"/>
              </a:rPr>
              <a:t>Gamelin</a:t>
            </a:r>
            <a:r>
              <a:rPr lang="en-US" sz="1400" dirty="0" smtClean="0">
                <a:solidFill>
                  <a:schemeClr val="bg1"/>
                </a:solidFill>
                <a:latin typeface="Constantia" pitchFamily="18" charset="0"/>
              </a:rPr>
              <a:t>. Department of Chemistry, University of Washington , Seattle, WA 98195</a:t>
            </a:r>
            <a:endParaRPr lang="en-US" sz="1400" dirty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1295400"/>
            <a:ext cx="609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EEC100"/>
                </a:solidFill>
                <a:latin typeface="Constantia" pitchFamily="18" charset="0"/>
              </a:rPr>
              <a:t>Water splitting with inorganic oxide semiconductors:</a:t>
            </a:r>
          </a:p>
          <a:p>
            <a:pPr marL="12700" indent="-12700" algn="just"/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TM</a:t>
            </a:r>
            <a:r>
              <a:rPr lang="en-US" sz="1600" baseline="500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n+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</a:rPr>
              <a:t> doped metal oxide materials have been shown to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</a:rPr>
              <a:t>catalyze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</a:rPr>
              <a:t>water splitting under visible light irradiation.</a:t>
            </a:r>
            <a:r>
              <a:rPr lang="en-US" sz="1600" baseline="50000" dirty="0" smtClean="0">
                <a:solidFill>
                  <a:schemeClr val="bg1"/>
                </a:solidFill>
                <a:latin typeface="Constantia" pitchFamily="18" charset="0"/>
              </a:rPr>
              <a:t> </a:t>
            </a:r>
            <a:r>
              <a:rPr lang="en-US" sz="1600" spc="-100" dirty="0" smtClean="0">
                <a:solidFill>
                  <a:schemeClr val="bg1"/>
                </a:solidFill>
                <a:latin typeface="Constantia" pitchFamily="18" charset="0"/>
              </a:rPr>
              <a:t>H</a:t>
            </a:r>
            <a:r>
              <a:rPr lang="en-US" sz="1600" spc="-100" baseline="-25000" dirty="0" smtClean="0">
                <a:solidFill>
                  <a:schemeClr val="bg1"/>
                </a:solidFill>
                <a:latin typeface="Constantia" pitchFamily="18" charset="0"/>
              </a:rPr>
              <a:t>2</a:t>
            </a:r>
            <a:r>
              <a:rPr lang="en-US" sz="1600" spc="-100" dirty="0" smtClean="0">
                <a:solidFill>
                  <a:schemeClr val="bg1"/>
                </a:solidFill>
                <a:latin typeface="Constantia" pitchFamily="18" charset="0"/>
              </a:rPr>
              <a:t>/O</a:t>
            </a:r>
            <a:r>
              <a:rPr lang="en-US" sz="1600" spc="-100" baseline="-25000" dirty="0" smtClean="0">
                <a:solidFill>
                  <a:schemeClr val="bg1"/>
                </a:solidFill>
                <a:latin typeface="Constantia" pitchFamily="18" charset="0"/>
              </a:rPr>
              <a:t>2</a:t>
            </a:r>
            <a:r>
              <a:rPr lang="en-US" sz="1600" spc="-100" dirty="0" smtClean="0">
                <a:solidFill>
                  <a:schemeClr val="bg1"/>
                </a:solidFill>
                <a:latin typeface="Constantia" pitchFamily="18" charset="0"/>
              </a:rPr>
              <a:t> production often follow sub-bandgap electronic absorption directly associated with the dopants themselves , but no definitive reasoning can be drawn.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43200" y="2655332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EEC100"/>
                </a:solidFill>
                <a:latin typeface="Constantia" pitchFamily="18" charset="0"/>
              </a:rPr>
              <a:t>Spectroscopy of </a:t>
            </a:r>
            <a:r>
              <a:rPr lang="en-US" sz="1600" b="1" dirty="0" err="1" smtClean="0">
                <a:solidFill>
                  <a:srgbClr val="EEC100"/>
                </a:solidFill>
                <a:latin typeface="Constantia" pitchFamily="18" charset="0"/>
              </a:rPr>
              <a:t>Photovoltaics</a:t>
            </a:r>
            <a:r>
              <a:rPr lang="en-US" sz="1600" b="1" dirty="0" smtClean="0">
                <a:solidFill>
                  <a:srgbClr val="EEC100"/>
                </a:solidFill>
                <a:latin typeface="Constantia" pitchFamily="18" charset="0"/>
              </a:rPr>
              <a:t>:</a:t>
            </a:r>
          </a:p>
          <a:p>
            <a:pPr marL="12700" indent="-12700" algn="just"/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We aim to understand the general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mechanism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of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sensitized </a:t>
            </a:r>
            <a:r>
              <a:rPr lang="en-US" sz="1600" dirty="0" err="1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photoinduced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 charge separation by a series of absorption, photocurrent</a:t>
            </a:r>
            <a:endParaRPr lang="en-US" sz="1600" spc="-1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3392851"/>
            <a:ext cx="3758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                           action, and magnetic circular </a:t>
            </a:r>
            <a:r>
              <a:rPr lang="en-US" sz="1600" dirty="0" err="1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dichroism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(MCD)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spectroscopies on various doped oxide semiconductors.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168914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We successfully identified the electronic transitions responsible for sub-bandgap photocurrent in Co</a:t>
            </a:r>
            <a:r>
              <a:rPr lang="en-US" sz="1600" i="1" baseline="30000" dirty="0" smtClean="0">
                <a:solidFill>
                  <a:srgbClr val="EEC100"/>
                </a:solidFill>
                <a:latin typeface="Constantia" pitchFamily="18" charset="0"/>
              </a:rPr>
              <a:t>2+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:</a:t>
            </a:r>
            <a:r>
              <a:rPr lang="en-US" sz="1600" i="1" dirty="0" err="1" smtClean="0">
                <a:solidFill>
                  <a:srgbClr val="EEC100"/>
                </a:solidFill>
                <a:latin typeface="Constantia" pitchFamily="18" charset="0"/>
              </a:rPr>
              <a:t>ZnO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, Ni</a:t>
            </a:r>
            <a:r>
              <a:rPr lang="en-US" sz="1600" i="1" baseline="30000" dirty="0" smtClean="0">
                <a:solidFill>
                  <a:srgbClr val="EEC100"/>
                </a:solidFill>
                <a:latin typeface="Constantia" pitchFamily="18" charset="0"/>
              </a:rPr>
              <a:t>2+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:</a:t>
            </a:r>
            <a:r>
              <a:rPr lang="en-US" sz="1600" i="1" dirty="0" err="1" smtClean="0">
                <a:solidFill>
                  <a:srgbClr val="EEC100"/>
                </a:solidFill>
                <a:latin typeface="Constantia" pitchFamily="18" charset="0"/>
              </a:rPr>
              <a:t>ZnO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, Cr</a:t>
            </a:r>
            <a:r>
              <a:rPr lang="en-US" sz="1600" i="1" baseline="30000" dirty="0" smtClean="0">
                <a:solidFill>
                  <a:srgbClr val="EEC100"/>
                </a:solidFill>
                <a:latin typeface="Constantia" pitchFamily="18" charset="0"/>
              </a:rPr>
              <a:t>3+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:TiO</a:t>
            </a:r>
            <a:r>
              <a:rPr lang="en-US" sz="1600" i="1" baseline="-25000" dirty="0" smtClean="0">
                <a:solidFill>
                  <a:srgbClr val="EEC100"/>
                </a:solidFill>
                <a:latin typeface="Constantia" pitchFamily="18" charset="0"/>
              </a:rPr>
              <a:t>2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, Co</a:t>
            </a:r>
            <a:r>
              <a:rPr lang="en-US" sz="1600" i="1" baseline="30000" dirty="0" smtClean="0">
                <a:solidFill>
                  <a:srgbClr val="EEC100"/>
                </a:solidFill>
                <a:latin typeface="Constantia" pitchFamily="18" charset="0"/>
              </a:rPr>
              <a:t>2+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:TiO</a:t>
            </a:r>
            <a:r>
              <a:rPr lang="en-US" sz="1600" i="1" baseline="-25000" dirty="0" smtClean="0">
                <a:solidFill>
                  <a:srgbClr val="EEC100"/>
                </a:solidFill>
                <a:latin typeface="Constantia" pitchFamily="18" charset="0"/>
              </a:rPr>
              <a:t>2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, and Ni</a:t>
            </a:r>
            <a:r>
              <a:rPr lang="en-US" sz="1600" i="1" baseline="30000" dirty="0" smtClean="0">
                <a:solidFill>
                  <a:srgbClr val="EEC100"/>
                </a:solidFill>
                <a:latin typeface="Constantia" pitchFamily="18" charset="0"/>
              </a:rPr>
              <a:t>2+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:InTaO</a:t>
            </a:r>
            <a:r>
              <a:rPr lang="en-US" sz="1600" i="1" baseline="-25000" dirty="0" smtClean="0">
                <a:solidFill>
                  <a:srgbClr val="EEC100"/>
                </a:solidFill>
                <a:latin typeface="Constantia" pitchFamily="18" charset="0"/>
              </a:rPr>
              <a:t>4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. We demonstrated that these transitions can give rise to photocurrent by charge transfer and </a:t>
            </a:r>
            <a:r>
              <a:rPr lang="en-US" sz="1600" i="1" dirty="0" err="1" smtClean="0">
                <a:solidFill>
                  <a:srgbClr val="EEC100"/>
                </a:solidFill>
                <a:latin typeface="Constantia" pitchFamily="18" charset="0"/>
              </a:rPr>
              <a:t>excitonic</a:t>
            </a:r>
            <a:r>
              <a:rPr lang="en-US" sz="1600" i="1" dirty="0" smtClean="0">
                <a:solidFill>
                  <a:srgbClr val="EEC100"/>
                </a:solidFill>
                <a:latin typeface="Constantia" pitchFamily="18" charset="0"/>
              </a:rPr>
              <a:t> state mixing. Ligand field transitions are not directly photoactive, but may enhance photoelectrochemical responses by sensitization of charge transfer transitions.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</a:rPr>
              <a:t>Future studies will focus on developing new photoactive oxide materials for water splitting. 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Emphasis will be placed on application of various spectroscopic techniques to advance our understanding of </a:t>
            </a:r>
            <a:r>
              <a:rPr lang="en-US" sz="1600" dirty="0" err="1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dopant</a:t>
            </a:r>
            <a:r>
              <a:rPr lang="en-US" sz="1600" dirty="0" smtClean="0">
                <a:solidFill>
                  <a:schemeClr val="bg1"/>
                </a:solidFill>
                <a:latin typeface="Constantia" pitchFamily="18" charset="0"/>
                <a:cs typeface="Estrangelo Edessa" pitchFamily="66"/>
              </a:rPr>
              <a:t>-induced solar photochemistry.</a:t>
            </a:r>
            <a:endParaRPr lang="en-US" sz="1600" i="1" spc="-100" dirty="0" smtClean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53200" y="3569732"/>
            <a:ext cx="2294692" cy="30083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pSp>
        <p:nvGrpSpPr>
          <p:cNvPr id="16" name="Group 15"/>
          <p:cNvGrpSpPr/>
          <p:nvPr/>
        </p:nvGrpSpPr>
        <p:grpSpPr>
          <a:xfrm>
            <a:off x="381000" y="1359932"/>
            <a:ext cx="2133600" cy="2616810"/>
            <a:chOff x="381000" y="1359932"/>
            <a:chExt cx="2133600" cy="2616810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381000" y="1359932"/>
              <a:ext cx="2133600" cy="2616810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13" name="TextBox 12"/>
            <p:cNvSpPr txBox="1"/>
            <p:nvPr/>
          </p:nvSpPr>
          <p:spPr>
            <a:xfrm>
              <a:off x="788894" y="2187388"/>
              <a:ext cx="30489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BG</a:t>
              </a:r>
              <a:endParaRPr lang="en-US" sz="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68188" y="2219073"/>
              <a:ext cx="42030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dirty="0" smtClean="0"/>
                <a:t>MLCT</a:t>
              </a:r>
              <a:endParaRPr lang="en-US" sz="8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23763" y="2425513"/>
              <a:ext cx="68640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aseline="30000" dirty="0" smtClean="0"/>
                <a:t>3</a:t>
              </a:r>
              <a:r>
                <a:rPr lang="en-US" sz="800" dirty="0" smtClean="0"/>
                <a:t>A</a:t>
              </a:r>
              <a:r>
                <a:rPr lang="en-US" sz="800" baseline="-25000" dirty="0" smtClean="0"/>
                <a:t>2</a:t>
              </a:r>
              <a:r>
                <a:rPr lang="en-US" sz="800" dirty="0" smtClean="0"/>
                <a:t> </a:t>
              </a:r>
              <a:r>
                <a:rPr lang="en-US" sz="800" dirty="0" smtClean="0">
                  <a:cs typeface="Arial"/>
                </a:rPr>
                <a:t>→ </a:t>
              </a:r>
              <a:r>
                <a:rPr lang="en-US" sz="800" baseline="30000" dirty="0" smtClean="0">
                  <a:cs typeface="Arial"/>
                </a:rPr>
                <a:t>3</a:t>
              </a:r>
              <a:r>
                <a:rPr lang="en-US" sz="800" dirty="0" smtClean="0">
                  <a:cs typeface="Arial"/>
                </a:rPr>
                <a:t>T</a:t>
              </a:r>
              <a:r>
                <a:rPr lang="en-US" sz="800" baseline="-25000" dirty="0" smtClean="0">
                  <a:cs typeface="Arial"/>
                </a:rPr>
                <a:t>1</a:t>
              </a:r>
              <a:r>
                <a:rPr lang="en-US" sz="800" dirty="0" smtClean="0">
                  <a:cs typeface="Arial"/>
                </a:rPr>
                <a:t>(P)</a:t>
              </a:r>
              <a:endParaRPr lang="en-US" sz="800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233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Diane K. Zhong</dc:creator>
  <cp:lastModifiedBy> Diane K. Zhong</cp:lastModifiedBy>
  <cp:revision>6</cp:revision>
  <dcterms:created xsi:type="dcterms:W3CDTF">2008-08-29T21:24:41Z</dcterms:created>
  <dcterms:modified xsi:type="dcterms:W3CDTF">2008-10-01T01:42:05Z</dcterms:modified>
</cp:coreProperties>
</file>