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FFB7"/>
    <a:srgbClr val="C5FF8B"/>
    <a:srgbClr val="EEC100"/>
    <a:srgbClr val="FFCC00"/>
    <a:srgbClr val="8B0096"/>
    <a:srgbClr val="31003E"/>
    <a:srgbClr val="800080"/>
    <a:srgbClr val="8000A2"/>
    <a:srgbClr val="40005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586" autoAdjust="0"/>
  </p:normalViewPr>
  <p:slideViewPr>
    <p:cSldViewPr>
      <p:cViewPr>
        <p:scale>
          <a:sx n="100" d="100"/>
          <a:sy n="100" d="100"/>
        </p:scale>
        <p:origin x="-210" y="10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D7C5F-247D-4A2B-BBBA-C1F9D377CADA}" type="datetimeFigureOut">
              <a:rPr lang="en-US" smtClean="0"/>
              <a:pPr/>
              <a:t>9/30/2008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4A9F5-A82F-4CD5-8A9D-90DB1B488B8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84A9F5-A82F-4CD5-8A9D-90DB1B488B8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D4CDC-17C1-4071-B8C6-CACB3BB0321A}" type="datetimeFigureOut">
              <a:rPr lang="en-US" smtClean="0"/>
              <a:pPr/>
              <a:t>9/30/2008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C342-9292-44FC-96E0-581B50BCC8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D4CDC-17C1-4071-B8C6-CACB3BB0321A}" type="datetimeFigureOut">
              <a:rPr lang="en-US" smtClean="0"/>
              <a:pPr/>
              <a:t>9/30/2008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C342-9292-44FC-96E0-581B50BCC8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D4CDC-17C1-4071-B8C6-CACB3BB0321A}" type="datetimeFigureOut">
              <a:rPr lang="en-US" smtClean="0"/>
              <a:pPr/>
              <a:t>9/30/2008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C342-9292-44FC-96E0-581B50BCC8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D4CDC-17C1-4071-B8C6-CACB3BB0321A}" type="datetimeFigureOut">
              <a:rPr lang="en-US" smtClean="0"/>
              <a:pPr/>
              <a:t>9/30/2008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C342-9292-44FC-96E0-581B50BCC8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D4CDC-17C1-4071-B8C6-CACB3BB0321A}" type="datetimeFigureOut">
              <a:rPr lang="en-US" smtClean="0"/>
              <a:pPr/>
              <a:t>9/30/2008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C342-9292-44FC-96E0-581B50BCC8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D4CDC-17C1-4071-B8C6-CACB3BB0321A}" type="datetimeFigureOut">
              <a:rPr lang="en-US" smtClean="0"/>
              <a:pPr/>
              <a:t>9/30/2008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C342-9292-44FC-96E0-581B50BCC8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D4CDC-17C1-4071-B8C6-CACB3BB0321A}" type="datetimeFigureOut">
              <a:rPr lang="en-US" smtClean="0"/>
              <a:pPr/>
              <a:t>9/30/2008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C342-9292-44FC-96E0-581B50BCC8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D4CDC-17C1-4071-B8C6-CACB3BB0321A}" type="datetimeFigureOut">
              <a:rPr lang="en-US" smtClean="0"/>
              <a:pPr/>
              <a:t>9/30/2008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C342-9292-44FC-96E0-581B50BCC8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D4CDC-17C1-4071-B8C6-CACB3BB0321A}" type="datetimeFigureOut">
              <a:rPr lang="en-US" smtClean="0"/>
              <a:pPr/>
              <a:t>9/30/2008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C342-9292-44FC-96E0-581B50BCC8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D4CDC-17C1-4071-B8C6-CACB3BB0321A}" type="datetimeFigureOut">
              <a:rPr lang="en-US" smtClean="0"/>
              <a:pPr/>
              <a:t>9/30/2008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C342-9292-44FC-96E0-581B50BCC8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D4CDC-17C1-4071-B8C6-CACB3BB0321A}" type="datetimeFigureOut">
              <a:rPr lang="en-US" smtClean="0"/>
              <a:pPr/>
              <a:t>9/30/2008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C342-9292-44FC-96E0-581B50BCC8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D4CDC-17C1-4071-B8C6-CACB3BB0321A}" type="datetimeFigureOut">
              <a:rPr lang="en-US" smtClean="0"/>
              <a:pPr/>
              <a:t>9/30/2008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CC342-9292-44FC-96E0-581B50BCC8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">
              <a:srgbClr val="31003E"/>
            </a:gs>
            <a:gs pos="100000">
              <a:srgbClr val="8B0096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ashingtonColorSeal-21-clip.GIF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153400" y="152400"/>
            <a:ext cx="761999" cy="76199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304800" y="228600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cap="small" dirty="0" smtClean="0">
                <a:solidFill>
                  <a:srgbClr val="EEC100"/>
                </a:solidFill>
                <a:latin typeface="Constantia" pitchFamily="18" charset="0"/>
              </a:rPr>
              <a:t>Spectroscopy of Photovoltaic and Photoconductive Doped-Oxide Electrodes Related to Photocatalysis and Solar Energy Conversion</a:t>
            </a:r>
            <a:endParaRPr lang="en-US" cap="small" dirty="0">
              <a:solidFill>
                <a:srgbClr val="EEC100"/>
              </a:solidFill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838200"/>
            <a:ext cx="85607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Constantia" pitchFamily="18" charset="0"/>
              </a:rPr>
              <a:t>Diane K. Zhong, </a:t>
            </a:r>
            <a:r>
              <a:rPr lang="en-US" sz="1400" dirty="0" smtClean="0">
                <a:solidFill>
                  <a:schemeClr val="bg1"/>
                </a:solidFill>
                <a:latin typeface="Constantia" pitchFamily="18" charset="0"/>
              </a:rPr>
              <a:t>Daniel </a:t>
            </a:r>
            <a:r>
              <a:rPr lang="en-US" sz="1400" dirty="0" smtClean="0">
                <a:solidFill>
                  <a:schemeClr val="bg1"/>
                </a:solidFill>
                <a:latin typeface="Constantia" pitchFamily="18" charset="0"/>
              </a:rPr>
              <a:t>R. </a:t>
            </a:r>
            <a:r>
              <a:rPr lang="en-US" sz="1400" dirty="0" err="1" smtClean="0">
                <a:solidFill>
                  <a:schemeClr val="bg1"/>
                </a:solidFill>
                <a:latin typeface="Constantia" pitchFamily="18" charset="0"/>
              </a:rPr>
              <a:t>Gamelin</a:t>
            </a:r>
            <a:r>
              <a:rPr lang="en-US" sz="1400" dirty="0" smtClean="0">
                <a:solidFill>
                  <a:schemeClr val="bg1"/>
                </a:solidFill>
                <a:latin typeface="Constantia" pitchFamily="18" charset="0"/>
              </a:rPr>
              <a:t>. Department of Chemistry, University of Washington , Seattle, WA 98195</a:t>
            </a:r>
            <a:endParaRPr lang="en-US" sz="1400" dirty="0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43200" y="1295400"/>
            <a:ext cx="6096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EEC100"/>
                </a:solidFill>
                <a:latin typeface="Constantia" pitchFamily="18" charset="0"/>
              </a:rPr>
              <a:t>Water splitting with inorganic oxide semiconductors:</a:t>
            </a:r>
          </a:p>
          <a:p>
            <a:pPr marL="12700" indent="-12700" algn="just"/>
            <a:r>
              <a:rPr lang="en-US" sz="1600" dirty="0" smtClean="0">
                <a:solidFill>
                  <a:schemeClr val="bg1"/>
                </a:solidFill>
                <a:latin typeface="Constantia" pitchFamily="18" charset="0"/>
                <a:cs typeface="Estrangelo Edessa" pitchFamily="66"/>
              </a:rPr>
              <a:t>TM</a:t>
            </a:r>
            <a:r>
              <a:rPr lang="en-US" sz="1600" baseline="50000" dirty="0" smtClean="0">
                <a:solidFill>
                  <a:schemeClr val="bg1"/>
                </a:solidFill>
                <a:latin typeface="Constantia" pitchFamily="18" charset="0"/>
                <a:cs typeface="Estrangelo Edessa" pitchFamily="66"/>
              </a:rPr>
              <a:t>n+</a:t>
            </a:r>
            <a:r>
              <a:rPr lang="en-US" sz="1600" dirty="0" smtClean="0">
                <a:solidFill>
                  <a:schemeClr val="bg1"/>
                </a:solidFill>
                <a:latin typeface="Constantia" pitchFamily="18" charset="0"/>
              </a:rPr>
              <a:t> doped metal oxide materials have been shown to </a:t>
            </a:r>
            <a:r>
              <a:rPr lang="en-US" sz="1600" dirty="0" smtClean="0">
                <a:solidFill>
                  <a:schemeClr val="bg1"/>
                </a:solidFill>
                <a:latin typeface="Constantia" pitchFamily="18" charset="0"/>
              </a:rPr>
              <a:t>catalyze </a:t>
            </a:r>
            <a:r>
              <a:rPr lang="en-US" sz="1600" dirty="0" smtClean="0">
                <a:solidFill>
                  <a:schemeClr val="bg1"/>
                </a:solidFill>
                <a:latin typeface="Constantia" pitchFamily="18" charset="0"/>
              </a:rPr>
              <a:t>water splitting under visible light irradiation.</a:t>
            </a:r>
            <a:r>
              <a:rPr lang="en-US" sz="1600" baseline="50000" dirty="0" smtClean="0">
                <a:solidFill>
                  <a:schemeClr val="bg1"/>
                </a:solidFill>
                <a:latin typeface="Constantia" pitchFamily="18" charset="0"/>
              </a:rPr>
              <a:t> </a:t>
            </a:r>
            <a:r>
              <a:rPr lang="en-US" sz="1600" spc="-100" dirty="0" smtClean="0">
                <a:solidFill>
                  <a:schemeClr val="bg1"/>
                </a:solidFill>
                <a:latin typeface="Constantia" pitchFamily="18" charset="0"/>
              </a:rPr>
              <a:t>H</a:t>
            </a:r>
            <a:r>
              <a:rPr lang="en-US" sz="1600" spc="-100" baseline="-25000" dirty="0" smtClean="0">
                <a:solidFill>
                  <a:schemeClr val="bg1"/>
                </a:solidFill>
                <a:latin typeface="Constantia" pitchFamily="18" charset="0"/>
              </a:rPr>
              <a:t>2</a:t>
            </a:r>
            <a:r>
              <a:rPr lang="en-US" sz="1600" spc="-100" dirty="0" smtClean="0">
                <a:solidFill>
                  <a:schemeClr val="bg1"/>
                </a:solidFill>
                <a:latin typeface="Constantia" pitchFamily="18" charset="0"/>
              </a:rPr>
              <a:t>/O</a:t>
            </a:r>
            <a:r>
              <a:rPr lang="en-US" sz="1600" spc="-100" baseline="-25000" dirty="0" smtClean="0">
                <a:solidFill>
                  <a:schemeClr val="bg1"/>
                </a:solidFill>
                <a:latin typeface="Constantia" pitchFamily="18" charset="0"/>
              </a:rPr>
              <a:t>2</a:t>
            </a:r>
            <a:r>
              <a:rPr lang="en-US" sz="1600" spc="-100" dirty="0" smtClean="0">
                <a:solidFill>
                  <a:schemeClr val="bg1"/>
                </a:solidFill>
                <a:latin typeface="Constantia" pitchFamily="18" charset="0"/>
              </a:rPr>
              <a:t> production often follow sub-bandgap electronic absorption directly associated with the dopants themselves , but no definitive reasoning can be drawn.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2655332"/>
            <a:ext cx="6096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EEC100"/>
                </a:solidFill>
                <a:latin typeface="Constantia" pitchFamily="18" charset="0"/>
              </a:rPr>
              <a:t>Spectroscopy of </a:t>
            </a:r>
            <a:r>
              <a:rPr lang="en-US" sz="1600" b="1" dirty="0" err="1" smtClean="0">
                <a:solidFill>
                  <a:srgbClr val="EEC100"/>
                </a:solidFill>
                <a:latin typeface="Constantia" pitchFamily="18" charset="0"/>
              </a:rPr>
              <a:t>Photovoltaics</a:t>
            </a:r>
            <a:r>
              <a:rPr lang="en-US" sz="1600" b="1" dirty="0" smtClean="0">
                <a:solidFill>
                  <a:srgbClr val="EEC100"/>
                </a:solidFill>
                <a:latin typeface="Constantia" pitchFamily="18" charset="0"/>
              </a:rPr>
              <a:t>:</a:t>
            </a:r>
          </a:p>
          <a:p>
            <a:pPr marL="12700" indent="-12700" algn="just"/>
            <a:r>
              <a:rPr lang="en-US" sz="1600" dirty="0" smtClean="0">
                <a:solidFill>
                  <a:schemeClr val="bg1"/>
                </a:solidFill>
                <a:latin typeface="Constantia" pitchFamily="18" charset="0"/>
                <a:cs typeface="Estrangelo Edessa" pitchFamily="66"/>
              </a:rPr>
              <a:t>We aim to understand the general </a:t>
            </a:r>
            <a:r>
              <a:rPr lang="en-US" sz="1600" dirty="0" smtClean="0">
                <a:solidFill>
                  <a:schemeClr val="bg1"/>
                </a:solidFill>
                <a:latin typeface="Constantia" pitchFamily="18" charset="0"/>
                <a:cs typeface="Estrangelo Edessa" pitchFamily="66"/>
              </a:rPr>
              <a:t>mechanism </a:t>
            </a:r>
            <a:r>
              <a:rPr lang="en-US" sz="1600" dirty="0" smtClean="0">
                <a:solidFill>
                  <a:schemeClr val="bg1"/>
                </a:solidFill>
                <a:latin typeface="Constantia" pitchFamily="18" charset="0"/>
                <a:cs typeface="Estrangelo Edessa" pitchFamily="66"/>
              </a:rPr>
              <a:t>of </a:t>
            </a:r>
            <a:r>
              <a:rPr lang="en-US" sz="1600" dirty="0" smtClean="0">
                <a:solidFill>
                  <a:schemeClr val="bg1"/>
                </a:solidFill>
                <a:latin typeface="Constantia" pitchFamily="18" charset="0"/>
                <a:cs typeface="Estrangelo Edessa" pitchFamily="66"/>
              </a:rPr>
              <a:t>sensitized </a:t>
            </a:r>
            <a:r>
              <a:rPr lang="en-US" sz="1600" dirty="0" err="1" smtClean="0">
                <a:solidFill>
                  <a:schemeClr val="bg1"/>
                </a:solidFill>
                <a:latin typeface="Constantia" pitchFamily="18" charset="0"/>
                <a:cs typeface="Estrangelo Edessa" pitchFamily="66"/>
              </a:rPr>
              <a:t>photoinduced</a:t>
            </a:r>
            <a:r>
              <a:rPr lang="en-US" sz="1600" dirty="0" smtClean="0">
                <a:solidFill>
                  <a:schemeClr val="bg1"/>
                </a:solidFill>
                <a:latin typeface="Constantia" pitchFamily="18" charset="0"/>
                <a:cs typeface="Estrangelo Edessa" pitchFamily="66"/>
              </a:rPr>
              <a:t> charge separation by a series of absorption, photocurrent</a:t>
            </a:r>
            <a:endParaRPr lang="en-US" sz="1600" spc="-100" dirty="0" smtClean="0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43200" y="3392851"/>
            <a:ext cx="3758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smtClean="0">
                <a:solidFill>
                  <a:schemeClr val="bg1"/>
                </a:solidFill>
                <a:latin typeface="Constantia" pitchFamily="18" charset="0"/>
                <a:cs typeface="Estrangelo Edessa" pitchFamily="66"/>
              </a:rPr>
              <a:t>                           action, and magnetic circular </a:t>
            </a:r>
            <a:r>
              <a:rPr lang="en-US" sz="1600" dirty="0" err="1" smtClean="0">
                <a:solidFill>
                  <a:schemeClr val="bg1"/>
                </a:solidFill>
                <a:latin typeface="Constantia" pitchFamily="18" charset="0"/>
                <a:cs typeface="Estrangelo Edessa" pitchFamily="66"/>
              </a:rPr>
              <a:t>dichroism</a:t>
            </a:r>
            <a:r>
              <a:rPr lang="en-US" sz="1600" dirty="0" smtClean="0">
                <a:solidFill>
                  <a:schemeClr val="bg1"/>
                </a:solidFill>
                <a:latin typeface="Constantia" pitchFamily="18" charset="0"/>
                <a:cs typeface="Estrangelo Edessa" pitchFamily="66"/>
              </a:rPr>
              <a:t> </a:t>
            </a:r>
            <a:r>
              <a:rPr lang="en-US" sz="1600" dirty="0" smtClean="0">
                <a:solidFill>
                  <a:schemeClr val="bg1"/>
                </a:solidFill>
                <a:latin typeface="Constantia" pitchFamily="18" charset="0"/>
                <a:cs typeface="Estrangelo Edessa" pitchFamily="66"/>
              </a:rPr>
              <a:t>(MCD) </a:t>
            </a:r>
            <a:r>
              <a:rPr lang="en-US" sz="1600" dirty="0" smtClean="0">
                <a:solidFill>
                  <a:schemeClr val="bg1"/>
                </a:solidFill>
                <a:latin typeface="Constantia" pitchFamily="18" charset="0"/>
                <a:cs typeface="Estrangelo Edessa" pitchFamily="66"/>
              </a:rPr>
              <a:t>spectroscopies on various doped oxide semiconductors.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304800" y="4168914"/>
            <a:ext cx="6248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rgbClr val="EEC100"/>
                </a:solidFill>
                <a:latin typeface="Constantia" pitchFamily="18" charset="0"/>
              </a:rPr>
              <a:t>We successfully identified the electronic transitions responsible for sub-bandgap photocurrent in Co</a:t>
            </a:r>
            <a:r>
              <a:rPr lang="en-US" sz="1600" i="1" baseline="30000" dirty="0" smtClean="0">
                <a:solidFill>
                  <a:srgbClr val="EEC100"/>
                </a:solidFill>
                <a:latin typeface="Constantia" pitchFamily="18" charset="0"/>
              </a:rPr>
              <a:t>2+</a:t>
            </a:r>
            <a:r>
              <a:rPr lang="en-US" sz="1600" i="1" dirty="0" smtClean="0">
                <a:solidFill>
                  <a:srgbClr val="EEC100"/>
                </a:solidFill>
                <a:latin typeface="Constantia" pitchFamily="18" charset="0"/>
              </a:rPr>
              <a:t>:</a:t>
            </a:r>
            <a:r>
              <a:rPr lang="en-US" sz="1600" i="1" dirty="0" err="1" smtClean="0">
                <a:solidFill>
                  <a:srgbClr val="EEC100"/>
                </a:solidFill>
                <a:latin typeface="Constantia" pitchFamily="18" charset="0"/>
              </a:rPr>
              <a:t>ZnO</a:t>
            </a:r>
            <a:r>
              <a:rPr lang="en-US" sz="1600" i="1" dirty="0" smtClean="0">
                <a:solidFill>
                  <a:srgbClr val="EEC100"/>
                </a:solidFill>
                <a:latin typeface="Constantia" pitchFamily="18" charset="0"/>
              </a:rPr>
              <a:t>, Ni</a:t>
            </a:r>
            <a:r>
              <a:rPr lang="en-US" sz="1600" i="1" baseline="30000" dirty="0" smtClean="0">
                <a:solidFill>
                  <a:srgbClr val="EEC100"/>
                </a:solidFill>
                <a:latin typeface="Constantia" pitchFamily="18" charset="0"/>
              </a:rPr>
              <a:t>2+</a:t>
            </a:r>
            <a:r>
              <a:rPr lang="en-US" sz="1600" i="1" dirty="0" smtClean="0">
                <a:solidFill>
                  <a:srgbClr val="EEC100"/>
                </a:solidFill>
                <a:latin typeface="Constantia" pitchFamily="18" charset="0"/>
              </a:rPr>
              <a:t>:</a:t>
            </a:r>
            <a:r>
              <a:rPr lang="en-US" sz="1600" i="1" dirty="0" err="1" smtClean="0">
                <a:solidFill>
                  <a:srgbClr val="EEC100"/>
                </a:solidFill>
                <a:latin typeface="Constantia" pitchFamily="18" charset="0"/>
              </a:rPr>
              <a:t>ZnO</a:t>
            </a:r>
            <a:r>
              <a:rPr lang="en-US" sz="1600" i="1" dirty="0" smtClean="0">
                <a:solidFill>
                  <a:srgbClr val="EEC100"/>
                </a:solidFill>
                <a:latin typeface="Constantia" pitchFamily="18" charset="0"/>
              </a:rPr>
              <a:t>, Cr</a:t>
            </a:r>
            <a:r>
              <a:rPr lang="en-US" sz="1600" i="1" baseline="30000" dirty="0" smtClean="0">
                <a:solidFill>
                  <a:srgbClr val="EEC100"/>
                </a:solidFill>
                <a:latin typeface="Constantia" pitchFamily="18" charset="0"/>
              </a:rPr>
              <a:t>3+</a:t>
            </a:r>
            <a:r>
              <a:rPr lang="en-US" sz="1600" i="1" dirty="0" smtClean="0">
                <a:solidFill>
                  <a:srgbClr val="EEC100"/>
                </a:solidFill>
                <a:latin typeface="Constantia" pitchFamily="18" charset="0"/>
              </a:rPr>
              <a:t>:TiO</a:t>
            </a:r>
            <a:r>
              <a:rPr lang="en-US" sz="1600" i="1" baseline="-25000" dirty="0" smtClean="0">
                <a:solidFill>
                  <a:srgbClr val="EEC100"/>
                </a:solidFill>
                <a:latin typeface="Constantia" pitchFamily="18" charset="0"/>
              </a:rPr>
              <a:t>2</a:t>
            </a:r>
            <a:r>
              <a:rPr lang="en-US" sz="1600" i="1" dirty="0" smtClean="0">
                <a:solidFill>
                  <a:srgbClr val="EEC100"/>
                </a:solidFill>
                <a:latin typeface="Constantia" pitchFamily="18" charset="0"/>
              </a:rPr>
              <a:t>, Co</a:t>
            </a:r>
            <a:r>
              <a:rPr lang="en-US" sz="1600" i="1" baseline="30000" dirty="0" smtClean="0">
                <a:solidFill>
                  <a:srgbClr val="EEC100"/>
                </a:solidFill>
                <a:latin typeface="Constantia" pitchFamily="18" charset="0"/>
              </a:rPr>
              <a:t>2+</a:t>
            </a:r>
            <a:r>
              <a:rPr lang="en-US" sz="1600" i="1" dirty="0" smtClean="0">
                <a:solidFill>
                  <a:srgbClr val="EEC100"/>
                </a:solidFill>
                <a:latin typeface="Constantia" pitchFamily="18" charset="0"/>
              </a:rPr>
              <a:t>:TiO</a:t>
            </a:r>
            <a:r>
              <a:rPr lang="en-US" sz="1600" i="1" baseline="-25000" dirty="0" smtClean="0">
                <a:solidFill>
                  <a:srgbClr val="EEC100"/>
                </a:solidFill>
                <a:latin typeface="Constantia" pitchFamily="18" charset="0"/>
              </a:rPr>
              <a:t>2</a:t>
            </a:r>
            <a:r>
              <a:rPr lang="en-US" sz="1600" i="1" dirty="0" smtClean="0">
                <a:solidFill>
                  <a:srgbClr val="EEC100"/>
                </a:solidFill>
                <a:latin typeface="Constantia" pitchFamily="18" charset="0"/>
              </a:rPr>
              <a:t>, and Ni</a:t>
            </a:r>
            <a:r>
              <a:rPr lang="en-US" sz="1600" i="1" baseline="30000" dirty="0" smtClean="0">
                <a:solidFill>
                  <a:srgbClr val="EEC100"/>
                </a:solidFill>
                <a:latin typeface="Constantia" pitchFamily="18" charset="0"/>
              </a:rPr>
              <a:t>2+</a:t>
            </a:r>
            <a:r>
              <a:rPr lang="en-US" sz="1600" i="1" dirty="0" smtClean="0">
                <a:solidFill>
                  <a:srgbClr val="EEC100"/>
                </a:solidFill>
                <a:latin typeface="Constantia" pitchFamily="18" charset="0"/>
              </a:rPr>
              <a:t>:InTaO</a:t>
            </a:r>
            <a:r>
              <a:rPr lang="en-US" sz="1600" i="1" baseline="-25000" dirty="0" smtClean="0">
                <a:solidFill>
                  <a:srgbClr val="EEC100"/>
                </a:solidFill>
                <a:latin typeface="Constantia" pitchFamily="18" charset="0"/>
              </a:rPr>
              <a:t>4</a:t>
            </a:r>
            <a:r>
              <a:rPr lang="en-US" sz="1600" i="1" dirty="0" smtClean="0">
                <a:solidFill>
                  <a:srgbClr val="EEC100"/>
                </a:solidFill>
                <a:latin typeface="Constantia" pitchFamily="18" charset="0"/>
              </a:rPr>
              <a:t>. We demonstrated that these transitions can give rise to photocurrent by charge transfer and </a:t>
            </a:r>
            <a:r>
              <a:rPr lang="en-US" sz="1600" i="1" dirty="0" err="1" smtClean="0">
                <a:solidFill>
                  <a:srgbClr val="EEC100"/>
                </a:solidFill>
                <a:latin typeface="Constantia" pitchFamily="18" charset="0"/>
              </a:rPr>
              <a:t>excitonic</a:t>
            </a:r>
            <a:r>
              <a:rPr lang="en-US" sz="1600" i="1" dirty="0" smtClean="0">
                <a:solidFill>
                  <a:srgbClr val="EEC100"/>
                </a:solidFill>
                <a:latin typeface="Constantia" pitchFamily="18" charset="0"/>
              </a:rPr>
              <a:t> state mixing. Ligand field transitions are not directly photoactive, but may enhance photoelectrochemical responses by sensitization of charge transfer transitions. </a:t>
            </a:r>
            <a:r>
              <a:rPr lang="en-US" sz="1600" dirty="0" smtClean="0">
                <a:solidFill>
                  <a:schemeClr val="bg1"/>
                </a:solidFill>
                <a:latin typeface="Constantia" pitchFamily="18" charset="0"/>
              </a:rPr>
              <a:t>Future studies will focus on developing new photoactive oxide materials for water splitting. </a:t>
            </a:r>
            <a:r>
              <a:rPr lang="en-US" sz="1600" dirty="0" smtClean="0">
                <a:solidFill>
                  <a:schemeClr val="bg1"/>
                </a:solidFill>
                <a:latin typeface="Constantia" pitchFamily="18" charset="0"/>
                <a:cs typeface="Estrangelo Edessa" pitchFamily="66"/>
              </a:rPr>
              <a:t>Emphasis will be placed on application of various spectroscopic techniques to advance our understanding of </a:t>
            </a:r>
            <a:r>
              <a:rPr lang="en-US" sz="1600" dirty="0" err="1" smtClean="0">
                <a:solidFill>
                  <a:schemeClr val="bg1"/>
                </a:solidFill>
                <a:latin typeface="Constantia" pitchFamily="18" charset="0"/>
                <a:cs typeface="Estrangelo Edessa" pitchFamily="66"/>
              </a:rPr>
              <a:t>dopant</a:t>
            </a:r>
            <a:r>
              <a:rPr lang="en-US" sz="1600" dirty="0" smtClean="0">
                <a:solidFill>
                  <a:schemeClr val="bg1"/>
                </a:solidFill>
                <a:latin typeface="Constantia" pitchFamily="18" charset="0"/>
                <a:cs typeface="Estrangelo Edessa" pitchFamily="66"/>
              </a:rPr>
              <a:t>-induced solar photochemistry.</a:t>
            </a:r>
            <a:endParaRPr lang="en-US" sz="1600" i="1" spc="-100" dirty="0" smtClean="0">
              <a:solidFill>
                <a:schemeClr val="bg1"/>
              </a:solidFill>
              <a:latin typeface="Constantia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53200" y="3569732"/>
            <a:ext cx="2294692" cy="300837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pSp>
        <p:nvGrpSpPr>
          <p:cNvPr id="16" name="Group 15"/>
          <p:cNvGrpSpPr/>
          <p:nvPr/>
        </p:nvGrpSpPr>
        <p:grpSpPr>
          <a:xfrm>
            <a:off x="381000" y="1359932"/>
            <a:ext cx="2133600" cy="2616810"/>
            <a:chOff x="381000" y="1359932"/>
            <a:chExt cx="2133600" cy="2616810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81000" y="1359932"/>
              <a:ext cx="2133600" cy="2616810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sp>
          <p:nvSpPr>
            <p:cNvPr id="13" name="TextBox 12"/>
            <p:cNvSpPr txBox="1"/>
            <p:nvPr/>
          </p:nvSpPr>
          <p:spPr>
            <a:xfrm>
              <a:off x="788894" y="2187388"/>
              <a:ext cx="30489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/>
                <a:t>BG</a:t>
              </a:r>
              <a:endParaRPr lang="en-US" sz="8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68188" y="2219073"/>
              <a:ext cx="42030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/>
                <a:t>MLCT</a:t>
              </a:r>
              <a:endParaRPr lang="en-US" sz="8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323763" y="2425513"/>
              <a:ext cx="68640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baseline="30000" dirty="0" smtClean="0"/>
                <a:t>3</a:t>
              </a:r>
              <a:r>
                <a:rPr lang="en-US" sz="800" dirty="0" smtClean="0"/>
                <a:t>A</a:t>
              </a:r>
              <a:r>
                <a:rPr lang="en-US" sz="800" baseline="-25000" dirty="0" smtClean="0"/>
                <a:t>2</a:t>
              </a:r>
              <a:r>
                <a:rPr lang="en-US" sz="800" dirty="0" smtClean="0"/>
                <a:t> </a:t>
              </a:r>
              <a:r>
                <a:rPr lang="en-US" sz="800" dirty="0" smtClean="0">
                  <a:cs typeface="Arial"/>
                </a:rPr>
                <a:t>→ </a:t>
              </a:r>
              <a:r>
                <a:rPr lang="en-US" sz="800" baseline="30000" dirty="0" smtClean="0">
                  <a:cs typeface="Arial"/>
                </a:rPr>
                <a:t>3</a:t>
              </a:r>
              <a:r>
                <a:rPr lang="en-US" sz="800" dirty="0" smtClean="0">
                  <a:cs typeface="Arial"/>
                </a:rPr>
                <a:t>T</a:t>
              </a:r>
              <a:r>
                <a:rPr lang="en-US" sz="800" baseline="-25000" dirty="0" smtClean="0">
                  <a:cs typeface="Arial"/>
                </a:rPr>
                <a:t>1</a:t>
              </a:r>
              <a:r>
                <a:rPr lang="en-US" sz="800" dirty="0" smtClean="0">
                  <a:cs typeface="Arial"/>
                </a:rPr>
                <a:t>(P)</a:t>
              </a:r>
              <a:endParaRPr lang="en-US" sz="800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233</Words>
  <Application>Microsoft Office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Diane K. Zhong</dc:creator>
  <cp:lastModifiedBy> Diane K. Zhong</cp:lastModifiedBy>
  <cp:revision>6</cp:revision>
  <dcterms:created xsi:type="dcterms:W3CDTF">2008-08-29T21:24:41Z</dcterms:created>
  <dcterms:modified xsi:type="dcterms:W3CDTF">2008-10-01T01:42:05Z</dcterms:modified>
</cp:coreProperties>
</file>