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0CCF3C-AB8B-4B06-A837-234EAC5CE090}" type="datetimeFigureOut">
              <a:rPr lang="en-US" smtClean="0"/>
              <a:pPr/>
              <a:t>9/6/2008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Microsoft_Office_Excel_97-2003_Worksheet1.xls"/><Relationship Id="rId7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3.xls"/><Relationship Id="rId5" Type="http://schemas.openxmlformats.org/officeDocument/2006/relationships/image" Target="../media/image6.jpeg"/><Relationship Id="rId4" Type="http://schemas.openxmlformats.org/officeDocument/2006/relationships/oleObject" Target="../embeddings/Microsoft_Office_Excel_97-2003_Workshee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Geochemistry AND TEXture of Argillaceous Hydrocarbon Source Rocks</a:t>
            </a:r>
            <a:endParaRPr lang="en-US" sz="24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6400800" cy="6858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Jeff </a:t>
            </a:r>
            <a:r>
              <a:rPr lang="en-US" sz="1600" dirty="0" err="1" smtClean="0"/>
              <a:t>Chiarenzelli</a:t>
            </a:r>
            <a:r>
              <a:rPr lang="en-US" sz="1600" dirty="0" smtClean="0"/>
              <a:t>, Department of Geology, St. Lawrence University, Canton, New York 13617</a:t>
            </a:r>
            <a:endParaRPr lang="en-US" sz="16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6725" y="4267200"/>
          <a:ext cx="2505075" cy="1828800"/>
        </p:xfrm>
        <a:graphic>
          <a:graphicData uri="http://schemas.openxmlformats.org/presentationml/2006/ole">
            <p:oleObj spid="_x0000_s1026" name="Worksheet" r:id="rId3" imgW="8743984" imgH="6381718" progId="Excel.Sheet.8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86125" y="4267200"/>
          <a:ext cx="2505075" cy="1828800"/>
        </p:xfrm>
        <a:graphic>
          <a:graphicData uri="http://schemas.openxmlformats.org/presentationml/2006/ole">
            <p:oleObj spid="_x0000_s1027" name="Worksheet" r:id="rId4" imgW="8743984" imgH="6381718" progId="Excel.Sheet.8">
              <p:embed/>
            </p:oleObj>
          </a:graphicData>
        </a:graphic>
      </p:graphicFrame>
      <p:pic>
        <p:nvPicPr>
          <p:cNvPr id="11" name="Picture 10" descr="Redox.jpg"/>
          <p:cNvPicPr>
            <a:picLocks noChangeAspect="1"/>
          </p:cNvPicPr>
          <p:nvPr/>
        </p:nvPicPr>
        <p:blipFill>
          <a:blip r:embed="rId5" cstate="print"/>
          <a:srcRect l="7071" t="10000" r="7071" b="10000"/>
          <a:stretch>
            <a:fillRect/>
          </a:stretch>
        </p:blipFill>
        <p:spPr>
          <a:xfrm>
            <a:off x="6096000" y="4267200"/>
            <a:ext cx="2540001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2667000" y="6611779"/>
            <a:ext cx="37208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Samples </a:t>
            </a:r>
            <a:r>
              <a:rPr lang="en-US" sz="1000" dirty="0" smtClean="0">
                <a:solidFill>
                  <a:schemeClr val="bg1"/>
                </a:solidFill>
              </a:rPr>
              <a:t>from O’Brien and </a:t>
            </a:r>
            <a:r>
              <a:rPr lang="en-US" sz="1000" dirty="0" err="1" smtClean="0">
                <a:solidFill>
                  <a:schemeClr val="bg1"/>
                </a:solidFill>
              </a:rPr>
              <a:t>Slatt</a:t>
            </a:r>
            <a:r>
              <a:rPr lang="en-US" sz="1000" dirty="0" smtClean="0">
                <a:solidFill>
                  <a:schemeClr val="bg1"/>
                </a:solidFill>
              </a:rPr>
              <a:t>, Argillaceous Rock Atlas, 1990</a:t>
            </a:r>
            <a:endParaRPr 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096000" y="1676400"/>
          <a:ext cx="2505075" cy="1828800"/>
        </p:xfrm>
        <a:graphic>
          <a:graphicData uri="http://schemas.openxmlformats.org/presentationml/2006/ole">
            <p:oleObj spid="_x0000_s1031" name="Worksheet" r:id="rId6" imgW="8743984" imgH="6381718" progId="Excel.Sheet.8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314019" y="1676400"/>
          <a:ext cx="2505075" cy="1827213"/>
        </p:xfrm>
        <a:graphic>
          <a:graphicData uri="http://schemas.openxmlformats.org/presentationml/2006/ole">
            <p:oleObj spid="_x0000_s1032" name="Worksheet" r:id="rId7" imgW="8743984" imgH="6381718" progId="Excel.Sheet.8">
              <p:embed/>
            </p:oleObj>
          </a:graphicData>
        </a:graphic>
      </p:graphicFrame>
      <p:pic>
        <p:nvPicPr>
          <p:cNvPr id="1034" name="Picture 10" descr="C:\Users\jchiaren\Documents\2007-2008\Projects\ACS-PRF\REE all shales.jpg"/>
          <p:cNvPicPr>
            <a:picLocks noChangeAspect="1" noChangeArrowheads="1"/>
          </p:cNvPicPr>
          <p:nvPr/>
        </p:nvPicPr>
        <p:blipFill>
          <a:blip r:embed="rId8" cstate="print"/>
          <a:srcRect l="6863" t="33333" r="5425" b="20000"/>
          <a:stretch>
            <a:fillRect/>
          </a:stretch>
        </p:blipFill>
        <p:spPr bwMode="auto">
          <a:xfrm>
            <a:off x="457200" y="1676400"/>
            <a:ext cx="2505456" cy="1828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21" name="TextBox 20"/>
          <p:cNvSpPr txBox="1"/>
          <p:nvPr/>
        </p:nvSpPr>
        <p:spPr>
          <a:xfrm>
            <a:off x="457200" y="3505200"/>
            <a:ext cx="826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Despite their range in organic carbon and carbonate context source rock </a:t>
            </a:r>
            <a:r>
              <a:rPr lang="en-US" sz="1400" dirty="0" err="1" smtClean="0"/>
              <a:t>shales</a:t>
            </a:r>
            <a:r>
              <a:rPr lang="en-US" sz="1400" dirty="0" smtClean="0"/>
              <a:t> generally have typical </a:t>
            </a:r>
          </a:p>
          <a:p>
            <a:r>
              <a:rPr lang="en-US" sz="1400" dirty="0" smtClean="0"/>
              <a:t>geochemical trends with the exception of enrichment in certain trace elements. 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6096000"/>
            <a:ext cx="7394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Depositional environments yield different geochemical signatures.  </a:t>
            </a:r>
            <a:r>
              <a:rPr lang="en-US" sz="1400" dirty="0" err="1" smtClean="0"/>
              <a:t>Redox</a:t>
            </a:r>
            <a:r>
              <a:rPr lang="en-US" sz="1400" dirty="0" smtClean="0"/>
              <a:t> indicators yield </a:t>
            </a:r>
          </a:p>
          <a:p>
            <a:r>
              <a:rPr lang="en-US" sz="1400" dirty="0" smtClean="0"/>
              <a:t>variable results often at odds with textural evidence of conditions.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196</TotalTime>
  <Words>84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Apex</vt:lpstr>
      <vt:lpstr>Worksheet</vt:lpstr>
      <vt:lpstr>Microsoft Office Excel 97-2003 Worksheet</vt:lpstr>
      <vt:lpstr>Geochemistry AND TEXture of Argillaceous Hydrocarbon Source Rocks</vt:lpstr>
    </vt:vector>
  </TitlesOfParts>
  <Company>St. Lawrence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of Argillaceous Hydrocarbon Source Rocks</dc:title>
  <dc:creator>jchiaren</dc:creator>
  <cp:lastModifiedBy>jchiaren</cp:lastModifiedBy>
  <cp:revision>22</cp:revision>
  <dcterms:created xsi:type="dcterms:W3CDTF">2008-08-30T13:19:59Z</dcterms:created>
  <dcterms:modified xsi:type="dcterms:W3CDTF">2008-09-07T00:17:48Z</dcterms:modified>
</cp:coreProperties>
</file>