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Default Extension="emf" ContentType="image/x-emf"/>
  <Override PartName="/ppt/presentation.xml" ContentType="application/vnd.openxmlformats-officedocument.presentationml.presentation.main+xml"/>
  <Override PartName="/docProps/app.xml" ContentType="application/vnd.openxmlformats-officedocument.extended-properties+xml"/>
  <Override PartName="/ppt/slideLayouts/slideLayout7.xml" ContentType="application/vnd.openxmlformats-officedocument.presentationml.slideLayout+xml"/>
  <Override PartName="/ppt/presProps.xml" ContentType="application/vnd.openxmlformats-officedocument.presentationml.presProps+xml"/>
  <Default Extension="vml" ContentType="application/vnd.openxmlformats-officedocument.vmlDrawing"/>
  <Default Extension="jpeg" ContentType="image/jpeg"/>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viewProps.xml" ContentType="application/vnd.openxmlformats-officedocument.presentationml.viewProps+xml"/>
  <Default Extension="wmf" ContentType="image/x-wmf"/>
  <Override PartName="/ppt/slideMasters/slideMaster1.xml" ContentType="application/vnd.openxmlformats-officedocument.presentationml.slideMaster+xml"/>
  <Default Extension="bin" ContentType="application/vnd.openxmlformats-officedocument.presentationml.printerSettings"/>
  <Default Extension="rels" ContentType="application/vnd.openxmlformats-package.relationships+xml"/>
  <Override PartName="/ppt/embeddings/oleObject1.bin" ContentType="application/vnd.openxmlformats-officedocument.oleObject"/>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00" d="100"/>
          <a:sy n="100" d="100"/>
        </p:scale>
        <p:origin x="-1128"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 Type="http://schemas.openxmlformats.org/officeDocument/2006/relationships/presProps" Target="presProps.xml"/><Relationship Id="rId5" Type="http://schemas.openxmlformats.org/officeDocument/2006/relationships/viewProps" Target="viewProps.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printerSettings" Target="printerSettings/printerSettings1.bin"/><Relationship Id="rId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FD992B-5C5A-E548-94F7-153217E98711}" type="datetimeFigureOut">
              <a:rPr lang="en-US" smtClean="0"/>
              <a:pPr/>
              <a:t>8/24/08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AB8F6-B669-C041-BBC5-9D2F5C061E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D992B-5C5A-E548-94F7-153217E98711}" type="datetimeFigureOut">
              <a:rPr lang="en-US" smtClean="0"/>
              <a:pPr/>
              <a:t>8/24/08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AB8F6-B669-C041-BBC5-9D2F5C061E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D992B-5C5A-E548-94F7-153217E98711}" type="datetimeFigureOut">
              <a:rPr lang="en-US" smtClean="0"/>
              <a:pPr/>
              <a:t>8/24/08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AB8F6-B669-C041-BBC5-9D2F5C061E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D992B-5C5A-E548-94F7-153217E98711}" type="datetimeFigureOut">
              <a:rPr lang="en-US" smtClean="0"/>
              <a:pPr/>
              <a:t>8/24/08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AB8F6-B669-C041-BBC5-9D2F5C061E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FD992B-5C5A-E548-94F7-153217E98711}" type="datetimeFigureOut">
              <a:rPr lang="en-US" smtClean="0"/>
              <a:pPr/>
              <a:t>8/24/08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AB8F6-B669-C041-BBC5-9D2F5C061E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FD992B-5C5A-E548-94F7-153217E98711}" type="datetimeFigureOut">
              <a:rPr lang="en-US" smtClean="0"/>
              <a:pPr/>
              <a:t>8/24/08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AB8F6-B669-C041-BBC5-9D2F5C061E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FD992B-5C5A-E548-94F7-153217E98711}" type="datetimeFigureOut">
              <a:rPr lang="en-US" smtClean="0"/>
              <a:pPr/>
              <a:t>8/24/08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4AB8F6-B669-C041-BBC5-9D2F5C061E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FD992B-5C5A-E548-94F7-153217E98711}" type="datetimeFigureOut">
              <a:rPr lang="en-US" smtClean="0"/>
              <a:pPr/>
              <a:t>8/24/08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4AB8F6-B669-C041-BBC5-9D2F5C061E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D992B-5C5A-E548-94F7-153217E98711}" type="datetimeFigureOut">
              <a:rPr lang="en-US" smtClean="0"/>
              <a:pPr/>
              <a:t>8/24/08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4AB8F6-B669-C041-BBC5-9D2F5C061E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D992B-5C5A-E548-94F7-153217E98711}" type="datetimeFigureOut">
              <a:rPr lang="en-US" smtClean="0"/>
              <a:pPr/>
              <a:t>8/24/08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AB8F6-B669-C041-BBC5-9D2F5C061E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D992B-5C5A-E548-94F7-153217E98711}" type="datetimeFigureOut">
              <a:rPr lang="en-US" smtClean="0"/>
              <a:pPr/>
              <a:t>8/24/08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AB8F6-B669-C041-BBC5-9D2F5C061E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D992B-5C5A-E548-94F7-153217E98711}" type="datetimeFigureOut">
              <a:rPr lang="en-US" smtClean="0"/>
              <a:pPr/>
              <a:t>8/24/08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4AB8F6-B669-C041-BBC5-9D2F5C061EF9}" type="slidenum">
              <a:rPr lang="en-US" smtClean="0"/>
              <a:pPr/>
              <a:t>‹#›</a:t>
            </a:fld>
            <a:endParaRPr lang="en-US"/>
          </a:p>
        </p:txBody>
      </p:sp>
      <p:sp>
        <p:nvSpPr>
          <p:cNvPr id="7" name="Rectangle 28"/>
          <p:cNvSpPr>
            <a:spLocks noChangeArrowheads="1"/>
          </p:cNvSpPr>
          <p:nvPr userDrawn="1"/>
        </p:nvSpPr>
        <p:spPr bwMode="auto">
          <a:xfrm>
            <a:off x="0" y="982663"/>
            <a:ext cx="296863" cy="5875337"/>
          </a:xfrm>
          <a:prstGeom prst="rect">
            <a:avLst/>
          </a:prstGeom>
          <a:solidFill>
            <a:srgbClr val="FFFF11">
              <a:alpha val="50000"/>
            </a:srgbClr>
          </a:solidFill>
          <a:ln w="9525">
            <a:noFill/>
            <a:miter lim="800000"/>
            <a:headEnd/>
            <a:tailEnd/>
          </a:ln>
          <a:effectLst/>
        </p:spPr>
        <p:txBody>
          <a:bodyPr wrap="none" anchor="ctr">
            <a:prstTxWarp prst="textNoShape">
              <a:avLst/>
            </a:prstTxWarp>
          </a:bodyPr>
          <a:lstStyle/>
          <a:p>
            <a:endParaRPr lang="en-US"/>
          </a:p>
        </p:txBody>
      </p:sp>
      <p:sp>
        <p:nvSpPr>
          <p:cNvPr id="8" name="Text Box 14"/>
          <p:cNvSpPr txBox="1">
            <a:spLocks noChangeArrowheads="1"/>
          </p:cNvSpPr>
          <p:nvPr userDrawn="1"/>
        </p:nvSpPr>
        <p:spPr bwMode="auto">
          <a:xfrm rot="16200000">
            <a:off x="-2786062" y="3762539"/>
            <a:ext cx="5929312" cy="261610"/>
          </a:xfrm>
          <a:prstGeom prst="rect">
            <a:avLst/>
          </a:prstGeom>
          <a:noFill/>
          <a:ln w="19050">
            <a:noFill/>
            <a:miter lim="800000"/>
            <a:headEnd/>
            <a:tailEnd/>
          </a:ln>
          <a:effectLst/>
        </p:spPr>
        <p:txBody>
          <a:bodyPr>
            <a:prstTxWarp prst="textNoShape">
              <a:avLst/>
            </a:prstTxWarp>
            <a:spAutoFit/>
          </a:bodyPr>
          <a:lstStyle/>
          <a:p>
            <a:r>
              <a:rPr lang="en-US" sz="1100" b="1" dirty="0" smtClean="0">
                <a:solidFill>
                  <a:srgbClr val="000090"/>
                </a:solidFill>
                <a:latin typeface="Comic Sans MS" pitchFamily="-109" charset="0"/>
              </a:rPr>
              <a:t>Thomas </a:t>
            </a:r>
            <a:r>
              <a:rPr lang="en-US" sz="1100" b="1" dirty="0">
                <a:solidFill>
                  <a:srgbClr val="000090"/>
                </a:solidFill>
                <a:latin typeface="Comic Sans MS" pitchFamily="-109" charset="0"/>
              </a:rPr>
              <a:t>H. Epps, </a:t>
            </a:r>
            <a:r>
              <a:rPr lang="en-US" sz="1100" b="1" dirty="0" smtClean="0">
                <a:solidFill>
                  <a:srgbClr val="000090"/>
                </a:solidFill>
                <a:latin typeface="Comic Sans MS" pitchFamily="-109" charset="0"/>
              </a:rPr>
              <a:t>III, University of</a:t>
            </a:r>
            <a:r>
              <a:rPr lang="en-US" sz="1100" b="1" baseline="0" dirty="0" smtClean="0">
                <a:solidFill>
                  <a:srgbClr val="000090"/>
                </a:solidFill>
                <a:latin typeface="Comic Sans MS" pitchFamily="-109" charset="0"/>
              </a:rPr>
              <a:t> Delaware, Department of Chemical Engineering</a:t>
            </a:r>
            <a:endParaRPr lang="en-US" sz="1100" b="1" dirty="0">
              <a:solidFill>
                <a:srgbClr val="000090"/>
              </a:solidFill>
              <a:latin typeface="Comic Sans MS" pitchFamily="-109" charset="0"/>
            </a:endParaRPr>
          </a:p>
        </p:txBody>
      </p:sp>
      <p:sp>
        <p:nvSpPr>
          <p:cNvPr id="9" name="Rectangle 15"/>
          <p:cNvSpPr>
            <a:spLocks noChangeArrowheads="1"/>
          </p:cNvSpPr>
          <p:nvPr userDrawn="1"/>
        </p:nvSpPr>
        <p:spPr bwMode="auto">
          <a:xfrm>
            <a:off x="0" y="0"/>
            <a:ext cx="7086600" cy="9906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10" name="Line 17"/>
          <p:cNvSpPr>
            <a:spLocks noChangeShapeType="1"/>
          </p:cNvSpPr>
          <p:nvPr userDrawn="1"/>
        </p:nvSpPr>
        <p:spPr bwMode="auto">
          <a:xfrm>
            <a:off x="0" y="990600"/>
            <a:ext cx="9144000" cy="0"/>
          </a:xfrm>
          <a:prstGeom prst="line">
            <a:avLst/>
          </a:prstGeom>
          <a:noFill/>
          <a:ln w="28575">
            <a:solidFill>
              <a:srgbClr val="000090"/>
            </a:solidFill>
            <a:round/>
            <a:headEnd/>
            <a:tailEnd/>
          </a:ln>
          <a:effectLst/>
        </p:spPr>
        <p:txBody>
          <a:bodyPr/>
          <a:lstStyle/>
          <a:p>
            <a:pPr>
              <a:defRPr/>
            </a:pPr>
            <a:endParaRPr lang="en-US">
              <a:latin typeface="Arial" charset="0"/>
            </a:endParaRPr>
          </a:p>
        </p:txBody>
      </p:sp>
      <p:sp>
        <p:nvSpPr>
          <p:cNvPr id="11" name="Line 18"/>
          <p:cNvSpPr>
            <a:spLocks noChangeShapeType="1"/>
          </p:cNvSpPr>
          <p:nvPr userDrawn="1"/>
        </p:nvSpPr>
        <p:spPr bwMode="auto">
          <a:xfrm flipV="1">
            <a:off x="304800" y="990600"/>
            <a:ext cx="0" cy="5868988"/>
          </a:xfrm>
          <a:prstGeom prst="line">
            <a:avLst/>
          </a:prstGeom>
          <a:noFill/>
          <a:ln w="19050">
            <a:solidFill>
              <a:srgbClr val="000090"/>
            </a:solidFill>
            <a:round/>
            <a:headEnd/>
            <a:tailEnd/>
          </a:ln>
          <a:effectLst/>
        </p:spPr>
        <p:txBody>
          <a:bodyPr/>
          <a:lstStyle/>
          <a:p>
            <a:pPr>
              <a:defRPr/>
            </a:pPr>
            <a:endParaRPr lang="en-US">
              <a:latin typeface="Arial" charset="0"/>
            </a:endParaRPr>
          </a:p>
        </p:txBody>
      </p:sp>
      <p:sp>
        <p:nvSpPr>
          <p:cNvPr id="12" name="Text Box 23"/>
          <p:cNvSpPr txBox="1">
            <a:spLocks noChangeArrowheads="1"/>
          </p:cNvSpPr>
          <p:nvPr userDrawn="1"/>
        </p:nvSpPr>
        <p:spPr bwMode="auto">
          <a:xfrm>
            <a:off x="711200" y="1338263"/>
            <a:ext cx="8069263" cy="366712"/>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a:latin typeface="Comic Sans MS" pitchFamily="-109" charset="0"/>
            </a:endParaRPr>
          </a:p>
        </p:txBody>
      </p:sp>
      <p:sp>
        <p:nvSpPr>
          <p:cNvPr id="13" name="Line 24"/>
          <p:cNvSpPr>
            <a:spLocks noChangeShapeType="1"/>
          </p:cNvSpPr>
          <p:nvPr userDrawn="1"/>
        </p:nvSpPr>
        <p:spPr bwMode="auto">
          <a:xfrm flipV="1">
            <a:off x="338138" y="992188"/>
            <a:ext cx="0" cy="5868987"/>
          </a:xfrm>
          <a:prstGeom prst="line">
            <a:avLst/>
          </a:prstGeom>
          <a:noFill/>
          <a:ln w="19050">
            <a:solidFill>
              <a:srgbClr val="FFFF11"/>
            </a:solidFill>
            <a:round/>
            <a:headEnd/>
            <a:tailEnd/>
          </a:ln>
          <a:effectLst/>
        </p:spPr>
        <p:txBody>
          <a:bodyPr/>
          <a:lstStyle/>
          <a:p>
            <a:pPr>
              <a:defRPr/>
            </a:pPr>
            <a:endParaRPr lang="en-US">
              <a:latin typeface="Arial" charset="0"/>
            </a:endParaRPr>
          </a:p>
        </p:txBody>
      </p:sp>
      <p:sp>
        <p:nvSpPr>
          <p:cNvPr id="14" name="Line 25"/>
          <p:cNvSpPr>
            <a:spLocks noChangeShapeType="1"/>
          </p:cNvSpPr>
          <p:nvPr userDrawn="1"/>
        </p:nvSpPr>
        <p:spPr bwMode="auto">
          <a:xfrm flipV="1">
            <a:off x="371475" y="993775"/>
            <a:ext cx="0" cy="5868988"/>
          </a:xfrm>
          <a:prstGeom prst="line">
            <a:avLst/>
          </a:prstGeom>
          <a:noFill/>
          <a:ln w="19050">
            <a:solidFill>
              <a:srgbClr val="000090"/>
            </a:solidFill>
            <a:round/>
            <a:headEnd/>
            <a:tailEnd/>
          </a:ln>
          <a:effectLst/>
        </p:spPr>
        <p:txBody>
          <a:bodyPr/>
          <a:lstStyle/>
          <a:p>
            <a:pPr>
              <a:defRPr/>
            </a:pPr>
            <a:endParaRPr lang="en-US">
              <a:latin typeface="Arial" charset="0"/>
            </a:endParaRPr>
          </a:p>
        </p:txBody>
      </p:sp>
      <p:sp>
        <p:nvSpPr>
          <p:cNvPr id="15" name="Line 26"/>
          <p:cNvSpPr>
            <a:spLocks noChangeShapeType="1"/>
          </p:cNvSpPr>
          <p:nvPr userDrawn="1"/>
        </p:nvSpPr>
        <p:spPr bwMode="auto">
          <a:xfrm>
            <a:off x="1588" y="952500"/>
            <a:ext cx="9144000" cy="0"/>
          </a:xfrm>
          <a:prstGeom prst="line">
            <a:avLst/>
          </a:prstGeom>
          <a:noFill/>
          <a:ln w="28575">
            <a:solidFill>
              <a:srgbClr val="FFFF66"/>
            </a:solidFill>
            <a:round/>
            <a:headEnd/>
            <a:tailEnd/>
          </a:ln>
          <a:effectLst/>
        </p:spPr>
        <p:txBody>
          <a:bodyPr/>
          <a:lstStyle/>
          <a:p>
            <a:pPr>
              <a:defRPr/>
            </a:pPr>
            <a:endParaRPr lang="en-US">
              <a:latin typeface="Arial" charset="0"/>
            </a:endParaRPr>
          </a:p>
        </p:txBody>
      </p:sp>
      <p:sp>
        <p:nvSpPr>
          <p:cNvPr id="16" name="Line 27"/>
          <p:cNvSpPr>
            <a:spLocks noChangeShapeType="1"/>
          </p:cNvSpPr>
          <p:nvPr userDrawn="1"/>
        </p:nvSpPr>
        <p:spPr bwMode="auto">
          <a:xfrm>
            <a:off x="-4763" y="914400"/>
            <a:ext cx="9144001" cy="0"/>
          </a:xfrm>
          <a:prstGeom prst="line">
            <a:avLst/>
          </a:prstGeom>
          <a:noFill/>
          <a:ln w="28575">
            <a:solidFill>
              <a:srgbClr val="000090"/>
            </a:solidFill>
            <a:round/>
            <a:headEnd/>
            <a:tailEnd/>
          </a:ln>
          <a:effectLst/>
        </p:spPr>
        <p:txBody>
          <a:bodyPr/>
          <a:lstStyle/>
          <a:p>
            <a:pPr>
              <a:defRPr/>
            </a:pPr>
            <a:endParaRPr lang="en-US">
              <a:latin typeface="Arial" charset="0"/>
            </a:endParaRPr>
          </a:p>
        </p:txBody>
      </p:sp>
      <p:sp>
        <p:nvSpPr>
          <p:cNvPr id="17" name="Rectangle 29"/>
          <p:cNvSpPr txBox="1">
            <a:spLocks noChangeArrowheads="1"/>
          </p:cNvSpPr>
          <p:nvPr userDrawn="1"/>
        </p:nvSpPr>
        <p:spPr bwMode="auto">
          <a:xfrm>
            <a:off x="8424863" y="0"/>
            <a:ext cx="719137" cy="288925"/>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lgn="r">
              <a:defRPr sz="800">
                <a:solidFill>
                  <a:schemeClr val="accent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92EE8F6-17D7-934C-85B0-AECDF7D8D73E}" type="slidenum">
              <a:rPr kumimoji="0" lang="en-US" sz="800" b="0" i="0" u="none" strike="noStrike" kern="1200" cap="none" spc="0" normalizeH="0" baseline="0" noProof="0" smtClean="0">
                <a:ln>
                  <a:noFill/>
                </a:ln>
                <a:solidFill>
                  <a:schemeClr val="accent2"/>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chemeClr val="accent2"/>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oleObject" Target="../embeddings/oleObject1.bin"/><Relationship Id="rId4" Type="http://schemas.openxmlformats.org/officeDocument/2006/relationships/image" Target="../media/image3.jpeg"/><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2.emf"/><Relationship Id="rId5"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0"/>
            <a:ext cx="7467600" cy="1143000"/>
          </a:xfrm>
        </p:spPr>
        <p:txBody>
          <a:bodyPr>
            <a:normAutofit fontScale="90000"/>
          </a:bodyPr>
          <a:lstStyle/>
          <a:p>
            <a:r>
              <a:rPr lang="en-US" sz="2800" dirty="0">
                <a:solidFill>
                  <a:srgbClr val="000090"/>
                </a:solidFill>
                <a:latin typeface="Comic Sans MS"/>
                <a:cs typeface="Comic Sans MS"/>
              </a:rPr>
              <a:t>Templating Ion-</a:t>
            </a:r>
            <a:r>
              <a:rPr lang="en-US" sz="2800" dirty="0" smtClean="0">
                <a:solidFill>
                  <a:srgbClr val="000090"/>
                </a:solidFill>
                <a:latin typeface="Comic Sans MS"/>
                <a:cs typeface="Comic Sans MS"/>
              </a:rPr>
              <a:t>Conducting Membranes Using</a:t>
            </a:r>
            <a:r>
              <a:rPr lang="en-US" sz="2800" dirty="0">
                <a:solidFill>
                  <a:srgbClr val="000090"/>
                </a:solidFill>
                <a:latin typeface="Comic Sans MS"/>
                <a:cs typeface="Comic Sans MS"/>
              </a:rPr>
              <a:t> </a:t>
            </a:r>
            <a:r>
              <a:rPr lang="en-US" sz="2800" dirty="0" smtClean="0">
                <a:solidFill>
                  <a:srgbClr val="000090"/>
                </a:solidFill>
                <a:latin typeface="Comic Sans MS"/>
                <a:cs typeface="Comic Sans MS"/>
              </a:rPr>
              <a:t>Block </a:t>
            </a:r>
            <a:r>
              <a:rPr lang="en-US" sz="2800" dirty="0">
                <a:solidFill>
                  <a:srgbClr val="000090"/>
                </a:solidFill>
                <a:latin typeface="Comic Sans MS"/>
                <a:cs typeface="Comic Sans MS"/>
              </a:rPr>
              <a:t>Copolymers</a:t>
            </a:r>
            <a:br>
              <a:rPr lang="en-US" sz="2800" dirty="0">
                <a:solidFill>
                  <a:srgbClr val="000090"/>
                </a:solidFill>
                <a:latin typeface="Comic Sans MS"/>
                <a:cs typeface="Comic Sans MS"/>
              </a:rPr>
            </a:br>
            <a:endParaRPr lang="en-US" sz="2800" dirty="0">
              <a:solidFill>
                <a:srgbClr val="000090"/>
              </a:solidFill>
              <a:latin typeface="Comic Sans MS"/>
              <a:cs typeface="Comic Sans MS"/>
            </a:endParaRPr>
          </a:p>
        </p:txBody>
      </p:sp>
      <p:pic>
        <p:nvPicPr>
          <p:cNvPr id="8" name="Picture 22"/>
          <p:cNvPicPr>
            <a:picLocks noChangeAspect="1" noChangeArrowheads="1"/>
          </p:cNvPicPr>
          <p:nvPr/>
        </p:nvPicPr>
        <p:blipFill>
          <a:blip r:embed="rId3"/>
          <a:srcRect/>
          <a:stretch>
            <a:fillRect/>
          </a:stretch>
        </p:blipFill>
        <p:spPr bwMode="auto">
          <a:xfrm>
            <a:off x="5860290" y="1409700"/>
            <a:ext cx="3000375" cy="1257300"/>
          </a:xfrm>
          <a:prstGeom prst="rect">
            <a:avLst/>
          </a:prstGeom>
          <a:noFill/>
          <a:ln w="9525">
            <a:noFill/>
            <a:miter lim="800000"/>
            <a:headEnd/>
            <a:tailEnd/>
          </a:ln>
        </p:spPr>
      </p:pic>
      <p:grpSp>
        <p:nvGrpSpPr>
          <p:cNvPr id="10" name="Group 9"/>
          <p:cNvGrpSpPr/>
          <p:nvPr/>
        </p:nvGrpSpPr>
        <p:grpSpPr>
          <a:xfrm>
            <a:off x="762000" y="2743200"/>
            <a:ext cx="2572599" cy="3965560"/>
            <a:chOff x="6089650" y="2058988"/>
            <a:chExt cx="2877541" cy="4230686"/>
          </a:xfrm>
        </p:grpSpPr>
        <p:grpSp>
          <p:nvGrpSpPr>
            <p:cNvPr id="11" name="Group 52"/>
            <p:cNvGrpSpPr>
              <a:grpSpLocks/>
            </p:cNvGrpSpPr>
            <p:nvPr/>
          </p:nvGrpSpPr>
          <p:grpSpPr bwMode="auto">
            <a:xfrm>
              <a:off x="6173788" y="2366963"/>
              <a:ext cx="1374775" cy="1360487"/>
              <a:chOff x="7401297" y="1685307"/>
              <a:chExt cx="1375548" cy="1360170"/>
            </a:xfrm>
          </p:grpSpPr>
          <p:pic>
            <p:nvPicPr>
              <p:cNvPr id="27" name="Picture 1" descr="SEO-LiClO4_3-1_02.jpg"/>
              <p:cNvPicPr>
                <a:picLocks noChangeAspect="1"/>
              </p:cNvPicPr>
              <p:nvPr/>
            </p:nvPicPr>
            <p:blipFill>
              <a:blip r:embed="rId4"/>
              <a:srcRect l="7813" b="8844"/>
              <a:stretch>
                <a:fillRect/>
              </a:stretch>
            </p:blipFill>
            <p:spPr bwMode="auto">
              <a:xfrm>
                <a:off x="7401297" y="1685307"/>
                <a:ext cx="1375548" cy="1360170"/>
              </a:xfrm>
              <a:prstGeom prst="rect">
                <a:avLst/>
              </a:prstGeom>
              <a:noFill/>
              <a:ln w="9525">
                <a:noFill/>
                <a:miter lim="800000"/>
                <a:headEnd/>
                <a:tailEnd/>
              </a:ln>
            </p:spPr>
          </p:pic>
          <p:sp>
            <p:nvSpPr>
              <p:cNvPr id="28" name="Rectangle 27"/>
              <p:cNvSpPr/>
              <p:nvPr/>
            </p:nvSpPr>
            <p:spPr bwMode="auto">
              <a:xfrm>
                <a:off x="7479128" y="2920094"/>
                <a:ext cx="162016" cy="47614"/>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zh-TW">
                  <a:solidFill>
                    <a:srgbClr val="000090"/>
                  </a:solidFill>
                  <a:latin typeface="Times New Roman" pitchFamily="-65" charset="0"/>
                  <a:cs typeface="Times New Roman" pitchFamily="-65" charset="0"/>
                </a:endParaRPr>
              </a:p>
            </p:txBody>
          </p:sp>
        </p:grpSp>
        <p:grpSp>
          <p:nvGrpSpPr>
            <p:cNvPr id="12" name="Group 61"/>
            <p:cNvGrpSpPr>
              <a:grpSpLocks/>
            </p:cNvGrpSpPr>
            <p:nvPr/>
          </p:nvGrpSpPr>
          <p:grpSpPr bwMode="auto">
            <a:xfrm>
              <a:off x="6167000" y="4927403"/>
              <a:ext cx="1371600" cy="1362271"/>
              <a:chOff x="7397625" y="4600602"/>
              <a:chExt cx="1371600" cy="1361073"/>
            </a:xfrm>
          </p:grpSpPr>
          <p:pic>
            <p:nvPicPr>
              <p:cNvPr id="25" name="Picture 9" descr="C:\Documents and Settings\Owen\My Documents\Group\TEM\080716-PSPEO-neat &amp; PSPEO-LiCF3SO3-48_1\SEO-800k-17.jpg"/>
              <p:cNvPicPr>
                <a:picLocks noChangeAspect="1" noChangeArrowheads="1"/>
              </p:cNvPicPr>
              <p:nvPr/>
            </p:nvPicPr>
            <p:blipFill>
              <a:blip r:embed="rId5"/>
              <a:srcRect l="9248" r="2859" b="12999"/>
              <a:stretch>
                <a:fillRect/>
              </a:stretch>
            </p:blipFill>
            <p:spPr bwMode="auto">
              <a:xfrm>
                <a:off x="7397625" y="4600602"/>
                <a:ext cx="1371600" cy="1357704"/>
              </a:xfrm>
              <a:prstGeom prst="rect">
                <a:avLst/>
              </a:prstGeom>
              <a:noFill/>
              <a:ln w="9525">
                <a:noFill/>
                <a:miter lim="800000"/>
                <a:headEnd/>
                <a:tailEnd/>
              </a:ln>
            </p:spPr>
          </p:pic>
          <p:sp>
            <p:nvSpPr>
              <p:cNvPr id="26" name="Rectangle 25"/>
              <p:cNvSpPr/>
              <p:nvPr/>
            </p:nvSpPr>
            <p:spPr bwMode="auto">
              <a:xfrm>
                <a:off x="7445688" y="5915678"/>
                <a:ext cx="163512" cy="45997"/>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zh-TW">
                  <a:solidFill>
                    <a:srgbClr val="000090"/>
                  </a:solidFill>
                  <a:latin typeface="Times New Roman" pitchFamily="-65" charset="0"/>
                  <a:cs typeface="Times New Roman" pitchFamily="-65" charset="0"/>
                </a:endParaRPr>
              </a:p>
            </p:txBody>
          </p:sp>
        </p:grpSp>
        <p:sp>
          <p:nvSpPr>
            <p:cNvPr id="24" name="Rectangle 23"/>
            <p:cNvSpPr/>
            <p:nvPr/>
          </p:nvSpPr>
          <p:spPr bwMode="auto">
            <a:xfrm>
              <a:off x="7727950" y="5754688"/>
              <a:ext cx="177800" cy="47625"/>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zh-TW">
                <a:solidFill>
                  <a:srgbClr val="000090"/>
                </a:solidFill>
                <a:latin typeface="Times New Roman" pitchFamily="-65" charset="0"/>
                <a:cs typeface="Times New Roman" pitchFamily="-65" charset="0"/>
              </a:endParaRPr>
            </a:p>
          </p:txBody>
        </p:sp>
        <p:sp>
          <p:nvSpPr>
            <p:cNvPr id="22" name="Rectangle 21"/>
            <p:cNvSpPr/>
            <p:nvPr/>
          </p:nvSpPr>
          <p:spPr bwMode="auto">
            <a:xfrm>
              <a:off x="7737475" y="4030663"/>
              <a:ext cx="173038" cy="47625"/>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zh-TW">
                <a:solidFill>
                  <a:srgbClr val="000090"/>
                </a:solidFill>
                <a:latin typeface="Times New Roman" pitchFamily="-65" charset="0"/>
                <a:cs typeface="Times New Roman" pitchFamily="-65" charset="0"/>
              </a:endParaRPr>
            </a:p>
          </p:txBody>
        </p:sp>
        <p:sp>
          <p:nvSpPr>
            <p:cNvPr id="15" name="TextBox 14"/>
            <p:cNvSpPr txBox="1"/>
            <p:nvPr/>
          </p:nvSpPr>
          <p:spPr>
            <a:xfrm>
              <a:off x="7905750" y="3727450"/>
              <a:ext cx="789590" cy="394024"/>
            </a:xfrm>
            <a:prstGeom prst="rect">
              <a:avLst/>
            </a:prstGeom>
            <a:ln>
              <a:solidFill>
                <a:srgbClr val="000090"/>
              </a:solidFill>
            </a:ln>
          </p:spPr>
          <p:style>
            <a:lnRef idx="2">
              <a:schemeClr val="dk1"/>
            </a:lnRef>
            <a:fillRef idx="1">
              <a:schemeClr val="lt1"/>
            </a:fillRef>
            <a:effectRef idx="0">
              <a:schemeClr val="dk1"/>
            </a:effectRef>
            <a:fontRef idx="minor">
              <a:schemeClr val="dk1"/>
            </a:fontRef>
          </p:style>
          <p:txBody>
            <a:bodyPr wrap="square">
              <a:prstTxWarp prst="textNoShape">
                <a:avLst/>
              </a:prstTxWarp>
              <a:spAutoFit/>
            </a:bodyPr>
            <a:lstStyle/>
            <a:p>
              <a:pPr algn="ctr"/>
              <a:r>
                <a:rPr lang="en-US" dirty="0">
                  <a:solidFill>
                    <a:srgbClr val="000090"/>
                  </a:solidFill>
                </a:rPr>
                <a:t>TEM</a:t>
              </a:r>
            </a:p>
          </p:txBody>
        </p:sp>
        <p:sp>
          <p:nvSpPr>
            <p:cNvPr id="17" name="TextBox 10"/>
            <p:cNvSpPr txBox="1">
              <a:spLocks noChangeArrowheads="1"/>
            </p:cNvSpPr>
            <p:nvPr/>
          </p:nvSpPr>
          <p:spPr bwMode="auto">
            <a:xfrm>
              <a:off x="6089650" y="2058988"/>
              <a:ext cx="1370988" cy="338554"/>
            </a:xfrm>
            <a:prstGeom prst="rect">
              <a:avLst/>
            </a:prstGeom>
            <a:noFill/>
            <a:ln w="9525">
              <a:noFill/>
              <a:miter lim="800000"/>
              <a:headEnd/>
              <a:tailEnd/>
            </a:ln>
          </p:spPr>
          <p:txBody>
            <a:bodyPr wrap="none">
              <a:prstTxWarp prst="textNoShape">
                <a:avLst/>
              </a:prstTxWarp>
              <a:spAutoFit/>
            </a:bodyPr>
            <a:lstStyle/>
            <a:p>
              <a:r>
                <a:rPr lang="en-US" altLang="zh-TW" sz="1600">
                  <a:solidFill>
                    <a:srgbClr val="000090"/>
                  </a:solidFill>
                  <a:cs typeface="新細明體" pitchFamily="-65" charset="-120"/>
                </a:rPr>
                <a:t>SEO:LiClO</a:t>
              </a:r>
              <a:r>
                <a:rPr lang="en-US" altLang="zh-TW" sz="1600" baseline="-25000">
                  <a:solidFill>
                    <a:srgbClr val="000090"/>
                  </a:solidFill>
                  <a:cs typeface="新細明體" pitchFamily="-65" charset="-120"/>
                </a:rPr>
                <a:t>4</a:t>
              </a:r>
              <a:r>
                <a:rPr lang="en-US" altLang="zh-TW" sz="1600">
                  <a:solidFill>
                    <a:srgbClr val="000090"/>
                  </a:solidFill>
                  <a:cs typeface="新細明體" pitchFamily="-65" charset="-120"/>
                </a:rPr>
                <a:t> 3:1</a:t>
              </a:r>
            </a:p>
          </p:txBody>
        </p:sp>
        <p:sp>
          <p:nvSpPr>
            <p:cNvPr id="19" name="TextBox 10"/>
            <p:cNvSpPr txBox="1">
              <a:spLocks noChangeArrowheads="1"/>
            </p:cNvSpPr>
            <p:nvPr/>
          </p:nvSpPr>
          <p:spPr bwMode="auto">
            <a:xfrm>
              <a:off x="6325751" y="4636889"/>
              <a:ext cx="933168" cy="338554"/>
            </a:xfrm>
            <a:prstGeom prst="rect">
              <a:avLst/>
            </a:prstGeom>
            <a:noFill/>
            <a:ln w="9525">
              <a:noFill/>
              <a:miter lim="800000"/>
              <a:headEnd/>
              <a:tailEnd/>
            </a:ln>
          </p:spPr>
          <p:txBody>
            <a:bodyPr wrap="none">
              <a:prstTxWarp prst="textNoShape">
                <a:avLst/>
              </a:prstTxWarp>
              <a:spAutoFit/>
            </a:bodyPr>
            <a:lstStyle/>
            <a:p>
              <a:r>
                <a:rPr lang="en-US" altLang="zh-TW" sz="1600">
                  <a:solidFill>
                    <a:srgbClr val="000090"/>
                  </a:solidFill>
                  <a:cs typeface="新細明體" pitchFamily="-65" charset="-120"/>
                </a:rPr>
                <a:t>SEO neat</a:t>
              </a:r>
            </a:p>
          </p:txBody>
        </p:sp>
        <p:sp>
          <p:nvSpPr>
            <p:cNvPr id="20" name="TextBox 10"/>
            <p:cNvSpPr txBox="1">
              <a:spLocks noChangeArrowheads="1"/>
            </p:cNvSpPr>
            <p:nvPr/>
          </p:nvSpPr>
          <p:spPr bwMode="auto">
            <a:xfrm>
              <a:off x="7357956" y="4183319"/>
              <a:ext cx="1609235" cy="584776"/>
            </a:xfrm>
            <a:prstGeom prst="rect">
              <a:avLst/>
            </a:prstGeom>
            <a:noFill/>
            <a:ln w="9525">
              <a:noFill/>
              <a:miter lim="800000"/>
              <a:headEnd/>
              <a:tailEnd/>
            </a:ln>
          </p:spPr>
          <p:txBody>
            <a:bodyPr wrap="none">
              <a:prstTxWarp prst="textNoShape">
                <a:avLst/>
              </a:prstTxWarp>
              <a:spAutoFit/>
            </a:bodyPr>
            <a:lstStyle/>
            <a:p>
              <a:r>
                <a:rPr lang="en-US" altLang="zh-TW" sz="1600" dirty="0">
                  <a:solidFill>
                    <a:srgbClr val="000090"/>
                  </a:solidFill>
                  <a:cs typeface="新細明體" pitchFamily="-65" charset="-120"/>
                </a:rPr>
                <a:t>Scale bar : 20 nm</a:t>
              </a:r>
            </a:p>
            <a:p>
              <a:r>
                <a:rPr lang="en-US" altLang="zh-TW" sz="1600" dirty="0">
                  <a:solidFill>
                    <a:srgbClr val="000090"/>
                  </a:solidFill>
                  <a:cs typeface="新細明體" pitchFamily="-65" charset="-120"/>
                </a:rPr>
                <a:t>RuO</a:t>
              </a:r>
              <a:r>
                <a:rPr lang="en-US" altLang="zh-TW" sz="1600" baseline="-25000" dirty="0">
                  <a:solidFill>
                    <a:srgbClr val="000090"/>
                  </a:solidFill>
                  <a:cs typeface="新細明體" pitchFamily="-65" charset="-120"/>
                </a:rPr>
                <a:t>4</a:t>
              </a:r>
              <a:r>
                <a:rPr lang="en-US" altLang="zh-TW" sz="1600" dirty="0">
                  <a:solidFill>
                    <a:srgbClr val="000090"/>
                  </a:solidFill>
                  <a:cs typeface="新細明體" pitchFamily="-65" charset="-120"/>
                </a:rPr>
                <a:t> staining</a:t>
              </a:r>
            </a:p>
          </p:txBody>
        </p:sp>
      </p:grpSp>
      <p:grpSp>
        <p:nvGrpSpPr>
          <p:cNvPr id="75" name="Group 74"/>
          <p:cNvGrpSpPr/>
          <p:nvPr/>
        </p:nvGrpSpPr>
        <p:grpSpPr>
          <a:xfrm>
            <a:off x="4114800" y="2950488"/>
            <a:ext cx="4476609" cy="3829600"/>
            <a:chOff x="463550" y="2216150"/>
            <a:chExt cx="5213350" cy="4222167"/>
          </a:xfrm>
        </p:grpSpPr>
        <p:sp>
          <p:nvSpPr>
            <p:cNvPr id="76" name="TextBox 75"/>
            <p:cNvSpPr txBox="1"/>
            <p:nvPr/>
          </p:nvSpPr>
          <p:spPr>
            <a:xfrm>
              <a:off x="4458059" y="2262454"/>
              <a:ext cx="887610" cy="407192"/>
            </a:xfrm>
            <a:prstGeom prst="rect">
              <a:avLst/>
            </a:prstGeom>
            <a:ln>
              <a:solidFill>
                <a:srgbClr val="000090"/>
              </a:solidFill>
            </a:ln>
          </p:spPr>
          <p:style>
            <a:lnRef idx="2">
              <a:schemeClr val="dk1"/>
            </a:lnRef>
            <a:fillRef idx="1">
              <a:schemeClr val="lt1"/>
            </a:fillRef>
            <a:effectRef idx="0">
              <a:schemeClr val="dk1"/>
            </a:effectRef>
            <a:fontRef idx="minor">
              <a:schemeClr val="dk1"/>
            </a:fontRef>
          </p:style>
          <p:txBody>
            <a:bodyPr wrap="square">
              <a:prstTxWarp prst="textNoShape">
                <a:avLst/>
              </a:prstTxWarp>
              <a:spAutoFit/>
            </a:bodyPr>
            <a:lstStyle/>
            <a:p>
              <a:pPr algn="ctr"/>
              <a:r>
                <a:rPr lang="en-US" dirty="0">
                  <a:solidFill>
                    <a:srgbClr val="000090"/>
                  </a:solidFill>
                </a:rPr>
                <a:t>SAXS</a:t>
              </a:r>
            </a:p>
          </p:txBody>
        </p:sp>
        <p:grpSp>
          <p:nvGrpSpPr>
            <p:cNvPr id="78" name="Group 67"/>
            <p:cNvGrpSpPr>
              <a:grpSpLocks/>
            </p:cNvGrpSpPr>
            <p:nvPr/>
          </p:nvGrpSpPr>
          <p:grpSpPr bwMode="auto">
            <a:xfrm>
              <a:off x="463550" y="2216150"/>
              <a:ext cx="5213350" cy="4222167"/>
              <a:chOff x="463550" y="2216150"/>
              <a:chExt cx="5213350" cy="4222167"/>
            </a:xfrm>
          </p:grpSpPr>
          <p:graphicFrame>
            <p:nvGraphicFramePr>
              <p:cNvPr id="79" name="Object 68"/>
              <p:cNvGraphicFramePr>
                <a:graphicFrameLocks noChangeAspect="1"/>
              </p:cNvGraphicFramePr>
              <p:nvPr/>
            </p:nvGraphicFramePr>
            <p:xfrm>
              <a:off x="463550" y="2239647"/>
              <a:ext cx="5213350" cy="4198670"/>
            </p:xfrm>
            <a:graphic>
              <a:graphicData uri="http://schemas.openxmlformats.org/presentationml/2006/ole">
                <p:oleObj spid="_x0000_s3076" name="Graph" r:id="rId6" imgW="3398400" imgH="2737440" progId="">
                  <p:embed/>
                </p:oleObj>
              </a:graphicData>
            </a:graphic>
          </p:graphicFrame>
          <p:sp>
            <p:nvSpPr>
              <p:cNvPr id="80" name="TextBox 39"/>
              <p:cNvSpPr txBox="1">
                <a:spLocks noChangeArrowheads="1"/>
              </p:cNvSpPr>
              <p:nvPr/>
            </p:nvSpPr>
            <p:spPr bwMode="auto">
              <a:xfrm>
                <a:off x="2824468" y="6020313"/>
                <a:ext cx="693218" cy="338554"/>
              </a:xfrm>
              <a:prstGeom prst="rect">
                <a:avLst/>
              </a:prstGeom>
              <a:noFill/>
              <a:ln w="9525">
                <a:noFill/>
                <a:miter lim="800000"/>
                <a:headEnd/>
                <a:tailEnd/>
              </a:ln>
            </p:spPr>
            <p:txBody>
              <a:bodyPr wrap="none">
                <a:prstTxWarp prst="textNoShape">
                  <a:avLst/>
                </a:prstTxWarp>
                <a:spAutoFit/>
              </a:bodyPr>
              <a:lstStyle/>
              <a:p>
                <a:r>
                  <a:rPr lang="en-US" altLang="zh-TW" sz="1600">
                    <a:solidFill>
                      <a:srgbClr val="000090"/>
                    </a:solidFill>
                    <a:cs typeface="新細明體" pitchFamily="-65" charset="-120"/>
                  </a:rPr>
                  <a:t>q (Å</a:t>
                </a:r>
                <a:r>
                  <a:rPr lang="en-US" altLang="zh-TW" sz="1600" baseline="30000">
                    <a:solidFill>
                      <a:srgbClr val="000090"/>
                    </a:solidFill>
                    <a:cs typeface="新細明體" pitchFamily="-65" charset="-120"/>
                  </a:rPr>
                  <a:t>-1</a:t>
                </a:r>
                <a:r>
                  <a:rPr lang="en-US" altLang="zh-TW" sz="1600">
                    <a:solidFill>
                      <a:srgbClr val="000090"/>
                    </a:solidFill>
                    <a:cs typeface="新細明體" pitchFamily="-65" charset="-120"/>
                  </a:rPr>
                  <a:t>)</a:t>
                </a:r>
              </a:p>
            </p:txBody>
          </p:sp>
          <p:sp>
            <p:nvSpPr>
              <p:cNvPr id="81" name="TextBox 40"/>
              <p:cNvSpPr txBox="1">
                <a:spLocks noChangeArrowheads="1"/>
              </p:cNvSpPr>
              <p:nvPr/>
            </p:nvSpPr>
            <p:spPr bwMode="auto">
              <a:xfrm rot="16200000">
                <a:off x="-133227" y="3969320"/>
                <a:ext cx="1725553" cy="338554"/>
              </a:xfrm>
              <a:prstGeom prst="rect">
                <a:avLst/>
              </a:prstGeom>
              <a:noFill/>
              <a:ln w="9525">
                <a:noFill/>
                <a:miter lim="800000"/>
                <a:headEnd/>
                <a:tailEnd/>
              </a:ln>
            </p:spPr>
            <p:txBody>
              <a:bodyPr wrap="none">
                <a:prstTxWarp prst="textNoShape">
                  <a:avLst/>
                </a:prstTxWarp>
                <a:spAutoFit/>
              </a:bodyPr>
              <a:lstStyle/>
              <a:p>
                <a:r>
                  <a:rPr lang="en-US" altLang="zh-TW" sz="1600">
                    <a:solidFill>
                      <a:srgbClr val="000090"/>
                    </a:solidFill>
                    <a:cs typeface="新細明體" pitchFamily="-65" charset="-120"/>
                  </a:rPr>
                  <a:t>Log Intensity (a.u.)</a:t>
                </a:r>
              </a:p>
            </p:txBody>
          </p:sp>
          <p:cxnSp>
            <p:nvCxnSpPr>
              <p:cNvPr id="82" name="Straight Arrow Connector 81"/>
              <p:cNvCxnSpPr/>
              <p:nvPr/>
            </p:nvCxnSpPr>
            <p:spPr bwMode="auto">
              <a:xfrm rot="16200000">
                <a:off x="2201863" y="4892675"/>
                <a:ext cx="171450" cy="317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bwMode="auto">
              <a:xfrm rot="16200000">
                <a:off x="2486819" y="5563394"/>
                <a:ext cx="171450" cy="158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bwMode="auto">
              <a:xfrm rot="16200000">
                <a:off x="2108200" y="4348163"/>
                <a:ext cx="169863" cy="158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bwMode="auto">
              <a:xfrm rot="16200000">
                <a:off x="3043238" y="5243512"/>
                <a:ext cx="171450" cy="317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bwMode="auto">
              <a:xfrm rot="16200000">
                <a:off x="3876676" y="4876800"/>
                <a:ext cx="169862" cy="158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bwMode="auto">
              <a:xfrm rot="16200000">
                <a:off x="4273550" y="4938713"/>
                <a:ext cx="169863" cy="158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bwMode="auto">
              <a:xfrm rot="16200000">
                <a:off x="1983582" y="3866356"/>
                <a:ext cx="171450" cy="158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bwMode="auto">
              <a:xfrm rot="16200000">
                <a:off x="2882107" y="4812506"/>
                <a:ext cx="171450" cy="158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bwMode="auto">
              <a:xfrm rot="16200000">
                <a:off x="2922587" y="4408488"/>
                <a:ext cx="169863" cy="158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bwMode="auto">
              <a:xfrm rot="16200000">
                <a:off x="3540126" y="4410075"/>
                <a:ext cx="169862" cy="158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bwMode="auto">
              <a:xfrm rot="5400000">
                <a:off x="4159251" y="3233737"/>
                <a:ext cx="171450" cy="317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bwMode="auto">
              <a:xfrm rot="16200000">
                <a:off x="2756694" y="3883819"/>
                <a:ext cx="171450" cy="158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bwMode="auto">
              <a:xfrm rot="16200000">
                <a:off x="3334544" y="3956844"/>
                <a:ext cx="171450" cy="158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bwMode="auto">
              <a:xfrm rot="16200000">
                <a:off x="3583782" y="3969544"/>
                <a:ext cx="171450" cy="158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bwMode="auto">
              <a:xfrm rot="5400000">
                <a:off x="1816894" y="2563019"/>
                <a:ext cx="171450" cy="158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bwMode="auto">
              <a:xfrm rot="5400000">
                <a:off x="2602707" y="3015456"/>
                <a:ext cx="171450" cy="158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bwMode="auto">
              <a:xfrm rot="5400000">
                <a:off x="3385344" y="3148806"/>
                <a:ext cx="171450" cy="158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bwMode="auto">
              <a:xfrm rot="16200000">
                <a:off x="1893888" y="3409950"/>
                <a:ext cx="171450" cy="317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文字方塊 28"/>
              <p:cNvSpPr txBox="1">
                <a:spLocks noChangeArrowheads="1"/>
              </p:cNvSpPr>
              <p:nvPr/>
            </p:nvSpPr>
            <p:spPr bwMode="auto">
              <a:xfrm>
                <a:off x="2859548" y="5239083"/>
                <a:ext cx="416550" cy="276999"/>
              </a:xfrm>
              <a:prstGeom prst="rect">
                <a:avLst/>
              </a:prstGeom>
              <a:noFill/>
              <a:ln w="9525">
                <a:noFill/>
                <a:miter lim="800000"/>
                <a:headEnd/>
                <a:tailEnd/>
              </a:ln>
            </p:spPr>
            <p:txBody>
              <a:bodyPr wrap="none">
                <a:prstTxWarp prst="textNoShape">
                  <a:avLst/>
                </a:prstTxWarp>
                <a:spAutoFit/>
              </a:bodyPr>
              <a:lstStyle/>
              <a:p>
                <a:r>
                  <a:rPr lang="zh-TW" altLang="en-US" sz="1200" dirty="0">
                    <a:solidFill>
                      <a:srgbClr val="000090"/>
                    </a:solidFill>
                    <a:cs typeface="新細明體" pitchFamily="-65" charset="-120"/>
                  </a:rPr>
                  <a:t>√</a:t>
                </a:r>
                <a:r>
                  <a:rPr lang="en-US" altLang="zh-TW" sz="1200" dirty="0">
                    <a:solidFill>
                      <a:srgbClr val="000090"/>
                    </a:solidFill>
                    <a:cs typeface="新細明體" pitchFamily="-65" charset="-120"/>
                  </a:rPr>
                  <a:t>3</a:t>
                </a:r>
                <a:endParaRPr lang="zh-TW" altLang="en-US" sz="1200" dirty="0">
                  <a:solidFill>
                    <a:srgbClr val="000090"/>
                  </a:solidFill>
                  <a:cs typeface="新細明體" pitchFamily="-65" charset="-120"/>
                </a:endParaRPr>
              </a:p>
            </p:txBody>
          </p:sp>
          <p:sp>
            <p:nvSpPr>
              <p:cNvPr id="101" name="文字方塊 30"/>
              <p:cNvSpPr txBox="1">
                <a:spLocks noChangeArrowheads="1"/>
              </p:cNvSpPr>
              <p:nvPr/>
            </p:nvSpPr>
            <p:spPr bwMode="auto">
              <a:xfrm>
                <a:off x="2765787" y="4883918"/>
                <a:ext cx="416550" cy="276999"/>
              </a:xfrm>
              <a:prstGeom prst="rect">
                <a:avLst/>
              </a:prstGeom>
              <a:noFill/>
              <a:ln w="9525">
                <a:noFill/>
                <a:miter lim="800000"/>
                <a:headEnd/>
                <a:tailEnd/>
              </a:ln>
            </p:spPr>
            <p:txBody>
              <a:bodyPr wrap="none">
                <a:prstTxWarp prst="textNoShape">
                  <a:avLst/>
                </a:prstTxWarp>
                <a:spAutoFit/>
              </a:bodyPr>
              <a:lstStyle/>
              <a:p>
                <a:r>
                  <a:rPr lang="zh-TW" altLang="en-US" sz="1200">
                    <a:solidFill>
                      <a:srgbClr val="000090"/>
                    </a:solidFill>
                    <a:cs typeface="新細明體" pitchFamily="-65" charset="-120"/>
                  </a:rPr>
                  <a:t>√</a:t>
                </a:r>
                <a:r>
                  <a:rPr lang="en-US" altLang="zh-TW" sz="1200">
                    <a:solidFill>
                      <a:srgbClr val="000090"/>
                    </a:solidFill>
                    <a:cs typeface="新細明體" pitchFamily="-65" charset="-120"/>
                  </a:rPr>
                  <a:t>3</a:t>
                </a:r>
                <a:endParaRPr lang="zh-TW" altLang="en-US" sz="1200">
                  <a:solidFill>
                    <a:srgbClr val="000090"/>
                  </a:solidFill>
                  <a:cs typeface="新細明體" pitchFamily="-65" charset="-120"/>
                </a:endParaRPr>
              </a:p>
            </p:txBody>
          </p:sp>
          <p:sp>
            <p:nvSpPr>
              <p:cNvPr id="102" name="文字方塊 31"/>
              <p:cNvSpPr txBox="1">
                <a:spLocks noChangeArrowheads="1"/>
              </p:cNvSpPr>
              <p:nvPr/>
            </p:nvSpPr>
            <p:spPr bwMode="auto">
              <a:xfrm>
                <a:off x="3196106" y="4014499"/>
                <a:ext cx="502769" cy="276999"/>
              </a:xfrm>
              <a:prstGeom prst="rect">
                <a:avLst/>
              </a:prstGeom>
              <a:noFill/>
              <a:ln w="9525">
                <a:noFill/>
                <a:miter lim="800000"/>
                <a:headEnd/>
                <a:tailEnd/>
              </a:ln>
            </p:spPr>
            <p:txBody>
              <a:bodyPr wrap="square">
                <a:prstTxWarp prst="textNoShape">
                  <a:avLst/>
                </a:prstTxWarp>
                <a:spAutoFit/>
              </a:bodyPr>
              <a:lstStyle/>
              <a:p>
                <a:r>
                  <a:rPr lang="zh-TW" altLang="en-US" sz="1200" dirty="0">
                    <a:solidFill>
                      <a:srgbClr val="000090"/>
                    </a:solidFill>
                    <a:cs typeface="新細明體" pitchFamily="-65" charset="-120"/>
                  </a:rPr>
                  <a:t>√</a:t>
                </a:r>
                <a:r>
                  <a:rPr lang="en-US" altLang="zh-TW" sz="1200" dirty="0">
                    <a:solidFill>
                      <a:srgbClr val="000090"/>
                    </a:solidFill>
                    <a:cs typeface="新細明體" pitchFamily="-65" charset="-120"/>
                  </a:rPr>
                  <a:t>7</a:t>
                </a:r>
                <a:endParaRPr lang="zh-TW" altLang="en-US" sz="1200" dirty="0">
                  <a:solidFill>
                    <a:srgbClr val="000090"/>
                  </a:solidFill>
                  <a:cs typeface="新細明體" pitchFamily="-65" charset="-120"/>
                </a:endParaRPr>
              </a:p>
            </p:txBody>
          </p:sp>
          <p:sp>
            <p:nvSpPr>
              <p:cNvPr id="103" name="文字方塊 32"/>
              <p:cNvSpPr txBox="1">
                <a:spLocks noChangeArrowheads="1"/>
              </p:cNvSpPr>
              <p:nvPr/>
            </p:nvSpPr>
            <p:spPr bwMode="auto">
              <a:xfrm>
                <a:off x="3420729" y="4460825"/>
                <a:ext cx="416550" cy="276999"/>
              </a:xfrm>
              <a:prstGeom prst="rect">
                <a:avLst/>
              </a:prstGeom>
              <a:noFill/>
              <a:ln w="9525">
                <a:noFill/>
                <a:miter lim="800000"/>
                <a:headEnd/>
                <a:tailEnd/>
              </a:ln>
            </p:spPr>
            <p:txBody>
              <a:bodyPr wrap="none">
                <a:prstTxWarp prst="textNoShape">
                  <a:avLst/>
                </a:prstTxWarp>
                <a:spAutoFit/>
              </a:bodyPr>
              <a:lstStyle/>
              <a:p>
                <a:r>
                  <a:rPr lang="zh-TW" altLang="en-US" sz="1200">
                    <a:solidFill>
                      <a:srgbClr val="000090"/>
                    </a:solidFill>
                    <a:cs typeface="新細明體" pitchFamily="-65" charset="-120"/>
                  </a:rPr>
                  <a:t>√</a:t>
                </a:r>
                <a:r>
                  <a:rPr lang="en-US" altLang="zh-TW" sz="1200">
                    <a:solidFill>
                      <a:srgbClr val="000090"/>
                    </a:solidFill>
                    <a:cs typeface="新細明體" pitchFamily="-65" charset="-120"/>
                  </a:rPr>
                  <a:t>7</a:t>
                </a:r>
                <a:endParaRPr lang="zh-TW" altLang="en-US" sz="1200">
                  <a:solidFill>
                    <a:srgbClr val="000090"/>
                  </a:solidFill>
                  <a:cs typeface="新細明體" pitchFamily="-65" charset="-120"/>
                </a:endParaRPr>
              </a:p>
            </p:txBody>
          </p:sp>
          <p:sp>
            <p:nvSpPr>
              <p:cNvPr id="104" name="文字方塊 33"/>
              <p:cNvSpPr txBox="1">
                <a:spLocks noChangeArrowheads="1"/>
              </p:cNvSpPr>
              <p:nvPr/>
            </p:nvSpPr>
            <p:spPr bwMode="auto">
              <a:xfrm>
                <a:off x="3757313" y="4948325"/>
                <a:ext cx="416550" cy="276999"/>
              </a:xfrm>
              <a:prstGeom prst="rect">
                <a:avLst/>
              </a:prstGeom>
              <a:noFill/>
              <a:ln w="9525">
                <a:noFill/>
                <a:miter lim="800000"/>
                <a:headEnd/>
                <a:tailEnd/>
              </a:ln>
            </p:spPr>
            <p:txBody>
              <a:bodyPr wrap="none">
                <a:prstTxWarp prst="textNoShape">
                  <a:avLst/>
                </a:prstTxWarp>
                <a:spAutoFit/>
              </a:bodyPr>
              <a:lstStyle/>
              <a:p>
                <a:r>
                  <a:rPr lang="zh-TW" altLang="en-US" sz="1200">
                    <a:solidFill>
                      <a:srgbClr val="000090"/>
                    </a:solidFill>
                    <a:cs typeface="新細明體" pitchFamily="-65" charset="-120"/>
                  </a:rPr>
                  <a:t>√</a:t>
                </a:r>
                <a:r>
                  <a:rPr lang="en-US" altLang="zh-TW" sz="1200">
                    <a:solidFill>
                      <a:srgbClr val="000090"/>
                    </a:solidFill>
                    <a:cs typeface="新細明體" pitchFamily="-65" charset="-120"/>
                  </a:rPr>
                  <a:t>7</a:t>
                </a:r>
                <a:endParaRPr lang="zh-TW" altLang="en-US" sz="1200">
                  <a:solidFill>
                    <a:srgbClr val="000090"/>
                  </a:solidFill>
                  <a:cs typeface="新細明體" pitchFamily="-65" charset="-120"/>
                </a:endParaRPr>
              </a:p>
            </p:txBody>
          </p:sp>
          <p:sp>
            <p:nvSpPr>
              <p:cNvPr id="105" name="文字方塊 34"/>
              <p:cNvSpPr txBox="1">
                <a:spLocks noChangeArrowheads="1"/>
              </p:cNvSpPr>
              <p:nvPr/>
            </p:nvSpPr>
            <p:spPr bwMode="auto">
              <a:xfrm>
                <a:off x="2566504" y="2705506"/>
                <a:ext cx="268314" cy="276303"/>
              </a:xfrm>
              <a:prstGeom prst="rect">
                <a:avLst/>
              </a:prstGeom>
              <a:noFill/>
              <a:ln w="9525">
                <a:noFill/>
                <a:miter lim="800000"/>
                <a:headEnd/>
                <a:tailEnd/>
              </a:ln>
            </p:spPr>
            <p:txBody>
              <a:bodyPr wrap="none">
                <a:prstTxWarp prst="textNoShape">
                  <a:avLst/>
                </a:prstTxWarp>
                <a:spAutoFit/>
              </a:bodyPr>
              <a:lstStyle/>
              <a:p>
                <a:r>
                  <a:rPr lang="en-US" altLang="zh-TW" sz="1200">
                    <a:solidFill>
                      <a:srgbClr val="000090"/>
                    </a:solidFill>
                    <a:cs typeface="新細明體" pitchFamily="-65" charset="-120"/>
                  </a:rPr>
                  <a:t>2</a:t>
                </a:r>
                <a:endParaRPr lang="zh-TW" altLang="en-US" sz="1200">
                  <a:solidFill>
                    <a:srgbClr val="000090"/>
                  </a:solidFill>
                  <a:cs typeface="新細明體" pitchFamily="-65" charset="-120"/>
                </a:endParaRPr>
              </a:p>
            </p:txBody>
          </p:sp>
          <p:sp>
            <p:nvSpPr>
              <p:cNvPr id="106" name="文字方塊 35"/>
              <p:cNvSpPr txBox="1">
                <a:spLocks noChangeArrowheads="1"/>
              </p:cNvSpPr>
              <p:nvPr/>
            </p:nvSpPr>
            <p:spPr bwMode="auto">
              <a:xfrm>
                <a:off x="3331636" y="2861888"/>
                <a:ext cx="269903" cy="276303"/>
              </a:xfrm>
              <a:prstGeom prst="rect">
                <a:avLst/>
              </a:prstGeom>
              <a:noFill/>
              <a:ln w="9525">
                <a:noFill/>
                <a:miter lim="800000"/>
                <a:headEnd/>
                <a:tailEnd/>
              </a:ln>
            </p:spPr>
            <p:txBody>
              <a:bodyPr wrap="none">
                <a:prstTxWarp prst="textNoShape">
                  <a:avLst/>
                </a:prstTxWarp>
                <a:spAutoFit/>
              </a:bodyPr>
              <a:lstStyle/>
              <a:p>
                <a:r>
                  <a:rPr lang="en-US" altLang="zh-TW" sz="1200">
                    <a:solidFill>
                      <a:srgbClr val="000090"/>
                    </a:solidFill>
                    <a:cs typeface="新細明體" pitchFamily="-65" charset="-120"/>
                  </a:rPr>
                  <a:t>3</a:t>
                </a:r>
                <a:endParaRPr lang="zh-TW" altLang="en-US" sz="1200">
                  <a:solidFill>
                    <a:srgbClr val="000090"/>
                  </a:solidFill>
                  <a:cs typeface="新細明體" pitchFamily="-65" charset="-120"/>
                </a:endParaRPr>
              </a:p>
            </p:txBody>
          </p:sp>
          <p:sp>
            <p:nvSpPr>
              <p:cNvPr id="107" name="文字方塊 36"/>
              <p:cNvSpPr txBox="1">
                <a:spLocks noChangeArrowheads="1"/>
              </p:cNvSpPr>
              <p:nvPr/>
            </p:nvSpPr>
            <p:spPr bwMode="auto">
              <a:xfrm>
                <a:off x="4106661" y="2930995"/>
                <a:ext cx="269903" cy="276303"/>
              </a:xfrm>
              <a:prstGeom prst="rect">
                <a:avLst/>
              </a:prstGeom>
              <a:noFill/>
              <a:ln w="9525">
                <a:noFill/>
                <a:miter lim="800000"/>
                <a:headEnd/>
                <a:tailEnd/>
              </a:ln>
            </p:spPr>
            <p:txBody>
              <a:bodyPr wrap="none">
                <a:prstTxWarp prst="textNoShape">
                  <a:avLst/>
                </a:prstTxWarp>
                <a:spAutoFit/>
              </a:bodyPr>
              <a:lstStyle/>
              <a:p>
                <a:r>
                  <a:rPr lang="en-US" altLang="zh-TW" sz="1200">
                    <a:solidFill>
                      <a:srgbClr val="000090"/>
                    </a:solidFill>
                    <a:cs typeface="新細明體" pitchFamily="-65" charset="-120"/>
                  </a:rPr>
                  <a:t>4</a:t>
                </a:r>
                <a:endParaRPr lang="zh-TW" altLang="en-US" sz="1200">
                  <a:solidFill>
                    <a:srgbClr val="000090"/>
                  </a:solidFill>
                  <a:cs typeface="新細明體" pitchFamily="-65" charset="-120"/>
                </a:endParaRPr>
              </a:p>
            </p:txBody>
          </p:sp>
          <p:sp>
            <p:nvSpPr>
              <p:cNvPr id="108" name="文字方塊 37"/>
              <p:cNvSpPr txBox="1">
                <a:spLocks noChangeArrowheads="1"/>
              </p:cNvSpPr>
              <p:nvPr/>
            </p:nvSpPr>
            <p:spPr bwMode="auto">
              <a:xfrm>
                <a:off x="1763910" y="2258468"/>
                <a:ext cx="268315" cy="277890"/>
              </a:xfrm>
              <a:prstGeom prst="rect">
                <a:avLst/>
              </a:prstGeom>
              <a:noFill/>
              <a:ln w="9525">
                <a:noFill/>
                <a:miter lim="800000"/>
                <a:headEnd/>
                <a:tailEnd/>
              </a:ln>
            </p:spPr>
            <p:txBody>
              <a:bodyPr wrap="none">
                <a:prstTxWarp prst="textNoShape">
                  <a:avLst/>
                </a:prstTxWarp>
                <a:spAutoFit/>
              </a:bodyPr>
              <a:lstStyle/>
              <a:p>
                <a:r>
                  <a:rPr lang="en-US" altLang="zh-TW" sz="1200">
                    <a:solidFill>
                      <a:srgbClr val="000090"/>
                    </a:solidFill>
                    <a:cs typeface="新細明體" pitchFamily="-65" charset="-120"/>
                  </a:rPr>
                  <a:t>1</a:t>
                </a:r>
                <a:endParaRPr lang="zh-TW" altLang="en-US" sz="1200">
                  <a:solidFill>
                    <a:srgbClr val="000090"/>
                  </a:solidFill>
                  <a:cs typeface="新細明體" pitchFamily="-65" charset="-120"/>
                </a:endParaRPr>
              </a:p>
            </p:txBody>
          </p:sp>
          <p:sp>
            <p:nvSpPr>
              <p:cNvPr id="109" name="文字方塊 38"/>
              <p:cNvSpPr txBox="1">
                <a:spLocks noChangeArrowheads="1"/>
              </p:cNvSpPr>
              <p:nvPr/>
            </p:nvSpPr>
            <p:spPr bwMode="auto">
              <a:xfrm>
                <a:off x="1840118" y="3455780"/>
                <a:ext cx="268315" cy="277890"/>
              </a:xfrm>
              <a:prstGeom prst="rect">
                <a:avLst/>
              </a:prstGeom>
              <a:noFill/>
              <a:ln w="9525">
                <a:noFill/>
                <a:miter lim="800000"/>
                <a:headEnd/>
                <a:tailEnd/>
              </a:ln>
            </p:spPr>
            <p:txBody>
              <a:bodyPr wrap="none">
                <a:prstTxWarp prst="textNoShape">
                  <a:avLst/>
                </a:prstTxWarp>
                <a:spAutoFit/>
              </a:bodyPr>
              <a:lstStyle/>
              <a:p>
                <a:r>
                  <a:rPr lang="en-US" altLang="zh-TW" sz="1200">
                    <a:solidFill>
                      <a:srgbClr val="000090"/>
                    </a:solidFill>
                    <a:cs typeface="新細明體" pitchFamily="-65" charset="-120"/>
                  </a:rPr>
                  <a:t>1</a:t>
                </a:r>
                <a:endParaRPr lang="zh-TW" altLang="en-US" sz="1200">
                  <a:solidFill>
                    <a:srgbClr val="000090"/>
                  </a:solidFill>
                  <a:cs typeface="新細明體" pitchFamily="-65" charset="-120"/>
                </a:endParaRPr>
              </a:p>
            </p:txBody>
          </p:sp>
          <p:sp>
            <p:nvSpPr>
              <p:cNvPr id="110" name="文字方塊 39"/>
              <p:cNvSpPr txBox="1">
                <a:spLocks noChangeArrowheads="1"/>
              </p:cNvSpPr>
              <p:nvPr/>
            </p:nvSpPr>
            <p:spPr bwMode="auto">
              <a:xfrm>
                <a:off x="1916389" y="3905043"/>
                <a:ext cx="269903" cy="277891"/>
              </a:xfrm>
              <a:prstGeom prst="rect">
                <a:avLst/>
              </a:prstGeom>
              <a:noFill/>
              <a:ln w="9525">
                <a:noFill/>
                <a:miter lim="800000"/>
                <a:headEnd/>
                <a:tailEnd/>
              </a:ln>
            </p:spPr>
            <p:txBody>
              <a:bodyPr wrap="none">
                <a:prstTxWarp prst="textNoShape">
                  <a:avLst/>
                </a:prstTxWarp>
                <a:spAutoFit/>
              </a:bodyPr>
              <a:lstStyle/>
              <a:p>
                <a:r>
                  <a:rPr lang="en-US" altLang="zh-TW" sz="1200">
                    <a:solidFill>
                      <a:srgbClr val="000090"/>
                    </a:solidFill>
                    <a:cs typeface="新細明體" pitchFamily="-65" charset="-120"/>
                  </a:rPr>
                  <a:t>1</a:t>
                </a:r>
                <a:endParaRPr lang="zh-TW" altLang="en-US" sz="1200">
                  <a:solidFill>
                    <a:srgbClr val="000090"/>
                  </a:solidFill>
                  <a:cs typeface="新細明體" pitchFamily="-65" charset="-120"/>
                </a:endParaRPr>
              </a:p>
            </p:txBody>
          </p:sp>
          <p:sp>
            <p:nvSpPr>
              <p:cNvPr id="111" name="文字方塊 40"/>
              <p:cNvSpPr txBox="1">
                <a:spLocks noChangeArrowheads="1"/>
              </p:cNvSpPr>
              <p:nvPr/>
            </p:nvSpPr>
            <p:spPr bwMode="auto">
              <a:xfrm>
                <a:off x="2146537" y="4939497"/>
                <a:ext cx="269903" cy="276303"/>
              </a:xfrm>
              <a:prstGeom prst="rect">
                <a:avLst/>
              </a:prstGeom>
              <a:noFill/>
              <a:ln w="9525">
                <a:noFill/>
                <a:miter lim="800000"/>
                <a:headEnd/>
                <a:tailEnd/>
              </a:ln>
            </p:spPr>
            <p:txBody>
              <a:bodyPr wrap="none">
                <a:prstTxWarp prst="textNoShape">
                  <a:avLst/>
                </a:prstTxWarp>
                <a:spAutoFit/>
              </a:bodyPr>
              <a:lstStyle/>
              <a:p>
                <a:r>
                  <a:rPr lang="en-US" altLang="zh-TW" sz="1200">
                    <a:solidFill>
                      <a:srgbClr val="000090"/>
                    </a:solidFill>
                    <a:cs typeface="新細明體" pitchFamily="-65" charset="-120"/>
                  </a:rPr>
                  <a:t>1</a:t>
                </a:r>
                <a:endParaRPr lang="zh-TW" altLang="en-US" sz="1200">
                  <a:solidFill>
                    <a:srgbClr val="000090"/>
                  </a:solidFill>
                  <a:cs typeface="新細明體" pitchFamily="-65" charset="-120"/>
                </a:endParaRPr>
              </a:p>
            </p:txBody>
          </p:sp>
          <p:sp>
            <p:nvSpPr>
              <p:cNvPr id="112" name="文字方塊 41"/>
              <p:cNvSpPr txBox="1">
                <a:spLocks noChangeArrowheads="1"/>
              </p:cNvSpPr>
              <p:nvPr/>
            </p:nvSpPr>
            <p:spPr bwMode="auto">
              <a:xfrm>
                <a:off x="2049689" y="4407659"/>
                <a:ext cx="269903" cy="277891"/>
              </a:xfrm>
              <a:prstGeom prst="rect">
                <a:avLst/>
              </a:prstGeom>
              <a:noFill/>
              <a:ln w="9525">
                <a:noFill/>
                <a:miter lim="800000"/>
                <a:headEnd/>
                <a:tailEnd/>
              </a:ln>
            </p:spPr>
            <p:txBody>
              <a:bodyPr wrap="none">
                <a:prstTxWarp prst="textNoShape">
                  <a:avLst/>
                </a:prstTxWarp>
                <a:spAutoFit/>
              </a:bodyPr>
              <a:lstStyle/>
              <a:p>
                <a:r>
                  <a:rPr lang="en-US" altLang="zh-TW" sz="1200">
                    <a:solidFill>
                      <a:srgbClr val="000090"/>
                    </a:solidFill>
                    <a:cs typeface="新細明體" pitchFamily="-65" charset="-120"/>
                  </a:rPr>
                  <a:t>1</a:t>
                </a:r>
                <a:endParaRPr lang="zh-TW" altLang="en-US" sz="1200">
                  <a:solidFill>
                    <a:srgbClr val="000090"/>
                  </a:solidFill>
                  <a:cs typeface="新細明體" pitchFamily="-65" charset="-120"/>
                </a:endParaRPr>
              </a:p>
            </p:txBody>
          </p:sp>
          <p:sp>
            <p:nvSpPr>
              <p:cNvPr id="113" name="文字方塊 42"/>
              <p:cNvSpPr txBox="1">
                <a:spLocks noChangeArrowheads="1"/>
              </p:cNvSpPr>
              <p:nvPr/>
            </p:nvSpPr>
            <p:spPr bwMode="auto">
              <a:xfrm>
                <a:off x="2634012" y="3939866"/>
                <a:ext cx="416550" cy="276999"/>
              </a:xfrm>
              <a:prstGeom prst="rect">
                <a:avLst/>
              </a:prstGeom>
              <a:noFill/>
              <a:ln w="9525">
                <a:noFill/>
                <a:miter lim="800000"/>
                <a:headEnd/>
                <a:tailEnd/>
              </a:ln>
            </p:spPr>
            <p:txBody>
              <a:bodyPr wrap="none">
                <a:prstTxWarp prst="textNoShape">
                  <a:avLst/>
                </a:prstTxWarp>
                <a:spAutoFit/>
              </a:bodyPr>
              <a:lstStyle/>
              <a:p>
                <a:r>
                  <a:rPr lang="zh-TW" altLang="en-US" sz="1200">
                    <a:solidFill>
                      <a:srgbClr val="000090"/>
                    </a:solidFill>
                    <a:cs typeface="新細明體" pitchFamily="-65" charset="-120"/>
                  </a:rPr>
                  <a:t>√</a:t>
                </a:r>
                <a:r>
                  <a:rPr lang="en-US" altLang="zh-TW" sz="1200">
                    <a:solidFill>
                      <a:srgbClr val="000090"/>
                    </a:solidFill>
                    <a:cs typeface="新細明體" pitchFamily="-65" charset="-120"/>
                  </a:rPr>
                  <a:t>4</a:t>
                </a:r>
                <a:endParaRPr lang="zh-TW" altLang="en-US" sz="1200">
                  <a:solidFill>
                    <a:srgbClr val="000090"/>
                  </a:solidFill>
                  <a:cs typeface="新細明體" pitchFamily="-65" charset="-120"/>
                </a:endParaRPr>
              </a:p>
            </p:txBody>
          </p:sp>
          <p:sp>
            <p:nvSpPr>
              <p:cNvPr id="114" name="文字方塊 43"/>
              <p:cNvSpPr txBox="1">
                <a:spLocks noChangeArrowheads="1"/>
              </p:cNvSpPr>
              <p:nvPr/>
            </p:nvSpPr>
            <p:spPr bwMode="auto">
              <a:xfrm>
                <a:off x="2798365" y="4448584"/>
                <a:ext cx="416550" cy="276999"/>
              </a:xfrm>
              <a:prstGeom prst="rect">
                <a:avLst/>
              </a:prstGeom>
              <a:noFill/>
              <a:ln w="9525">
                <a:noFill/>
                <a:miter lim="800000"/>
                <a:headEnd/>
                <a:tailEnd/>
              </a:ln>
            </p:spPr>
            <p:txBody>
              <a:bodyPr wrap="none">
                <a:prstTxWarp prst="textNoShape">
                  <a:avLst/>
                </a:prstTxWarp>
                <a:spAutoFit/>
              </a:bodyPr>
              <a:lstStyle/>
              <a:p>
                <a:r>
                  <a:rPr lang="zh-TW" altLang="en-US" sz="1200">
                    <a:solidFill>
                      <a:srgbClr val="000090"/>
                    </a:solidFill>
                    <a:cs typeface="新細明體" pitchFamily="-65" charset="-120"/>
                  </a:rPr>
                  <a:t>√</a:t>
                </a:r>
                <a:r>
                  <a:rPr lang="en-US" altLang="zh-TW" sz="1200">
                    <a:solidFill>
                      <a:srgbClr val="000090"/>
                    </a:solidFill>
                    <a:cs typeface="新細明體" pitchFamily="-65" charset="-120"/>
                  </a:rPr>
                  <a:t>4</a:t>
                </a:r>
                <a:endParaRPr lang="zh-TW" altLang="en-US" sz="1200">
                  <a:solidFill>
                    <a:srgbClr val="000090"/>
                  </a:solidFill>
                  <a:cs typeface="新細明體" pitchFamily="-65" charset="-120"/>
                </a:endParaRPr>
              </a:p>
            </p:txBody>
          </p:sp>
          <p:sp>
            <p:nvSpPr>
              <p:cNvPr id="115" name="文字方塊 44"/>
              <p:cNvSpPr txBox="1">
                <a:spLocks noChangeArrowheads="1"/>
              </p:cNvSpPr>
              <p:nvPr/>
            </p:nvSpPr>
            <p:spPr bwMode="auto">
              <a:xfrm>
                <a:off x="3450194" y="4016149"/>
                <a:ext cx="416550" cy="276999"/>
              </a:xfrm>
              <a:prstGeom prst="rect">
                <a:avLst/>
              </a:prstGeom>
              <a:noFill/>
              <a:ln w="9525">
                <a:noFill/>
                <a:miter lim="800000"/>
                <a:headEnd/>
                <a:tailEnd/>
              </a:ln>
            </p:spPr>
            <p:txBody>
              <a:bodyPr wrap="none">
                <a:prstTxWarp prst="textNoShape">
                  <a:avLst/>
                </a:prstTxWarp>
                <a:spAutoFit/>
              </a:bodyPr>
              <a:lstStyle/>
              <a:p>
                <a:r>
                  <a:rPr lang="zh-TW" altLang="en-US" sz="1200">
                    <a:solidFill>
                      <a:srgbClr val="000090"/>
                    </a:solidFill>
                    <a:cs typeface="新細明體" pitchFamily="-65" charset="-120"/>
                  </a:rPr>
                  <a:t>√</a:t>
                </a:r>
                <a:r>
                  <a:rPr lang="en-US" altLang="zh-TW" sz="1200">
                    <a:solidFill>
                      <a:srgbClr val="000090"/>
                    </a:solidFill>
                    <a:cs typeface="新細明體" pitchFamily="-65" charset="-120"/>
                  </a:rPr>
                  <a:t>9</a:t>
                </a:r>
                <a:endParaRPr lang="zh-TW" altLang="en-US" sz="1200">
                  <a:solidFill>
                    <a:srgbClr val="000090"/>
                  </a:solidFill>
                  <a:cs typeface="新細明體" pitchFamily="-65" charset="-120"/>
                </a:endParaRPr>
              </a:p>
            </p:txBody>
          </p:sp>
          <p:sp>
            <p:nvSpPr>
              <p:cNvPr id="116" name="文字方塊 46"/>
              <p:cNvSpPr txBox="1">
                <a:spLocks noChangeArrowheads="1"/>
              </p:cNvSpPr>
              <p:nvPr/>
            </p:nvSpPr>
            <p:spPr bwMode="auto">
              <a:xfrm>
                <a:off x="4157341" y="4988548"/>
                <a:ext cx="416550" cy="276999"/>
              </a:xfrm>
              <a:prstGeom prst="rect">
                <a:avLst/>
              </a:prstGeom>
              <a:noFill/>
              <a:ln w="9525">
                <a:noFill/>
                <a:miter lim="800000"/>
                <a:headEnd/>
                <a:tailEnd/>
              </a:ln>
            </p:spPr>
            <p:txBody>
              <a:bodyPr wrap="none">
                <a:prstTxWarp prst="textNoShape">
                  <a:avLst/>
                </a:prstTxWarp>
                <a:spAutoFit/>
              </a:bodyPr>
              <a:lstStyle/>
              <a:p>
                <a:r>
                  <a:rPr lang="zh-TW" altLang="en-US" sz="1200">
                    <a:solidFill>
                      <a:srgbClr val="000090"/>
                    </a:solidFill>
                    <a:cs typeface="新細明體" pitchFamily="-65" charset="-120"/>
                  </a:rPr>
                  <a:t>√</a:t>
                </a:r>
                <a:r>
                  <a:rPr lang="en-US" altLang="zh-TW" sz="1200">
                    <a:solidFill>
                      <a:srgbClr val="000090"/>
                    </a:solidFill>
                    <a:cs typeface="新細明體" pitchFamily="-65" charset="-120"/>
                  </a:rPr>
                  <a:t>9</a:t>
                </a:r>
                <a:endParaRPr lang="zh-TW" altLang="en-US" sz="1200">
                  <a:solidFill>
                    <a:srgbClr val="000090"/>
                  </a:solidFill>
                  <a:cs typeface="新細明體" pitchFamily="-65" charset="-120"/>
                </a:endParaRPr>
              </a:p>
            </p:txBody>
          </p:sp>
          <p:sp>
            <p:nvSpPr>
              <p:cNvPr id="117" name="文字方塊 40"/>
              <p:cNvSpPr txBox="1">
                <a:spLocks noChangeArrowheads="1"/>
              </p:cNvSpPr>
              <p:nvPr/>
            </p:nvSpPr>
            <p:spPr bwMode="auto">
              <a:xfrm>
                <a:off x="2436652" y="5590617"/>
                <a:ext cx="268314" cy="276303"/>
              </a:xfrm>
              <a:prstGeom prst="rect">
                <a:avLst/>
              </a:prstGeom>
              <a:noFill/>
              <a:ln w="9525">
                <a:noFill/>
                <a:miter lim="800000"/>
                <a:headEnd/>
                <a:tailEnd/>
              </a:ln>
            </p:spPr>
            <p:txBody>
              <a:bodyPr wrap="none">
                <a:prstTxWarp prst="textNoShape">
                  <a:avLst/>
                </a:prstTxWarp>
                <a:spAutoFit/>
              </a:bodyPr>
              <a:lstStyle/>
              <a:p>
                <a:r>
                  <a:rPr lang="en-US" altLang="zh-TW" sz="1200">
                    <a:solidFill>
                      <a:srgbClr val="000090"/>
                    </a:solidFill>
                    <a:cs typeface="新細明體" pitchFamily="-65" charset="-120"/>
                  </a:rPr>
                  <a:t>1</a:t>
                </a:r>
                <a:endParaRPr lang="zh-TW" altLang="en-US" sz="1200">
                  <a:solidFill>
                    <a:srgbClr val="000090"/>
                  </a:solidFill>
                  <a:cs typeface="新細明體" pitchFamily="-65" charset="-120"/>
                </a:endParaRPr>
              </a:p>
            </p:txBody>
          </p:sp>
          <p:sp>
            <p:nvSpPr>
              <p:cNvPr id="118" name="TextBox 10"/>
              <p:cNvSpPr txBox="1">
                <a:spLocks noChangeArrowheads="1"/>
              </p:cNvSpPr>
              <p:nvPr/>
            </p:nvSpPr>
            <p:spPr bwMode="auto">
              <a:xfrm>
                <a:off x="4488243" y="2859960"/>
                <a:ext cx="857426" cy="338554"/>
              </a:xfrm>
              <a:prstGeom prst="rect">
                <a:avLst/>
              </a:prstGeom>
              <a:noFill/>
              <a:ln w="9525">
                <a:noFill/>
                <a:miter lim="800000"/>
                <a:headEnd/>
                <a:tailEnd/>
              </a:ln>
            </p:spPr>
            <p:txBody>
              <a:bodyPr wrap="none">
                <a:prstTxWarp prst="textNoShape">
                  <a:avLst/>
                </a:prstTxWarp>
                <a:spAutoFit/>
              </a:bodyPr>
              <a:lstStyle/>
              <a:p>
                <a:r>
                  <a:rPr lang="en-US" altLang="zh-TW" sz="1600">
                    <a:solidFill>
                      <a:srgbClr val="000090"/>
                    </a:solidFill>
                    <a:cs typeface="新細明體" pitchFamily="-65" charset="-120"/>
                  </a:rPr>
                  <a:t>[EO]:[Li]</a:t>
                </a:r>
              </a:p>
            </p:txBody>
          </p:sp>
          <p:cxnSp>
            <p:nvCxnSpPr>
              <p:cNvPr id="119" name="Straight Arrow Connector 118"/>
              <p:cNvCxnSpPr/>
              <p:nvPr/>
            </p:nvCxnSpPr>
            <p:spPr bwMode="auto">
              <a:xfrm rot="5400000">
                <a:off x="4856162" y="3297238"/>
                <a:ext cx="182563"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0" name="TextBox 10"/>
              <p:cNvSpPr txBox="1">
                <a:spLocks noChangeArrowheads="1"/>
              </p:cNvSpPr>
              <p:nvPr/>
            </p:nvSpPr>
            <p:spPr bwMode="auto">
              <a:xfrm>
                <a:off x="1084735" y="2216150"/>
                <a:ext cx="857243" cy="373259"/>
              </a:xfrm>
              <a:prstGeom prst="rect">
                <a:avLst/>
              </a:prstGeom>
              <a:noFill/>
              <a:ln w="9525">
                <a:noFill/>
                <a:miter lim="800000"/>
                <a:headEnd/>
                <a:tailEnd/>
              </a:ln>
            </p:spPr>
            <p:txBody>
              <a:bodyPr wrap="none">
                <a:prstTxWarp prst="textNoShape">
                  <a:avLst/>
                </a:prstTxWarp>
                <a:spAutoFit/>
              </a:bodyPr>
              <a:lstStyle/>
              <a:p>
                <a:r>
                  <a:rPr lang="en-US" altLang="zh-TW" sz="1600" dirty="0" err="1">
                    <a:solidFill>
                      <a:srgbClr val="000090"/>
                    </a:solidFill>
                    <a:cs typeface="新細明體" pitchFamily="-65" charset="-120"/>
                  </a:rPr>
                  <a:t>q/q</a:t>
                </a:r>
                <a:r>
                  <a:rPr lang="en-US" altLang="zh-TW" sz="1600" dirty="0">
                    <a:solidFill>
                      <a:srgbClr val="000090"/>
                    </a:solidFill>
                    <a:cs typeface="新細明體" pitchFamily="-65" charset="-120"/>
                  </a:rPr>
                  <a:t>*</a:t>
                </a:r>
                <a:r>
                  <a:rPr lang="en-US" altLang="zh-TW" sz="1600" dirty="0" smtClean="0">
                    <a:solidFill>
                      <a:srgbClr val="000090"/>
                    </a:solidFill>
                    <a:cs typeface="新細明體" pitchFamily="-65" charset="-120"/>
                  </a:rPr>
                  <a:t> =</a:t>
                </a:r>
                <a:endParaRPr lang="en-US" altLang="zh-TW" sz="1600" dirty="0">
                  <a:solidFill>
                    <a:srgbClr val="000090"/>
                  </a:solidFill>
                  <a:cs typeface="新細明體" pitchFamily="-65" charset="-120"/>
                </a:endParaRPr>
              </a:p>
            </p:txBody>
          </p:sp>
        </p:grpSp>
      </p:grpSp>
      <p:sp>
        <p:nvSpPr>
          <p:cNvPr id="134" name="TextBox 133"/>
          <p:cNvSpPr txBox="1"/>
          <p:nvPr/>
        </p:nvSpPr>
        <p:spPr>
          <a:xfrm>
            <a:off x="457200" y="1066800"/>
            <a:ext cx="5251350" cy="2031325"/>
          </a:xfrm>
          <a:prstGeom prst="rect">
            <a:avLst/>
          </a:prstGeom>
          <a:noFill/>
        </p:spPr>
        <p:txBody>
          <a:bodyPr wrap="square" rtlCol="0">
            <a:spAutoFit/>
          </a:bodyPr>
          <a:lstStyle/>
          <a:p>
            <a:r>
              <a:rPr lang="en-US" dirty="0" smtClean="0">
                <a:solidFill>
                  <a:srgbClr val="000090"/>
                </a:solidFill>
              </a:rPr>
              <a:t>We have investigated the self-assembly of cylinder-forming PS-</a:t>
            </a:r>
            <a:r>
              <a:rPr lang="en-US" i="1" dirty="0" err="1" smtClean="0">
                <a:solidFill>
                  <a:srgbClr val="000090"/>
                </a:solidFill>
              </a:rPr>
              <a:t>b</a:t>
            </a:r>
            <a:r>
              <a:rPr lang="en-US" dirty="0" smtClean="0">
                <a:solidFill>
                  <a:srgbClr val="000090"/>
                </a:solidFill>
              </a:rPr>
              <a:t>-PEO (SEO) block copolymers doped with various lithium salts.  SAXS and TEM confirm that salt doping increases the domain spacing and segregation strength.  Additionally, the lithium counterion is shown to affect the morphologies and induces unique 				thermal phase transitions. </a:t>
            </a:r>
            <a:endParaRPr lang="en-US" dirty="0">
              <a:solidFill>
                <a:srgbClr val="00009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114</TotalTime>
  <Words>141</Words>
  <Application>Microsoft Macintosh PowerPoint</Application>
  <PresentationFormat>On-screen Show (4:3)</PresentationFormat>
  <Paragraphs>30</Paragraphs>
  <Slides>1</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Graph</vt:lpstr>
      <vt:lpstr>Templating Ion-Conducting Membranes Using Block Copolymers </vt:lpstr>
    </vt:vector>
  </TitlesOfParts>
  <Company>Univrsity of Delaware</Company>
  <LinksUpToDate>false</LinksUpToDate>
  <SharedDoc>false</SharedDoc>
  <HyperlinksChanged>false</HyperlinksChanged>
  <AppVersion>12.0258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Thomas Epps</dc:creator>
  <cp:lastModifiedBy>Thomas Epps</cp:lastModifiedBy>
  <cp:revision>13</cp:revision>
  <cp:lastPrinted>2008-08-20T16:27:37Z</cp:lastPrinted>
  <dcterms:created xsi:type="dcterms:W3CDTF">2008-08-25T00:48:11Z</dcterms:created>
  <dcterms:modified xsi:type="dcterms:W3CDTF">2008-08-25T01:00:27Z</dcterms:modified>
</cp:coreProperties>
</file>