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Default Extension="png" ContentType="image/png"/>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Layouts/slideLayout13.xml" ContentType="application/vnd.openxmlformats-officedocument.presentationml.slideLayout+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Default Extension="pdf" ContentType="application/pdf"/>
  <Default Extension="gif" ContentType="image/gif"/>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70" r:id="rId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CA53"/>
    <a:srgbClr val="006600"/>
    <a:srgbClr val="A50021"/>
    <a:srgbClr val="3333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snapVertSplitter="1" vertBarState="minimized">
    <p:restoredLeft sz="15646" autoAdjust="0"/>
    <p:restoredTop sz="51976" autoAdjust="0"/>
  </p:normalViewPr>
  <p:slideViewPr>
    <p:cSldViewPr>
      <p:cViewPr varScale="1">
        <p:scale>
          <a:sx n="84" d="100"/>
          <a:sy n="84" d="100"/>
        </p:scale>
        <p:origin x="-40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291" y="830"/>
      </p:cViewPr>
      <p:guideLst>
        <p:guide orient="horz" pos="2928"/>
        <p:guide pos="2208"/>
      </p:guideLst>
    </p:cSldViewPr>
  </p:notesViewPr>
  <p:gridSpacing cx="117043200" cy="117043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4" Type="http://schemas.openxmlformats.org/officeDocument/2006/relationships/printerSettings" Target="printerSettings/printerSettings1.bin"/><Relationship Id="rId5" Type="http://schemas.openxmlformats.org/officeDocument/2006/relationships/presProps" Target="presProps.xml"/><Relationship Id="rId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vl1pPr>
          </a:lstStyle>
          <a:p>
            <a:endParaRPr lang="en-US"/>
          </a:p>
        </p:txBody>
      </p:sp>
      <p:sp>
        <p:nvSpPr>
          <p:cNvPr id="409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vl1pPr>
          </a:lstStyle>
          <a:p>
            <a:endParaRPr lang="en-US"/>
          </a:p>
        </p:txBody>
      </p:sp>
      <p:sp>
        <p:nvSpPr>
          <p:cNvPr id="410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E6427DA7-B624-B240-90DD-7D6C9EE6B01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12" charset="0"/>
        <a:ea typeface="+mn-ea"/>
        <a:cs typeface="+mn-cs"/>
      </a:defRPr>
    </a:lvl1pPr>
    <a:lvl2pPr marL="4572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fontAlgn="base">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B3E4528-F512-D145-8EAC-97079C3E70C9}" type="slidenum">
              <a:rPr lang="en-US"/>
              <a:pPr/>
              <a:t>1</a:t>
            </a:fld>
            <a:endParaRPr lang="en-US"/>
          </a:p>
        </p:txBody>
      </p:sp>
      <p:sp>
        <p:nvSpPr>
          <p:cNvPr id="34818" name="Rectangle 2"/>
          <p:cNvSpPr>
            <a:spLocks noGrp="1" noChangeArrowheads="1"/>
          </p:cNvSpPr>
          <p:nvPr>
            <p:ph type="body" idx="1"/>
          </p:nvPr>
        </p:nvSpPr>
        <p:spPr>
          <a:xfrm>
            <a:off x="466725" y="465138"/>
            <a:ext cx="6076950" cy="8366125"/>
          </a:xfrm>
        </p:spPr>
        <p:txBody>
          <a:bodyPr/>
          <a:lstStyle/>
          <a:p>
            <a:pPr>
              <a:lnSpc>
                <a:spcPct val="80000"/>
              </a:lnSpc>
            </a:pPr>
            <a:r>
              <a:rPr lang="en-US" sz="1000" b="1" u="sng" dirty="0" smtClean="0"/>
              <a:t>Aims </a:t>
            </a:r>
            <a:r>
              <a:rPr lang="en-US" sz="1000" b="1" u="sng" dirty="0"/>
              <a:t>of the project</a:t>
            </a:r>
            <a:r>
              <a:rPr lang="en-US" sz="1000" b="1" dirty="0"/>
              <a:t>:</a:t>
            </a:r>
          </a:p>
          <a:p>
            <a:pPr>
              <a:lnSpc>
                <a:spcPct val="80000"/>
              </a:lnSpc>
            </a:pPr>
            <a:r>
              <a:rPr lang="en-US" altLang="ko-KR" sz="1000" dirty="0">
                <a:ea typeface="굴림" pitchFamily="-112" charset="-127"/>
                <a:cs typeface="굴림" pitchFamily="-112" charset="-127"/>
              </a:rPr>
              <a:t>     </a:t>
            </a:r>
            <a:r>
              <a:rPr lang="en-US" altLang="ko-KR" sz="1000" dirty="0" smtClean="0">
                <a:ea typeface="굴림" pitchFamily="-112" charset="-127"/>
                <a:cs typeface="굴림" pitchFamily="-112" charset="-127"/>
              </a:rPr>
              <a:t>This</a:t>
            </a:r>
            <a:r>
              <a:rPr lang="en-US" altLang="ko-KR" sz="1000" baseline="0" dirty="0" smtClean="0">
                <a:ea typeface="굴림" pitchFamily="-112" charset="-127"/>
                <a:cs typeface="굴림" pitchFamily="-112" charset="-127"/>
              </a:rPr>
              <a:t> work has two aims</a:t>
            </a:r>
            <a:r>
              <a:rPr lang="en-US" altLang="ko-KR" sz="1000" dirty="0" smtClean="0">
                <a:ea typeface="굴림" pitchFamily="-112" charset="-127"/>
                <a:cs typeface="굴림" pitchFamily="-112" charset="-127"/>
              </a:rPr>
              <a:t>:  First, we seek</a:t>
            </a:r>
            <a:r>
              <a:rPr lang="en-US" altLang="ko-KR" sz="1000" baseline="0" dirty="0" smtClean="0">
                <a:ea typeface="굴림" pitchFamily="-112" charset="-127"/>
                <a:cs typeface="굴림" pitchFamily="-112" charset="-127"/>
              </a:rPr>
              <a:t> to develop the lithographically patterned </a:t>
            </a:r>
            <a:r>
              <a:rPr lang="en-US" altLang="ko-KR" sz="1000" baseline="0" dirty="0" err="1" smtClean="0">
                <a:ea typeface="굴림" pitchFamily="-112" charset="-127"/>
                <a:cs typeface="굴림" pitchFamily="-112" charset="-127"/>
              </a:rPr>
              <a:t>nanowire</a:t>
            </a:r>
            <a:r>
              <a:rPr lang="en-US" altLang="ko-KR" sz="1000" baseline="0" dirty="0" smtClean="0">
                <a:ea typeface="굴림" pitchFamily="-112" charset="-127"/>
                <a:cs typeface="굴림" pitchFamily="-112" charset="-127"/>
              </a:rPr>
              <a:t> </a:t>
            </a:r>
            <a:r>
              <a:rPr lang="en-US" altLang="ko-KR" sz="1000" baseline="0" dirty="0" err="1" smtClean="0">
                <a:ea typeface="굴림" pitchFamily="-112" charset="-127"/>
                <a:cs typeface="굴림" pitchFamily="-112" charset="-127"/>
              </a:rPr>
              <a:t>electrodeposition</a:t>
            </a:r>
            <a:r>
              <a:rPr lang="en-US" altLang="ko-KR" sz="1000" baseline="0" dirty="0" smtClean="0">
                <a:ea typeface="굴림" pitchFamily="-112" charset="-127"/>
                <a:cs typeface="굴림" pitchFamily="-112" charset="-127"/>
              </a:rPr>
              <a:t> (LPNE) method for synthesizing semiconductor </a:t>
            </a:r>
            <a:r>
              <a:rPr lang="en-US" altLang="ko-KR" sz="1000" baseline="0" dirty="0" err="1" smtClean="0">
                <a:ea typeface="굴림" pitchFamily="-112" charset="-127"/>
                <a:cs typeface="굴림" pitchFamily="-112" charset="-127"/>
              </a:rPr>
              <a:t>nanowires</a:t>
            </a:r>
            <a:r>
              <a:rPr lang="en-US" altLang="ko-KR" sz="1000" baseline="0" dirty="0" smtClean="0">
                <a:ea typeface="굴림" pitchFamily="-112" charset="-127"/>
                <a:cs typeface="굴림" pitchFamily="-112" charset="-127"/>
              </a:rPr>
              <a:t> on dielectrics.  Second, we aim to develop a modular “test bed” for the testing and optimization of thermoelectric </a:t>
            </a:r>
            <a:r>
              <a:rPr lang="en-US" altLang="ko-KR" sz="1000" baseline="0" dirty="0" err="1" smtClean="0">
                <a:ea typeface="굴림" pitchFamily="-112" charset="-127"/>
                <a:cs typeface="굴림" pitchFamily="-112" charset="-127"/>
              </a:rPr>
              <a:t>nanowires</a:t>
            </a:r>
            <a:r>
              <a:rPr lang="en-US" altLang="ko-KR" sz="1000" baseline="0" dirty="0" smtClean="0">
                <a:ea typeface="굴림" pitchFamily="-112" charset="-127"/>
                <a:cs typeface="굴림" pitchFamily="-112" charset="-127"/>
              </a:rPr>
              <a:t>.  This test bed will facilitate the measurement of key thermoelectric parameters including the </a:t>
            </a:r>
            <a:r>
              <a:rPr lang="en-US" altLang="ko-KR" sz="1000" baseline="0" dirty="0" err="1" smtClean="0">
                <a:ea typeface="굴림" pitchFamily="-112" charset="-127"/>
                <a:cs typeface="굴림" pitchFamily="-112" charset="-127"/>
              </a:rPr>
              <a:t>Seebeck</a:t>
            </a:r>
            <a:r>
              <a:rPr lang="en-US" altLang="ko-KR" sz="1000" baseline="0" dirty="0" smtClean="0">
                <a:ea typeface="굴림" pitchFamily="-112" charset="-127"/>
                <a:cs typeface="굴림" pitchFamily="-112" charset="-127"/>
              </a:rPr>
              <a:t> coefficient, the thermal conductivity, and the electrical conductivity as a function of the </a:t>
            </a:r>
            <a:r>
              <a:rPr lang="en-US" altLang="ko-KR" sz="1000" baseline="0" dirty="0" err="1" smtClean="0">
                <a:ea typeface="굴림" pitchFamily="-112" charset="-127"/>
                <a:cs typeface="굴림" pitchFamily="-112" charset="-127"/>
              </a:rPr>
              <a:t>nanowire</a:t>
            </a:r>
            <a:r>
              <a:rPr lang="en-US" altLang="ko-KR" sz="1000" baseline="0" dirty="0" smtClean="0">
                <a:ea typeface="굴림" pitchFamily="-112" charset="-127"/>
                <a:cs typeface="굴림" pitchFamily="-112" charset="-127"/>
              </a:rPr>
              <a:t> diameter, length, and composition.  Thermal isolation of long wire segments is critically important for these measurements. We are aware of no existing ways to carry out these measurements on </a:t>
            </a:r>
            <a:r>
              <a:rPr lang="en-US" altLang="ko-KR" sz="1000" baseline="0" dirty="0" err="1" smtClean="0">
                <a:ea typeface="굴림" pitchFamily="-112" charset="-127"/>
                <a:cs typeface="굴림" pitchFamily="-112" charset="-127"/>
              </a:rPr>
              <a:t>nanowires</a:t>
            </a:r>
            <a:r>
              <a:rPr lang="en-US" altLang="ko-KR" sz="1000" baseline="0" dirty="0" smtClean="0">
                <a:ea typeface="굴림" pitchFamily="-112" charset="-127"/>
                <a:cs typeface="굴림" pitchFamily="-112" charset="-127"/>
              </a:rPr>
              <a:t> composed of compound semiconductors.</a:t>
            </a:r>
            <a:r>
              <a:rPr lang="en-US" altLang="ko-KR" sz="1000" dirty="0" smtClean="0">
                <a:ea typeface="굴림" pitchFamily="-112" charset="-127"/>
                <a:cs typeface="굴림" pitchFamily="-112" charset="-127"/>
              </a:rPr>
              <a:t> </a:t>
            </a:r>
          </a:p>
          <a:p>
            <a:pPr>
              <a:lnSpc>
                <a:spcPct val="80000"/>
              </a:lnSpc>
            </a:pPr>
            <a:endParaRPr lang="en-US" sz="1000" dirty="0" smtClean="0"/>
          </a:p>
          <a:p>
            <a:pPr>
              <a:lnSpc>
                <a:spcPct val="80000"/>
              </a:lnSpc>
            </a:pPr>
            <a:r>
              <a:rPr lang="en-US" sz="1000" b="1" u="sng" dirty="0"/>
              <a:t>Research results</a:t>
            </a:r>
            <a:r>
              <a:rPr lang="en-US" sz="1000" b="1" dirty="0" smtClean="0"/>
              <a:t>:</a:t>
            </a:r>
          </a:p>
          <a:p>
            <a:r>
              <a:rPr lang="en-US" sz="1200" kern="1200" baseline="0" dirty="0" smtClean="0">
                <a:solidFill>
                  <a:schemeClr val="tx1"/>
                </a:solidFill>
                <a:latin typeface="Arial" pitchFamily="-112" charset="0"/>
                <a:ea typeface="+mn-ea"/>
                <a:cs typeface="+mn-cs"/>
              </a:rPr>
              <a:t>  </a:t>
            </a:r>
            <a:r>
              <a:rPr lang="en-US" sz="1200" kern="1200" baseline="0" dirty="0" err="1" smtClean="0">
                <a:solidFill>
                  <a:schemeClr val="tx1"/>
                </a:solidFill>
                <a:latin typeface="Arial" pitchFamily="-112" charset="0"/>
                <a:ea typeface="+mn-ea"/>
                <a:cs typeface="+mn-cs"/>
              </a:rPr>
              <a:t>Stoichiometric</a:t>
            </a:r>
            <a:r>
              <a:rPr lang="en-US" sz="1200" kern="1200" baseline="0" dirty="0" smtClean="0">
                <a:solidFill>
                  <a:schemeClr val="tx1"/>
                </a:solidFill>
                <a:latin typeface="Arial" pitchFamily="-112" charset="0"/>
                <a:ea typeface="+mn-ea"/>
                <a:cs typeface="+mn-cs"/>
              </a:rPr>
              <a:t> and single phase </a:t>
            </a:r>
            <a:r>
              <a:rPr lang="en-US" sz="1200" kern="1200" baseline="0" dirty="0" err="1" smtClean="0">
                <a:solidFill>
                  <a:schemeClr val="tx1"/>
                </a:solidFill>
                <a:latin typeface="Arial" pitchFamily="-112" charset="0"/>
                <a:ea typeface="+mn-ea"/>
                <a:cs typeface="+mn-cs"/>
              </a:rPr>
              <a:t>PbTe</a:t>
            </a:r>
            <a:r>
              <a:rPr lang="en-US" sz="1200" kern="1200" baseline="0" dirty="0" smtClean="0">
                <a:solidFill>
                  <a:schemeClr val="tx1"/>
                </a:solidFill>
                <a:latin typeface="Arial" pitchFamily="-112" charset="0"/>
                <a:ea typeface="+mn-ea"/>
                <a:cs typeface="+mn-cs"/>
              </a:rPr>
              <a:t> </a:t>
            </a:r>
            <a:r>
              <a:rPr lang="en-US" sz="1200" kern="1200" baseline="0" dirty="0" err="1" smtClean="0">
                <a:solidFill>
                  <a:schemeClr val="tx1"/>
                </a:solidFill>
                <a:latin typeface="Arial" pitchFamily="-112" charset="0"/>
                <a:ea typeface="+mn-ea"/>
                <a:cs typeface="+mn-cs"/>
              </a:rPr>
              <a:t>nanowire</a:t>
            </a:r>
            <a:r>
              <a:rPr lang="en-US" sz="1200" kern="1200" baseline="0" dirty="0" smtClean="0">
                <a:solidFill>
                  <a:schemeClr val="tx1"/>
                </a:solidFill>
                <a:latin typeface="Arial" pitchFamily="-112" charset="0"/>
                <a:ea typeface="+mn-ea"/>
                <a:cs typeface="+mn-cs"/>
              </a:rPr>
              <a:t> arrays have been prepared using a new method, LPNE, that provides for control over wire width and thickness, photolithographic</a:t>
            </a:r>
          </a:p>
          <a:p>
            <a:r>
              <a:rPr lang="en-US" sz="1200" kern="1200" baseline="0" dirty="0" smtClean="0">
                <a:solidFill>
                  <a:schemeClr val="tx1"/>
                </a:solidFill>
                <a:latin typeface="Arial" pitchFamily="-112" charset="0"/>
                <a:ea typeface="+mn-ea"/>
                <a:cs typeface="+mn-cs"/>
              </a:rPr>
              <a:t>patterning, and the suspension of </a:t>
            </a:r>
            <a:r>
              <a:rPr lang="en-US" sz="1200" kern="1200" baseline="0" dirty="0" err="1" smtClean="0">
                <a:solidFill>
                  <a:schemeClr val="tx1"/>
                </a:solidFill>
                <a:latin typeface="Arial" pitchFamily="-112" charset="0"/>
                <a:ea typeface="+mn-ea"/>
                <a:cs typeface="+mn-cs"/>
              </a:rPr>
              <a:t>nanowires</a:t>
            </a:r>
            <a:r>
              <a:rPr lang="en-US" sz="1200" kern="1200" baseline="0" dirty="0" smtClean="0">
                <a:solidFill>
                  <a:schemeClr val="tx1"/>
                </a:solidFill>
                <a:latin typeface="Arial" pitchFamily="-112" charset="0"/>
                <a:ea typeface="+mn-ea"/>
                <a:cs typeface="+mn-cs"/>
              </a:rPr>
              <a:t> across 25 µ</a:t>
            </a:r>
            <a:r>
              <a:rPr lang="en-US" sz="1200" kern="1200" baseline="0" dirty="0" err="1" smtClean="0">
                <a:solidFill>
                  <a:schemeClr val="tx1"/>
                </a:solidFill>
                <a:latin typeface="Arial" pitchFamily="-112" charset="0"/>
                <a:ea typeface="+mn-ea"/>
                <a:cs typeface="+mn-cs"/>
              </a:rPr>
              <a:t>m</a:t>
            </a:r>
            <a:r>
              <a:rPr lang="en-US" sz="1200" kern="1200" baseline="0" dirty="0" smtClean="0">
                <a:solidFill>
                  <a:schemeClr val="tx1"/>
                </a:solidFill>
                <a:latin typeface="Arial" pitchFamily="-112" charset="0"/>
                <a:ea typeface="+mn-ea"/>
                <a:cs typeface="+mn-cs"/>
              </a:rPr>
              <a:t> air gaps separating </a:t>
            </a:r>
            <a:r>
              <a:rPr lang="en-US" sz="1200" kern="1200" baseline="0" dirty="0" err="1" smtClean="0">
                <a:solidFill>
                  <a:schemeClr val="tx1"/>
                </a:solidFill>
                <a:latin typeface="Arial" pitchFamily="-112" charset="0"/>
                <a:ea typeface="+mn-ea"/>
                <a:cs typeface="+mn-cs"/>
              </a:rPr>
              <a:t>photoresist</a:t>
            </a:r>
            <a:r>
              <a:rPr lang="en-US" sz="1200" kern="1200" baseline="0" dirty="0" smtClean="0">
                <a:solidFill>
                  <a:schemeClr val="tx1"/>
                </a:solidFill>
                <a:latin typeface="Arial" pitchFamily="-112" charset="0"/>
                <a:ea typeface="+mn-ea"/>
                <a:cs typeface="+mn-cs"/>
              </a:rPr>
              <a:t> supports. Because arrays of thousands of identical </a:t>
            </a:r>
            <a:r>
              <a:rPr lang="en-US" sz="1200" kern="1200" baseline="0" dirty="0" err="1" smtClean="0">
                <a:solidFill>
                  <a:schemeClr val="tx1"/>
                </a:solidFill>
                <a:latin typeface="Arial" pitchFamily="-112" charset="0"/>
                <a:ea typeface="+mn-ea"/>
                <a:cs typeface="+mn-cs"/>
              </a:rPr>
              <a:t>nanowires</a:t>
            </a:r>
            <a:r>
              <a:rPr lang="en-US" sz="1200" kern="1200" baseline="0" dirty="0" smtClean="0">
                <a:solidFill>
                  <a:schemeClr val="tx1"/>
                </a:solidFill>
                <a:latin typeface="Arial" pitchFamily="-112" charset="0"/>
                <a:ea typeface="+mn-ea"/>
                <a:cs typeface="+mn-cs"/>
              </a:rPr>
              <a:t> that blanket square centimeters of surface can be prepared using the LPNE method, we are able to acquire high quality x-ray diffraction patterns and x-ray photoelectron spectra for these </a:t>
            </a:r>
            <a:r>
              <a:rPr lang="en-US" sz="1200" kern="1200" baseline="0" dirty="0" err="1" smtClean="0">
                <a:solidFill>
                  <a:schemeClr val="tx1"/>
                </a:solidFill>
                <a:latin typeface="Arial" pitchFamily="-112" charset="0"/>
                <a:ea typeface="+mn-ea"/>
                <a:cs typeface="+mn-cs"/>
              </a:rPr>
              <a:t>nanowires</a:t>
            </a:r>
            <a:r>
              <a:rPr lang="en-US" sz="1200" kern="1200" baseline="0" dirty="0" smtClean="0">
                <a:solidFill>
                  <a:schemeClr val="tx1"/>
                </a:solidFill>
                <a:latin typeface="Arial" pitchFamily="-112" charset="0"/>
                <a:ea typeface="+mn-ea"/>
                <a:cs typeface="+mn-cs"/>
              </a:rPr>
              <a:t> – something that is simply not possible using patterned </a:t>
            </a:r>
            <a:r>
              <a:rPr lang="en-US" sz="1200" kern="1200" baseline="0" dirty="0" err="1" smtClean="0">
                <a:solidFill>
                  <a:schemeClr val="tx1"/>
                </a:solidFill>
                <a:latin typeface="Arial" pitchFamily="-112" charset="0"/>
                <a:ea typeface="+mn-ea"/>
                <a:cs typeface="+mn-cs"/>
              </a:rPr>
              <a:t>nanowires</a:t>
            </a:r>
            <a:r>
              <a:rPr lang="en-US" sz="1200" kern="1200" baseline="0" dirty="0" smtClean="0">
                <a:solidFill>
                  <a:schemeClr val="tx1"/>
                </a:solidFill>
                <a:latin typeface="Arial" pitchFamily="-112" charset="0"/>
                <a:ea typeface="+mn-ea"/>
                <a:cs typeface="+mn-cs"/>
              </a:rPr>
              <a:t> prepared using electron beam lithography, for example. These characterization data allows the synthesis of </a:t>
            </a:r>
            <a:r>
              <a:rPr lang="en-US" sz="1200" kern="1200" baseline="0" dirty="0" err="1" smtClean="0">
                <a:solidFill>
                  <a:schemeClr val="tx1"/>
                </a:solidFill>
                <a:latin typeface="Arial" pitchFamily="-112" charset="0"/>
                <a:ea typeface="+mn-ea"/>
                <a:cs typeface="+mn-cs"/>
              </a:rPr>
              <a:t>PbTe</a:t>
            </a:r>
            <a:r>
              <a:rPr lang="en-US" sz="1200" kern="1200" baseline="0" dirty="0" smtClean="0">
                <a:solidFill>
                  <a:schemeClr val="tx1"/>
                </a:solidFill>
                <a:latin typeface="Arial" pitchFamily="-112" charset="0"/>
                <a:ea typeface="+mn-ea"/>
                <a:cs typeface="+mn-cs"/>
              </a:rPr>
              <a:t> to be optimized to produce </a:t>
            </a:r>
            <a:r>
              <a:rPr lang="en-US" sz="1200" kern="1200" baseline="0" dirty="0" err="1" smtClean="0">
                <a:solidFill>
                  <a:schemeClr val="tx1"/>
                </a:solidFill>
                <a:latin typeface="Arial" pitchFamily="-112" charset="0"/>
                <a:ea typeface="+mn-ea"/>
                <a:cs typeface="+mn-cs"/>
              </a:rPr>
              <a:t>stoichiometric</a:t>
            </a:r>
            <a:r>
              <a:rPr lang="en-US" sz="1200" kern="1200" baseline="0" dirty="0" smtClean="0">
                <a:solidFill>
                  <a:schemeClr val="tx1"/>
                </a:solidFill>
                <a:latin typeface="Arial" pitchFamily="-112" charset="0"/>
                <a:ea typeface="+mn-ea"/>
                <a:cs typeface="+mn-cs"/>
              </a:rPr>
              <a:t>, single phase material. The resulting </a:t>
            </a:r>
            <a:r>
              <a:rPr lang="en-US" sz="1200" kern="1200" baseline="0" dirty="0" err="1" smtClean="0">
                <a:solidFill>
                  <a:schemeClr val="tx1"/>
                </a:solidFill>
                <a:latin typeface="Arial" pitchFamily="-112" charset="0"/>
                <a:ea typeface="+mn-ea"/>
                <a:cs typeface="+mn-cs"/>
              </a:rPr>
              <a:t>nanowire</a:t>
            </a:r>
            <a:r>
              <a:rPr lang="en-US" sz="1200" kern="1200" baseline="0" dirty="0" smtClean="0">
                <a:solidFill>
                  <a:schemeClr val="tx1"/>
                </a:solidFill>
                <a:latin typeface="Arial" pitchFamily="-112" charset="0"/>
                <a:ea typeface="+mn-ea"/>
                <a:cs typeface="+mn-cs"/>
              </a:rPr>
              <a:t>-substrate system provides exciting new opportunities for the investigation of optical, electrical, and thermoelectric properties.</a:t>
            </a:r>
            <a:r>
              <a:rPr lang="en-US" sz="1000" b="1" dirty="0" smtClean="0"/>
              <a:t>	</a:t>
            </a:r>
          </a:p>
          <a:p>
            <a:pPr>
              <a:lnSpc>
                <a:spcPct val="80000"/>
              </a:lnSpc>
            </a:pPr>
            <a:endParaRPr lang="en-US" sz="1000" b="1" dirty="0" smtClean="0"/>
          </a:p>
          <a:p>
            <a:pPr>
              <a:lnSpc>
                <a:spcPct val="80000"/>
              </a:lnSpc>
            </a:pPr>
            <a:r>
              <a:rPr lang="en-US" sz="1000" b="1" u="sng" dirty="0" smtClean="0"/>
              <a:t>Significance </a:t>
            </a:r>
            <a:r>
              <a:rPr lang="en-US" sz="1000" b="1" u="sng" dirty="0"/>
              <a:t>of the results</a:t>
            </a:r>
            <a:r>
              <a:rPr lang="en-US" sz="1000" b="1" dirty="0" smtClean="0"/>
              <a:t>:</a:t>
            </a:r>
          </a:p>
          <a:p>
            <a:pPr>
              <a:lnSpc>
                <a:spcPct val="80000"/>
              </a:lnSpc>
            </a:pPr>
            <a:r>
              <a:rPr lang="en-US" sz="1000" dirty="0" smtClean="0"/>
              <a:t>    Lead telluride (</a:t>
            </a:r>
            <a:r>
              <a:rPr lang="en-US" sz="1000" dirty="0" err="1" smtClean="0"/>
              <a:t>PbTe</a:t>
            </a:r>
            <a:r>
              <a:rPr lang="en-US" sz="1000" dirty="0" smtClean="0"/>
              <a:t>) and bismuth telluride (Bi</a:t>
            </a:r>
            <a:r>
              <a:rPr lang="en-US" sz="1000" baseline="-25000" dirty="0" smtClean="0"/>
              <a:t>2</a:t>
            </a:r>
            <a:r>
              <a:rPr lang="en-US" sz="1000" dirty="0" smtClean="0"/>
              <a:t>Te</a:t>
            </a:r>
            <a:r>
              <a:rPr lang="en-US" sz="1000" baseline="-25000" dirty="0" smtClean="0"/>
              <a:t>3</a:t>
            </a:r>
            <a:r>
              <a:rPr lang="en-US" sz="1000" dirty="0" smtClean="0"/>
              <a:t>) </a:t>
            </a:r>
            <a:r>
              <a:rPr lang="en-US" sz="1000" dirty="0" err="1" smtClean="0"/>
              <a:t>nanowires</a:t>
            </a:r>
            <a:r>
              <a:rPr lang="en-US" sz="1000" dirty="0" smtClean="0"/>
              <a:t> have been prepared previously using template synthesis, but it has proven extremely difficult to acquire any  measurements of thermoelectric parameters for these </a:t>
            </a:r>
            <a:r>
              <a:rPr lang="en-US" sz="1000" dirty="0" err="1" smtClean="0"/>
              <a:t>nanomaterials</a:t>
            </a:r>
            <a:r>
              <a:rPr lang="en-US" sz="1000" baseline="0" dirty="0" smtClean="0"/>
              <a:t> because they are trapped within the template used for their growth, and they are relatively short – typically &lt; 50 µ</a:t>
            </a:r>
            <a:r>
              <a:rPr lang="en-US" sz="1000" baseline="0" dirty="0" err="1" smtClean="0"/>
              <a:t>m</a:t>
            </a:r>
            <a:r>
              <a:rPr lang="en-US" sz="1000" baseline="0" dirty="0" smtClean="0"/>
              <a:t>.</a:t>
            </a:r>
          </a:p>
          <a:p>
            <a:pPr>
              <a:lnSpc>
                <a:spcPct val="80000"/>
              </a:lnSpc>
            </a:pPr>
            <a:r>
              <a:rPr lang="en-US" sz="1000" baseline="0" dirty="0" smtClean="0"/>
              <a:t>  </a:t>
            </a:r>
            <a:r>
              <a:rPr lang="en-US" sz="1000" dirty="0" smtClean="0"/>
              <a:t>The LPNE method solves both of these problems:  </a:t>
            </a:r>
            <a:r>
              <a:rPr lang="en-US" sz="1000" dirty="0" err="1" smtClean="0"/>
              <a:t>Nanowires</a:t>
            </a:r>
            <a:r>
              <a:rPr lang="en-US" sz="1000" dirty="0" smtClean="0"/>
              <a:t> that are millimeters in total length can be synthesized, and these </a:t>
            </a:r>
            <a:r>
              <a:rPr lang="en-US" sz="1000" dirty="0" err="1" smtClean="0"/>
              <a:t>nanowires</a:t>
            </a:r>
            <a:r>
              <a:rPr lang="en-US" sz="1000" dirty="0" smtClean="0"/>
              <a:t> are accessible for the application of evaporated electrical contacts.  Moreover, as we demonstrate here, long sections (≈25 µ</a:t>
            </a:r>
            <a:r>
              <a:rPr lang="en-US" sz="1000" dirty="0" err="1" smtClean="0"/>
              <a:t>m</a:t>
            </a:r>
            <a:r>
              <a:rPr lang="en-US" sz="1000" dirty="0" smtClean="0"/>
              <a:t>) of these </a:t>
            </a:r>
            <a:r>
              <a:rPr lang="en-US" sz="1000" dirty="0" err="1" smtClean="0"/>
              <a:t>nanowires</a:t>
            </a:r>
            <a:r>
              <a:rPr lang="en-US" sz="1000" dirty="0" smtClean="0"/>
              <a:t> can be thermally isolated by suspending them across </a:t>
            </a:r>
            <a:r>
              <a:rPr lang="en-US" sz="1000" dirty="0" err="1" smtClean="0"/>
              <a:t>photoresist</a:t>
            </a:r>
            <a:r>
              <a:rPr lang="en-US" sz="1000" dirty="0" smtClean="0"/>
              <a:t> </a:t>
            </a:r>
            <a:r>
              <a:rPr lang="en-US" sz="1000" dirty="0" err="1" smtClean="0"/>
              <a:t>vias</a:t>
            </a:r>
            <a:r>
              <a:rPr lang="en-US" sz="1000" dirty="0" smtClean="0"/>
              <a:t>. The synthesis by LPNE of suspended </a:t>
            </a:r>
            <a:r>
              <a:rPr lang="en-US" sz="1000" dirty="0" err="1" smtClean="0"/>
              <a:t>PbTe</a:t>
            </a:r>
            <a:r>
              <a:rPr lang="en-US" sz="1000" dirty="0" smtClean="0"/>
              <a:t> </a:t>
            </a:r>
            <a:r>
              <a:rPr lang="en-US" sz="1000" dirty="0" err="1" smtClean="0"/>
              <a:t>nanowires</a:t>
            </a:r>
            <a:r>
              <a:rPr lang="en-US" sz="1000" dirty="0" smtClean="0"/>
              <a:t> represents a genuine breakthrough</a:t>
            </a:r>
            <a:r>
              <a:rPr lang="en-US" sz="1000" baseline="0" dirty="0" smtClean="0"/>
              <a:t> for the investigation of these materials.</a:t>
            </a:r>
            <a:endParaRPr lang="en-US" sz="1000" dirty="0" smtClean="0"/>
          </a:p>
          <a:p>
            <a:pPr>
              <a:lnSpc>
                <a:spcPct val="80000"/>
              </a:lnSpc>
            </a:pPr>
            <a:endParaRPr lang="en-US" sz="1000" dirty="0" smtClean="0"/>
          </a:p>
          <a:p>
            <a:pPr>
              <a:lnSpc>
                <a:spcPct val="80000"/>
              </a:lnSpc>
            </a:pPr>
            <a:r>
              <a:rPr lang="en-US" sz="1000" b="1" u="sng" dirty="0"/>
              <a:t>Future plans</a:t>
            </a:r>
            <a:r>
              <a:rPr lang="en-US" sz="1000" b="1" dirty="0" smtClean="0"/>
              <a:t>:</a:t>
            </a:r>
          </a:p>
          <a:p>
            <a:pPr>
              <a:lnSpc>
                <a:spcPct val="80000"/>
              </a:lnSpc>
            </a:pPr>
            <a:r>
              <a:rPr lang="en-US" sz="1000" b="1" dirty="0" smtClean="0"/>
              <a:t>  </a:t>
            </a:r>
            <a:r>
              <a:rPr lang="en-US" sz="1000" b="0" dirty="0" smtClean="0"/>
              <a:t>First, we are attempting to make measurements of the thermoelectric parameters listed above for </a:t>
            </a:r>
            <a:r>
              <a:rPr lang="en-US" sz="1000" b="0" dirty="0" err="1" smtClean="0"/>
              <a:t>PbTe</a:t>
            </a:r>
            <a:r>
              <a:rPr lang="en-US" sz="1000" b="0" baseline="0" dirty="0" smtClean="0"/>
              <a:t> </a:t>
            </a:r>
            <a:r>
              <a:rPr lang="en-US" sz="1000" b="0" baseline="0" dirty="0" err="1" smtClean="0"/>
              <a:t>nanowires</a:t>
            </a:r>
            <a:r>
              <a:rPr lang="en-US" sz="1000" b="0" baseline="0" dirty="0" smtClean="0"/>
              <a:t>.  Second, we are attempting to synthesize </a:t>
            </a:r>
            <a:r>
              <a:rPr lang="en-US" sz="1000" b="0" baseline="0" dirty="0" err="1" smtClean="0"/>
              <a:t>nanowires</a:t>
            </a:r>
            <a:r>
              <a:rPr lang="en-US" sz="1000" b="0" baseline="0" dirty="0" smtClean="0"/>
              <a:t> of bismuth telluride using the same basic procedures employed in this paper.  Bismuth telluride is an even better thermoelectric material at room temperature and therefore of tremendous interest for applications in thermoelectric refrigeration.  Finally, we are further developing the LPNE method for the synthesis of </a:t>
            </a:r>
            <a:r>
              <a:rPr lang="en-US" sz="1000" b="0" baseline="0" dirty="0" err="1" smtClean="0"/>
              <a:t>nanowires</a:t>
            </a:r>
            <a:r>
              <a:rPr lang="en-US" sz="1000" b="0" baseline="0" dirty="0" smtClean="0"/>
              <a:t> composed of other II-VI semiconductor materials for applications in photonics and sensing.</a:t>
            </a:r>
            <a:endParaRPr lang="en-US" sz="1000" b="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755F150E-DD67-F945-9B7D-207366300FC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3138B690-01FC-C848-84B1-11ED5F15EA0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4647B7D2-A649-664F-81CC-139134C4F61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43000"/>
            <a:ext cx="40386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smtClean="0"/>
            </a:lvl1pPr>
          </a:lstStyle>
          <a:p>
            <a:fld id="{4944E147-F8C6-284A-9961-1EA7124C1129}"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0"/>
            <a:ext cx="82296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smtClean="0"/>
            </a:lvl1pPr>
          </a:lstStyle>
          <a:p>
            <a:fld id="{68A1BFFB-633A-9F44-8502-4E288EB4913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A4A674A7-CF57-4946-837E-44C1C7FD39D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smtClean="0"/>
            </a:lvl1pPr>
          </a:lstStyle>
          <a:p>
            <a:fld id="{5CEC2764-343F-0846-82AA-EA17F4A0B16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B8898EE7-CC1C-9D4E-9F5F-0B95A9E08B1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smtClean="0"/>
            </a:lvl1pPr>
          </a:lstStyle>
          <a:p>
            <a:fld id="{E9423DB9-DE99-B74F-856F-CBEC19BBE0A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smtClean="0"/>
            </a:lvl1pPr>
          </a:lstStyle>
          <a:p>
            <a:fld id="{BAB6A352-52BD-FE48-BF5D-F2A1042204B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smtClean="0"/>
            </a:lvl1pPr>
          </a:lstStyle>
          <a:p>
            <a:fld id="{41C35294-AA2C-7644-885A-EA103B80EEF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1AEE0774-08D7-D340-924E-3571CC03610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smtClean="0"/>
            </a:lvl1pPr>
          </a:lstStyle>
          <a:p>
            <a:fld id="{DDB5328E-6E50-1E49-8CF1-A0C36B95EED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143000"/>
            <a:ext cx="8229600"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AFEE629-6A59-D946-A9E0-B0127010A67B}" type="slidenum">
              <a:rPr lang="en-US"/>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3600" b="1">
          <a:solidFill>
            <a:srgbClr val="FF0000"/>
          </a:solidFill>
          <a:latin typeface="+mj-lt"/>
          <a:ea typeface="+mj-ea"/>
          <a:cs typeface="+mj-cs"/>
        </a:defRPr>
      </a:lvl1pPr>
      <a:lvl2pPr algn="ctr" rtl="0" fontAlgn="base">
        <a:spcBef>
          <a:spcPct val="0"/>
        </a:spcBef>
        <a:spcAft>
          <a:spcPct val="0"/>
        </a:spcAft>
        <a:defRPr sz="3600" b="1">
          <a:solidFill>
            <a:srgbClr val="FF0000"/>
          </a:solidFill>
          <a:latin typeface="Times New Roman" pitchFamily="-112" charset="0"/>
        </a:defRPr>
      </a:lvl2pPr>
      <a:lvl3pPr algn="ctr" rtl="0" fontAlgn="base">
        <a:spcBef>
          <a:spcPct val="0"/>
        </a:spcBef>
        <a:spcAft>
          <a:spcPct val="0"/>
        </a:spcAft>
        <a:defRPr sz="3600" b="1">
          <a:solidFill>
            <a:srgbClr val="FF0000"/>
          </a:solidFill>
          <a:latin typeface="Times New Roman" pitchFamily="-112" charset="0"/>
        </a:defRPr>
      </a:lvl3pPr>
      <a:lvl4pPr algn="ctr" rtl="0" fontAlgn="base">
        <a:spcBef>
          <a:spcPct val="0"/>
        </a:spcBef>
        <a:spcAft>
          <a:spcPct val="0"/>
        </a:spcAft>
        <a:defRPr sz="3600" b="1">
          <a:solidFill>
            <a:srgbClr val="FF0000"/>
          </a:solidFill>
          <a:latin typeface="Times New Roman" pitchFamily="-112" charset="0"/>
        </a:defRPr>
      </a:lvl4pPr>
      <a:lvl5pPr algn="ctr" rtl="0" fontAlgn="base">
        <a:spcBef>
          <a:spcPct val="0"/>
        </a:spcBef>
        <a:spcAft>
          <a:spcPct val="0"/>
        </a:spcAft>
        <a:defRPr sz="3600" b="1">
          <a:solidFill>
            <a:srgbClr val="FF0000"/>
          </a:solidFill>
          <a:latin typeface="Times New Roman" pitchFamily="-112" charset="0"/>
        </a:defRPr>
      </a:lvl5pPr>
      <a:lvl6pPr marL="457200" algn="ctr" rtl="0" fontAlgn="base">
        <a:spcBef>
          <a:spcPct val="0"/>
        </a:spcBef>
        <a:spcAft>
          <a:spcPct val="0"/>
        </a:spcAft>
        <a:defRPr sz="3600" b="1">
          <a:solidFill>
            <a:srgbClr val="FF0000"/>
          </a:solidFill>
          <a:latin typeface="Times New Roman" pitchFamily="-112" charset="0"/>
        </a:defRPr>
      </a:lvl6pPr>
      <a:lvl7pPr marL="914400" algn="ctr" rtl="0" fontAlgn="base">
        <a:spcBef>
          <a:spcPct val="0"/>
        </a:spcBef>
        <a:spcAft>
          <a:spcPct val="0"/>
        </a:spcAft>
        <a:defRPr sz="3600" b="1">
          <a:solidFill>
            <a:srgbClr val="FF0000"/>
          </a:solidFill>
          <a:latin typeface="Times New Roman" pitchFamily="-112" charset="0"/>
        </a:defRPr>
      </a:lvl7pPr>
      <a:lvl8pPr marL="1371600" algn="ctr" rtl="0" fontAlgn="base">
        <a:spcBef>
          <a:spcPct val="0"/>
        </a:spcBef>
        <a:spcAft>
          <a:spcPct val="0"/>
        </a:spcAft>
        <a:defRPr sz="3600" b="1">
          <a:solidFill>
            <a:srgbClr val="FF0000"/>
          </a:solidFill>
          <a:latin typeface="Times New Roman" pitchFamily="-112" charset="0"/>
        </a:defRPr>
      </a:lvl8pPr>
      <a:lvl9pPr marL="1828800" algn="ctr" rtl="0" fontAlgn="base">
        <a:spcBef>
          <a:spcPct val="0"/>
        </a:spcBef>
        <a:spcAft>
          <a:spcPct val="0"/>
        </a:spcAft>
        <a:defRPr sz="3600" b="1">
          <a:solidFill>
            <a:srgbClr val="FF0000"/>
          </a:solidFill>
          <a:latin typeface="Times New Roman" pitchFamily="-112" charset="0"/>
        </a:defRPr>
      </a:lvl9pPr>
    </p:titleStyle>
    <p:bodyStyle>
      <a:lvl1pPr marL="342900" indent="-342900" algn="l" rtl="0" fontAlgn="base">
        <a:spcBef>
          <a:spcPct val="20000"/>
        </a:spcBef>
        <a:spcAft>
          <a:spcPct val="0"/>
        </a:spcAft>
        <a:buClr>
          <a:srgbClr val="FF0000"/>
        </a:buClr>
        <a:buFont typeface="Wingdings" pitchFamily="-112" charset="2"/>
        <a:buChar char="Ø"/>
        <a:defRPr sz="2800">
          <a:solidFill>
            <a:schemeClr val="tx1"/>
          </a:solidFill>
          <a:latin typeface="+mn-lt"/>
          <a:ea typeface="+mn-ea"/>
          <a:cs typeface="+mn-cs"/>
        </a:defRPr>
      </a:lvl1pPr>
      <a:lvl2pPr marL="742950" indent="-285750" algn="l" rtl="0" fontAlgn="base">
        <a:spcBef>
          <a:spcPct val="20000"/>
        </a:spcBef>
        <a:spcAft>
          <a:spcPct val="0"/>
        </a:spcAft>
        <a:buClr>
          <a:schemeClr val="hlink"/>
        </a:buClr>
        <a:buFont typeface="Wingdings" pitchFamily="-112" charset="2"/>
        <a:buChar char="§"/>
        <a:defRPr sz="2400">
          <a:solidFill>
            <a:srgbClr val="3333FF"/>
          </a:solidFill>
          <a:latin typeface="+mn-lt"/>
          <a:ea typeface="ＭＳ Ｐゴシック" pitchFamily="-112" charset="-128"/>
        </a:defRPr>
      </a:lvl2pPr>
      <a:lvl3pPr marL="1143000" indent="-228600" algn="l" rtl="0" fontAlgn="base">
        <a:spcBef>
          <a:spcPct val="20000"/>
        </a:spcBef>
        <a:spcAft>
          <a:spcPct val="0"/>
        </a:spcAft>
        <a:buChar char="•"/>
        <a:defRPr sz="2000">
          <a:solidFill>
            <a:schemeClr val="tx1"/>
          </a:solidFill>
          <a:latin typeface="+mn-lt"/>
          <a:ea typeface="ＭＳ Ｐゴシック" pitchFamily="-112" charset="-128"/>
        </a:defRPr>
      </a:lvl3pPr>
      <a:lvl4pPr marL="1600200" indent="-228600" algn="l" rtl="0" fontAlgn="base">
        <a:spcBef>
          <a:spcPct val="20000"/>
        </a:spcBef>
        <a:spcAft>
          <a:spcPct val="0"/>
        </a:spcAft>
        <a:buChar char="–"/>
        <a:defRPr>
          <a:solidFill>
            <a:schemeClr val="tx1"/>
          </a:solidFill>
          <a:latin typeface="+mn-lt"/>
          <a:ea typeface="ＭＳ Ｐゴシック" pitchFamily="-112" charset="-128"/>
        </a:defRPr>
      </a:lvl4pPr>
      <a:lvl5pPr marL="2057400" indent="-228600" algn="l" rtl="0" fontAlgn="base">
        <a:spcBef>
          <a:spcPct val="20000"/>
        </a:spcBef>
        <a:spcAft>
          <a:spcPct val="0"/>
        </a:spcAft>
        <a:buChar char="»"/>
        <a:defRPr>
          <a:solidFill>
            <a:schemeClr val="tx1"/>
          </a:solidFill>
          <a:latin typeface="+mn-lt"/>
          <a:ea typeface="ＭＳ Ｐゴシック" pitchFamily="-112" charset="-128"/>
        </a:defRPr>
      </a:lvl5pPr>
      <a:lvl6pPr marL="2514600" indent="-228600" algn="l" rtl="0" fontAlgn="base">
        <a:spcBef>
          <a:spcPct val="20000"/>
        </a:spcBef>
        <a:spcAft>
          <a:spcPct val="0"/>
        </a:spcAft>
        <a:buChar char="»"/>
        <a:defRPr>
          <a:solidFill>
            <a:schemeClr val="tx1"/>
          </a:solidFill>
          <a:latin typeface="+mn-lt"/>
          <a:ea typeface="ＭＳ Ｐゴシック" pitchFamily="-112" charset="-128"/>
        </a:defRPr>
      </a:lvl6pPr>
      <a:lvl7pPr marL="2971800" indent="-228600" algn="l" rtl="0" fontAlgn="base">
        <a:spcBef>
          <a:spcPct val="20000"/>
        </a:spcBef>
        <a:spcAft>
          <a:spcPct val="0"/>
        </a:spcAft>
        <a:buChar char="»"/>
        <a:defRPr>
          <a:solidFill>
            <a:schemeClr val="tx1"/>
          </a:solidFill>
          <a:latin typeface="+mn-lt"/>
          <a:ea typeface="ＭＳ Ｐゴシック" pitchFamily="-112" charset="-128"/>
        </a:defRPr>
      </a:lvl7pPr>
      <a:lvl8pPr marL="3429000" indent="-228600" algn="l" rtl="0" fontAlgn="base">
        <a:spcBef>
          <a:spcPct val="20000"/>
        </a:spcBef>
        <a:spcAft>
          <a:spcPct val="0"/>
        </a:spcAft>
        <a:buChar char="»"/>
        <a:defRPr>
          <a:solidFill>
            <a:schemeClr val="tx1"/>
          </a:solidFill>
          <a:latin typeface="+mn-lt"/>
          <a:ea typeface="ＭＳ Ｐゴシック" pitchFamily="-112" charset="-128"/>
        </a:defRPr>
      </a:lvl8pPr>
      <a:lvl9pPr marL="3886200" indent="-228600" algn="l" rtl="0" fontAlgn="base">
        <a:spcBef>
          <a:spcPct val="20000"/>
        </a:spcBef>
        <a:spcAft>
          <a:spcPct val="0"/>
        </a:spcAft>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image" Target="../media/image2.png"/><Relationship Id="rId1" Type="http://schemas.openxmlformats.org/officeDocument/2006/relationships/slideLayout" Target="../slideLayouts/slideLayout13.xml"/><Relationship Id="rId2" Type="http://schemas.openxmlformats.org/officeDocument/2006/relationships/notesSlide" Target="../notesSlides/notesSlide1.xml"/><Relationship Id="rId3" Type="http://schemas.openxmlformats.org/officeDocument/2006/relationships/image" Target="../media/image1.pdf"/><Relationship Id="rId5"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6">
                <a:lumMod val="50000"/>
              </a:schemeClr>
            </a:gs>
            <a:gs pos="100000">
              <a:schemeClr val="accent2">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228600" y="114300"/>
            <a:ext cx="6553200" cy="1028700"/>
          </a:xfrm>
          <a:prstGeom prst="rect">
            <a:avLst/>
          </a:prstGeom>
          <a:noFill/>
          <a:ln w="9525">
            <a:noFill/>
            <a:miter lim="800000"/>
            <a:headEnd/>
            <a:tailEnd/>
          </a:ln>
          <a:effectLst/>
        </p:spPr>
        <p:txBody>
          <a:bodyPr anchor="ctr">
            <a:prstTxWarp prst="textNoShape">
              <a:avLst/>
            </a:prstTxWarp>
          </a:bodyPr>
          <a:lstStyle/>
          <a:p>
            <a:r>
              <a:rPr lang="en-US" sz="2000" dirty="0" smtClean="0">
                <a:solidFill>
                  <a:srgbClr val="FFFF00"/>
                </a:solidFill>
              </a:rPr>
              <a:t>Synthesis </a:t>
            </a:r>
            <a:r>
              <a:rPr lang="en-US" sz="2000" dirty="0">
                <a:solidFill>
                  <a:srgbClr val="FFFF00"/>
                </a:solidFill>
              </a:rPr>
              <a:t>of </a:t>
            </a:r>
            <a:r>
              <a:rPr lang="en-US" sz="2000" dirty="0" err="1">
                <a:solidFill>
                  <a:srgbClr val="FFFF00"/>
                </a:solidFill>
              </a:rPr>
              <a:t>PbTe</a:t>
            </a:r>
            <a:r>
              <a:rPr lang="en-US" sz="2000" dirty="0">
                <a:solidFill>
                  <a:srgbClr val="FFFF00"/>
                </a:solidFill>
              </a:rPr>
              <a:t> </a:t>
            </a:r>
            <a:r>
              <a:rPr lang="en-US" sz="2000" dirty="0" err="1">
                <a:solidFill>
                  <a:srgbClr val="FFFF00"/>
                </a:solidFill>
              </a:rPr>
              <a:t>Nanowire</a:t>
            </a:r>
            <a:r>
              <a:rPr lang="en-US" sz="2000" dirty="0">
                <a:solidFill>
                  <a:srgbClr val="FFFF00"/>
                </a:solidFill>
              </a:rPr>
              <a:t> Arrays on Solid Substrates:</a:t>
            </a:r>
            <a:r>
              <a:rPr lang="en-US" sz="2000" dirty="0" smtClean="0">
                <a:solidFill>
                  <a:srgbClr val="FFFF00"/>
                </a:solidFill>
              </a:rPr>
              <a:t> </a:t>
            </a:r>
          </a:p>
          <a:p>
            <a:r>
              <a:rPr lang="en-US" sz="2000" dirty="0" smtClean="0">
                <a:solidFill>
                  <a:srgbClr val="FFFF00"/>
                </a:solidFill>
              </a:rPr>
              <a:t>Addressable</a:t>
            </a:r>
            <a:r>
              <a:rPr lang="en-US" sz="2000" dirty="0">
                <a:solidFill>
                  <a:srgbClr val="FFFF00"/>
                </a:solidFill>
              </a:rPr>
              <a:t>, Programmable, </a:t>
            </a:r>
            <a:r>
              <a:rPr lang="en-US" sz="2000" dirty="0" err="1">
                <a:solidFill>
                  <a:srgbClr val="FFFF00"/>
                </a:solidFill>
              </a:rPr>
              <a:t>Suspendable</a:t>
            </a:r>
            <a:r>
              <a:rPr lang="en-US" sz="2000" dirty="0" smtClean="0">
                <a:solidFill>
                  <a:srgbClr val="FFFF00"/>
                </a:solidFill>
              </a:rPr>
              <a:t> </a:t>
            </a:r>
            <a:r>
              <a:rPr lang="en-US" b="1" dirty="0" smtClean="0">
                <a:solidFill>
                  <a:srgbClr val="FF0000"/>
                </a:solidFill>
                <a:latin typeface="Times New Roman" pitchFamily="-112" charset="0"/>
              </a:rPr>
              <a:t/>
            </a:r>
            <a:br>
              <a:rPr lang="en-US" b="1" dirty="0" smtClean="0">
                <a:solidFill>
                  <a:srgbClr val="FF0000"/>
                </a:solidFill>
                <a:latin typeface="Times New Roman" pitchFamily="-112" charset="0"/>
              </a:rPr>
            </a:br>
            <a:r>
              <a:rPr lang="en-US" sz="1200" b="1" dirty="0" smtClean="0">
                <a:solidFill>
                  <a:srgbClr val="FF0000"/>
                </a:solidFill>
                <a:latin typeface="Times New Roman" pitchFamily="-112" charset="0"/>
              </a:rPr>
              <a:t/>
            </a:r>
            <a:br>
              <a:rPr lang="en-US" sz="1200" b="1" dirty="0" smtClean="0">
                <a:solidFill>
                  <a:srgbClr val="FF0000"/>
                </a:solidFill>
                <a:latin typeface="Times New Roman" pitchFamily="-112" charset="0"/>
              </a:rPr>
            </a:br>
            <a:r>
              <a:rPr lang="en-US" dirty="0" smtClean="0">
                <a:latin typeface="Arial"/>
                <a:cs typeface="Arial"/>
              </a:rPr>
              <a:t>Reginald M. Penner, </a:t>
            </a:r>
            <a:r>
              <a:rPr lang="en-US" i="1" dirty="0" smtClean="0">
                <a:latin typeface="Arial"/>
                <a:cs typeface="Arial"/>
              </a:rPr>
              <a:t>University of California, Irvine</a:t>
            </a:r>
            <a:r>
              <a:rPr lang="en-US" i="1" dirty="0" smtClean="0">
                <a:latin typeface="Arial"/>
                <a:cs typeface="Arial"/>
              </a:rPr>
              <a:t> </a:t>
            </a:r>
            <a:endParaRPr lang="en-US" dirty="0">
              <a:latin typeface="Arial"/>
              <a:cs typeface="Arial"/>
            </a:endParaRPr>
          </a:p>
        </p:txBody>
      </p:sp>
      <p:sp>
        <p:nvSpPr>
          <p:cNvPr id="33795" name="Text Box 3"/>
          <p:cNvSpPr txBox="1">
            <a:spLocks noChangeArrowheads="1"/>
          </p:cNvSpPr>
          <p:nvPr/>
        </p:nvSpPr>
        <p:spPr bwMode="auto">
          <a:xfrm>
            <a:off x="76200" y="1371600"/>
            <a:ext cx="4419600" cy="5509201"/>
          </a:xfrm>
          <a:prstGeom prst="rect">
            <a:avLst/>
          </a:prstGeom>
          <a:noFill/>
          <a:ln w="9525">
            <a:noFill/>
            <a:miter lim="800000"/>
            <a:headEnd/>
            <a:tailEnd/>
          </a:ln>
          <a:effectLst/>
        </p:spPr>
        <p:txBody>
          <a:bodyPr wrap="square">
            <a:prstTxWarp prst="textNoShape">
              <a:avLst/>
            </a:prstTxWarp>
            <a:spAutoFit/>
          </a:bodyPr>
          <a:lstStyle/>
          <a:p>
            <a:pPr indent="225425" eaLnBrk="0" hangingPunct="0">
              <a:spcBef>
                <a:spcPct val="50000"/>
              </a:spcBef>
            </a:pPr>
            <a:r>
              <a:rPr lang="en-US" sz="1600" dirty="0" smtClean="0">
                <a:solidFill>
                  <a:schemeClr val="tx1">
                    <a:lumMod val="85000"/>
                  </a:schemeClr>
                </a:solidFill>
              </a:rPr>
              <a:t>Lead telluride (</a:t>
            </a:r>
            <a:r>
              <a:rPr lang="en-US" sz="1600" dirty="0" err="1" smtClean="0">
                <a:solidFill>
                  <a:schemeClr val="tx1">
                    <a:lumMod val="85000"/>
                  </a:schemeClr>
                </a:solidFill>
              </a:rPr>
              <a:t>PbTe</a:t>
            </a:r>
            <a:r>
              <a:rPr lang="en-US" sz="1600" dirty="0" smtClean="0">
                <a:solidFill>
                  <a:schemeClr val="tx1">
                    <a:lumMod val="85000"/>
                  </a:schemeClr>
                </a:solidFill>
              </a:rPr>
              <a:t>) is among the most efficient materials for thermoelectric power generation. Theory predicts that the thermoelectric performance will improve dramatically for </a:t>
            </a:r>
            <a:r>
              <a:rPr lang="en-US" sz="1600" dirty="0" err="1" smtClean="0">
                <a:solidFill>
                  <a:schemeClr val="tx1">
                    <a:lumMod val="85000"/>
                  </a:schemeClr>
                </a:solidFill>
              </a:rPr>
              <a:t>nanowires</a:t>
            </a:r>
            <a:r>
              <a:rPr lang="en-US" sz="1600" dirty="0" smtClean="0">
                <a:solidFill>
                  <a:schemeClr val="tx1">
                    <a:lumMod val="85000"/>
                  </a:schemeClr>
                </a:solidFill>
              </a:rPr>
              <a:t> of this material.</a:t>
            </a:r>
          </a:p>
          <a:p>
            <a:pPr indent="225425" eaLnBrk="0" hangingPunct="0">
              <a:spcBef>
                <a:spcPct val="50000"/>
              </a:spcBef>
            </a:pPr>
            <a:r>
              <a:rPr lang="en-US" sz="1600" dirty="0" smtClean="0">
                <a:solidFill>
                  <a:schemeClr val="tx1">
                    <a:lumMod val="85000"/>
                  </a:schemeClr>
                </a:solidFill>
              </a:rPr>
              <a:t>We are developing methods for patterning </a:t>
            </a:r>
            <a:r>
              <a:rPr lang="en-US" sz="1600" dirty="0" err="1" smtClean="0">
                <a:solidFill>
                  <a:schemeClr val="tx1">
                    <a:lumMod val="85000"/>
                  </a:schemeClr>
                </a:solidFill>
              </a:rPr>
              <a:t>nanowires</a:t>
            </a:r>
            <a:r>
              <a:rPr lang="en-US" sz="1600" dirty="0" smtClean="0">
                <a:solidFill>
                  <a:schemeClr val="tx1">
                    <a:lumMod val="85000"/>
                  </a:schemeClr>
                </a:solidFill>
              </a:rPr>
              <a:t> of </a:t>
            </a:r>
            <a:r>
              <a:rPr lang="en-US" sz="1600" dirty="0" err="1" smtClean="0">
                <a:solidFill>
                  <a:schemeClr val="tx1">
                    <a:lumMod val="85000"/>
                  </a:schemeClr>
                </a:solidFill>
              </a:rPr>
              <a:t>PbTe</a:t>
            </a:r>
            <a:r>
              <a:rPr lang="en-US" sz="1600" dirty="0" smtClean="0">
                <a:solidFill>
                  <a:schemeClr val="tx1">
                    <a:lumMod val="85000"/>
                  </a:schemeClr>
                </a:solidFill>
              </a:rPr>
              <a:t> and other II-VI compounds so that these theories can be tested and </a:t>
            </a:r>
            <a:r>
              <a:rPr lang="en-US" sz="1600" dirty="0" err="1" smtClean="0">
                <a:solidFill>
                  <a:schemeClr val="tx1">
                    <a:lumMod val="85000"/>
                  </a:schemeClr>
                </a:solidFill>
              </a:rPr>
              <a:t>nanowire</a:t>
            </a:r>
            <a:r>
              <a:rPr lang="en-US" sz="1600" dirty="0" smtClean="0">
                <a:solidFill>
                  <a:schemeClr val="tx1">
                    <a:lumMod val="85000"/>
                  </a:schemeClr>
                </a:solidFill>
              </a:rPr>
              <a:t> parameters, especially diameter,  length, and composition can be optimized. </a:t>
            </a:r>
          </a:p>
          <a:p>
            <a:pPr indent="225425" eaLnBrk="0" hangingPunct="0">
              <a:spcBef>
                <a:spcPct val="50000"/>
              </a:spcBef>
            </a:pPr>
            <a:r>
              <a:rPr lang="en-US" sz="1600" dirty="0" smtClean="0">
                <a:solidFill>
                  <a:schemeClr val="tx1">
                    <a:lumMod val="85000"/>
                  </a:schemeClr>
                </a:solidFill>
              </a:rPr>
              <a:t>Here </a:t>
            </a:r>
            <a:r>
              <a:rPr lang="en-US" sz="1600" dirty="0">
                <a:solidFill>
                  <a:schemeClr val="tx1">
                    <a:lumMod val="85000"/>
                  </a:schemeClr>
                </a:solidFill>
              </a:rPr>
              <a:t>we describe the electrochemical synthesis of horizontal </a:t>
            </a:r>
            <a:r>
              <a:rPr lang="en-US" sz="1600" dirty="0" err="1">
                <a:solidFill>
                  <a:schemeClr val="tx1">
                    <a:lumMod val="85000"/>
                  </a:schemeClr>
                </a:solidFill>
              </a:rPr>
              <a:t>PbTe</a:t>
            </a:r>
            <a:r>
              <a:rPr lang="en-US" sz="1600" dirty="0">
                <a:solidFill>
                  <a:schemeClr val="tx1">
                    <a:lumMod val="85000"/>
                  </a:schemeClr>
                </a:solidFill>
              </a:rPr>
              <a:t> </a:t>
            </a:r>
            <a:r>
              <a:rPr lang="en-US" sz="1600" dirty="0" err="1">
                <a:solidFill>
                  <a:schemeClr val="tx1">
                    <a:lumMod val="85000"/>
                  </a:schemeClr>
                </a:solidFill>
              </a:rPr>
              <a:t>nanowire</a:t>
            </a:r>
            <a:r>
              <a:rPr lang="en-US" sz="1600" dirty="0">
                <a:solidFill>
                  <a:schemeClr val="tx1">
                    <a:lumMod val="85000"/>
                  </a:schemeClr>
                </a:solidFill>
              </a:rPr>
              <a:t> arrays that are electrically addressable, programmable in terms of their 2-dimensional contour on the surface, their height and width, and </a:t>
            </a:r>
            <a:r>
              <a:rPr lang="en-US" sz="1600" dirty="0" err="1">
                <a:solidFill>
                  <a:schemeClr val="tx1">
                    <a:lumMod val="85000"/>
                  </a:schemeClr>
                </a:solidFill>
              </a:rPr>
              <a:t>suspendable</a:t>
            </a:r>
            <a:r>
              <a:rPr lang="en-US" sz="1600" dirty="0">
                <a:solidFill>
                  <a:schemeClr val="tx1">
                    <a:lumMod val="85000"/>
                  </a:schemeClr>
                </a:solidFill>
              </a:rPr>
              <a:t> – enabling 25 µ</a:t>
            </a:r>
            <a:r>
              <a:rPr lang="en-US" sz="1600" dirty="0" err="1">
                <a:solidFill>
                  <a:schemeClr val="tx1">
                    <a:lumMod val="85000"/>
                  </a:schemeClr>
                </a:solidFill>
              </a:rPr>
              <a:t>m</a:t>
            </a:r>
            <a:r>
              <a:rPr lang="en-US" sz="1600" dirty="0">
                <a:solidFill>
                  <a:schemeClr val="tx1">
                    <a:lumMod val="85000"/>
                  </a:schemeClr>
                </a:solidFill>
              </a:rPr>
              <a:t> sections of these </a:t>
            </a:r>
            <a:r>
              <a:rPr lang="en-US" sz="1600" dirty="0" err="1">
                <a:solidFill>
                  <a:schemeClr val="tx1">
                    <a:lumMod val="85000"/>
                  </a:schemeClr>
                </a:solidFill>
              </a:rPr>
              <a:t>nanowires</a:t>
            </a:r>
            <a:r>
              <a:rPr lang="en-US" sz="1600" dirty="0">
                <a:solidFill>
                  <a:schemeClr val="tx1">
                    <a:lumMod val="85000"/>
                  </a:schemeClr>
                </a:solidFill>
              </a:rPr>
              <a:t> to be suspended by 1-2 µ</a:t>
            </a:r>
            <a:r>
              <a:rPr lang="en-US" sz="1600" dirty="0" err="1">
                <a:solidFill>
                  <a:schemeClr val="tx1">
                    <a:lumMod val="85000"/>
                  </a:schemeClr>
                </a:solidFill>
              </a:rPr>
              <a:t>m</a:t>
            </a:r>
            <a:r>
              <a:rPr lang="en-US" sz="1600" dirty="0">
                <a:solidFill>
                  <a:schemeClr val="tx1">
                    <a:lumMod val="85000"/>
                  </a:schemeClr>
                </a:solidFill>
              </a:rPr>
              <a:t> from the underlying surface, Fig </a:t>
            </a:r>
            <a:r>
              <a:rPr lang="en-US" sz="1600" dirty="0" smtClean="0">
                <a:solidFill>
                  <a:schemeClr val="tx1">
                    <a:lumMod val="85000"/>
                  </a:schemeClr>
                </a:solidFill>
              </a:rPr>
              <a:t>1a,b. </a:t>
            </a:r>
            <a:r>
              <a:rPr lang="en-US" sz="1600" dirty="0">
                <a:solidFill>
                  <a:schemeClr val="tx1">
                    <a:lumMod val="85000"/>
                  </a:schemeClr>
                </a:solidFill>
              </a:rPr>
              <a:t>We use a method called lithographically patterned </a:t>
            </a:r>
            <a:r>
              <a:rPr lang="en-US" sz="1600" dirty="0" err="1">
                <a:solidFill>
                  <a:schemeClr val="tx1">
                    <a:lumMod val="85000"/>
                  </a:schemeClr>
                </a:solidFill>
              </a:rPr>
              <a:t>nanowire</a:t>
            </a:r>
            <a:r>
              <a:rPr lang="en-US" sz="1600" dirty="0">
                <a:solidFill>
                  <a:schemeClr val="tx1">
                    <a:lumMod val="85000"/>
                  </a:schemeClr>
                </a:solidFill>
              </a:rPr>
              <a:t> </a:t>
            </a:r>
            <a:r>
              <a:rPr lang="en-US" sz="1600" dirty="0" err="1">
                <a:solidFill>
                  <a:schemeClr val="tx1">
                    <a:lumMod val="85000"/>
                  </a:schemeClr>
                </a:solidFill>
              </a:rPr>
              <a:t>electrodeposition</a:t>
            </a:r>
            <a:r>
              <a:rPr lang="en-US" sz="1600" dirty="0">
                <a:solidFill>
                  <a:schemeClr val="tx1">
                    <a:lumMod val="85000"/>
                  </a:schemeClr>
                </a:solidFill>
              </a:rPr>
              <a:t> (LPNE) to achieve these </a:t>
            </a:r>
            <a:r>
              <a:rPr lang="en-US" sz="1600" dirty="0" smtClean="0">
                <a:solidFill>
                  <a:schemeClr val="tx1">
                    <a:lumMod val="85000"/>
                  </a:schemeClr>
                </a:solidFill>
              </a:rPr>
              <a:t>results (Fig 1c). </a:t>
            </a:r>
            <a:endParaRPr lang="en-US" sz="1600" dirty="0">
              <a:solidFill>
                <a:schemeClr val="tx1">
                  <a:lumMod val="85000"/>
                </a:schemeClr>
              </a:solidFill>
              <a:latin typeface="Times New Roman" pitchFamily="-112" charset="0"/>
            </a:endParaRPr>
          </a:p>
        </p:txBody>
      </p:sp>
      <p:pic>
        <p:nvPicPr>
          <p:cNvPr id="5" name="Picture 4" descr="Fig1.pdf"/>
          <p:cNvPicPr>
            <a:picLocks noChangeAspect="1"/>
          </p:cNvPicPr>
          <p:nvPr/>
        </p:nvPicPr>
        <mc:AlternateContent>
          <mc:Choice xmlns:ma="http://schemas.microsoft.com/office/mac/drawingml/2008/main" Requires="ma">
            <p:blipFill>
              <a:blip r:embed="rId3"/>
              <a:stretch>
                <a:fillRect/>
              </a:stretch>
            </p:blipFill>
          </mc:Choice>
          <mc:Fallback>
            <p:blipFill>
              <a:blip r:embed="rId4"/>
              <a:stretch>
                <a:fillRect/>
              </a:stretch>
            </p:blipFill>
          </mc:Fallback>
        </mc:AlternateContent>
        <p:spPr>
          <a:xfrm>
            <a:off x="4648200" y="1600200"/>
            <a:ext cx="4114800" cy="3804557"/>
          </a:xfrm>
          <a:prstGeom prst="rect">
            <a:avLst/>
          </a:prstGeom>
        </p:spPr>
      </p:pic>
      <p:sp>
        <p:nvSpPr>
          <p:cNvPr id="6" name="Rectangle 5"/>
          <p:cNvSpPr/>
          <p:nvPr/>
        </p:nvSpPr>
        <p:spPr>
          <a:xfrm>
            <a:off x="4419600" y="5459849"/>
            <a:ext cx="4724400" cy="1169551"/>
          </a:xfrm>
          <a:prstGeom prst="rect">
            <a:avLst/>
          </a:prstGeom>
        </p:spPr>
        <p:txBody>
          <a:bodyPr wrap="square">
            <a:spAutoFit/>
          </a:bodyPr>
          <a:lstStyle/>
          <a:p>
            <a:r>
              <a:rPr lang="en-US" sz="1400" dirty="0" smtClean="0"/>
              <a:t>Air-suspended </a:t>
            </a:r>
            <a:r>
              <a:rPr lang="en-US" sz="1400" dirty="0" err="1" smtClean="0"/>
              <a:t>PbTe</a:t>
            </a:r>
            <a:r>
              <a:rPr lang="en-US" sz="1400" dirty="0" smtClean="0"/>
              <a:t> </a:t>
            </a:r>
            <a:r>
              <a:rPr lang="en-US" sz="1400" dirty="0" err="1" smtClean="0"/>
              <a:t>nanowires</a:t>
            </a:r>
            <a:r>
              <a:rPr lang="en-US" sz="1400" dirty="0" smtClean="0"/>
              <a:t> prepared by LPNE. </a:t>
            </a:r>
            <a:r>
              <a:rPr lang="en-US" sz="1400" dirty="0" err="1" smtClean="0"/>
              <a:t>a,b</a:t>
            </a:r>
            <a:r>
              <a:rPr lang="en-US" sz="1400" dirty="0" smtClean="0"/>
              <a:t>) SEM images of suspended </a:t>
            </a:r>
            <a:r>
              <a:rPr lang="en-US" sz="1400" dirty="0" err="1" smtClean="0"/>
              <a:t>PbTe</a:t>
            </a:r>
            <a:r>
              <a:rPr lang="en-US" sz="1400" dirty="0" smtClean="0"/>
              <a:t> </a:t>
            </a:r>
            <a:r>
              <a:rPr lang="en-US" sz="1400" dirty="0" err="1" smtClean="0"/>
              <a:t>nanowire</a:t>
            </a:r>
            <a:r>
              <a:rPr lang="en-US" sz="1400" dirty="0" smtClean="0"/>
              <a:t> arrays at 2 µ</a:t>
            </a:r>
            <a:r>
              <a:rPr lang="en-US" sz="1400" dirty="0" err="1" smtClean="0"/>
              <a:t>m</a:t>
            </a:r>
            <a:r>
              <a:rPr lang="en-US" sz="1400" dirty="0" smtClean="0"/>
              <a:t> pitch density. The air gap between the </a:t>
            </a:r>
            <a:r>
              <a:rPr lang="en-US" sz="1400" dirty="0" err="1" smtClean="0"/>
              <a:t>PbTe</a:t>
            </a:r>
            <a:r>
              <a:rPr lang="en-US" sz="1400" dirty="0" smtClean="0"/>
              <a:t> </a:t>
            </a:r>
            <a:r>
              <a:rPr lang="en-US" sz="1400" dirty="0" err="1" smtClean="0"/>
              <a:t>nanowires</a:t>
            </a:r>
            <a:r>
              <a:rPr lang="en-US" sz="1400" dirty="0" smtClean="0"/>
              <a:t> and the glass surface is also 2 µ</a:t>
            </a:r>
            <a:r>
              <a:rPr lang="en-US" sz="1400" dirty="0" err="1" smtClean="0"/>
              <a:t>m</a:t>
            </a:r>
            <a:r>
              <a:rPr lang="en-US" sz="1400" dirty="0" smtClean="0"/>
              <a:t>, </a:t>
            </a:r>
            <a:r>
              <a:rPr lang="en-US" sz="1400" dirty="0" err="1" smtClean="0"/>
              <a:t>c</a:t>
            </a:r>
            <a:r>
              <a:rPr lang="en-US" sz="1400" dirty="0" smtClean="0"/>
              <a:t>) Partial process flow for the LPNE synthesis of suspended </a:t>
            </a:r>
            <a:r>
              <a:rPr lang="en-US" sz="1400" dirty="0" err="1" smtClean="0"/>
              <a:t>PbTe</a:t>
            </a:r>
            <a:r>
              <a:rPr lang="en-US" sz="1400" dirty="0" smtClean="0"/>
              <a:t> </a:t>
            </a:r>
            <a:r>
              <a:rPr lang="en-US" sz="1400" dirty="0" err="1" smtClean="0"/>
              <a:t>nanowires</a:t>
            </a:r>
            <a:r>
              <a:rPr lang="en-US" sz="1400" dirty="0" smtClean="0"/>
              <a:t>.</a:t>
            </a:r>
            <a:endParaRPr lang="en-US" sz="1400" dirty="0"/>
          </a:p>
        </p:txBody>
      </p:sp>
      <p:pic>
        <p:nvPicPr>
          <p:cNvPr id="12" name="Picture 11" descr="YellowBox-66.gif"/>
          <p:cNvPicPr>
            <a:picLocks noChangeAspect="1"/>
          </p:cNvPicPr>
          <p:nvPr/>
        </p:nvPicPr>
        <p:blipFill>
          <a:blip r:embed="rId5"/>
          <a:stretch>
            <a:fillRect/>
          </a:stretch>
        </p:blipFill>
        <p:spPr>
          <a:xfrm>
            <a:off x="6985006" y="160266"/>
            <a:ext cx="2001837" cy="59747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1836</TotalTime>
  <Words>749</Words>
  <Application>Microsoft Office PowerPoint</Application>
  <PresentationFormat>On-screen Show (4:3)</PresentationFormat>
  <Paragraphs>20</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Default Design</vt:lpstr>
      <vt:lpstr>Slide 1</vt:lpstr>
    </vt:vector>
  </TitlesOfParts>
  <Company>National Science Foundation</Company>
  <LinksUpToDate>false</LinksUpToDate>
  <SharedDoc>false</SharedDoc>
  <HyperlinksChanged>false</HyperlinksChanged>
  <AppVersion>12.0258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want to hear of your successes!</dc:title>
  <dc:creator>NSFUSER</dc:creator>
  <cp:lastModifiedBy>Reginald Penner</cp:lastModifiedBy>
  <cp:revision>198</cp:revision>
  <dcterms:created xsi:type="dcterms:W3CDTF">2008-08-21T18:35:27Z</dcterms:created>
  <dcterms:modified xsi:type="dcterms:W3CDTF">2008-08-21T18:49:17Z</dcterms:modified>
</cp:coreProperties>
</file>