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1008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02B27-5F23-4DA9-9D44-97964B40569F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A1084-5552-4FEC-A93E-726E3BFCCA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A1084-5552-4FEC-A93E-726E3BFCCA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0707E-2001-F54E-B7FD-310825BA9324}" type="datetimeFigureOut">
              <a:rPr lang="en-US" smtClean="0"/>
              <a:pPr/>
              <a:t>8/19/08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137E1-1477-ED4A-AD66-7B0264CE14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df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0"/>
          <p:cNvSpPr>
            <a:spLocks/>
          </p:cNvSpPr>
          <p:nvPr/>
        </p:nvSpPr>
        <p:spPr bwMode="auto">
          <a:xfrm>
            <a:off x="76201" y="1109472"/>
            <a:ext cx="8991600" cy="5672328"/>
          </a:xfrm>
          <a:prstGeom prst="roundRect">
            <a:avLst>
              <a:gd name="adj" fmla="val 1602"/>
            </a:avLst>
          </a:prstGeom>
          <a:solidFill>
            <a:srgbClr val="CCCCCC">
              <a:alpha val="48627"/>
            </a:srgbClr>
          </a:solidFill>
          <a:ln w="25400">
            <a:noFill/>
            <a:round/>
            <a:headEnd type="none" w="med" len="med"/>
            <a:tailEnd type="none" w="med" len="med"/>
          </a:ln>
        </p:spPr>
        <p:txBody>
          <a:bodyPr lIns="642938" tIns="642938" rIns="642938" bIns="642938" anchor="ctr">
            <a:prstTxWarp prst="textNoShape">
              <a:avLst/>
            </a:prstTxWarp>
          </a:bodyPr>
          <a:lstStyle/>
          <a:p>
            <a:pPr>
              <a:defRPr/>
            </a:pPr>
            <a:endParaRPr/>
          </a:p>
        </p:txBody>
      </p:sp>
      <p:sp>
        <p:nvSpPr>
          <p:cNvPr id="5" name="AutoShape 1"/>
          <p:cNvSpPr>
            <a:spLocks/>
          </p:cNvSpPr>
          <p:nvPr/>
        </p:nvSpPr>
        <p:spPr bwMode="auto">
          <a:xfrm>
            <a:off x="76200" y="76200"/>
            <a:ext cx="8991600" cy="990600"/>
          </a:xfrm>
          <a:prstGeom prst="roundRect">
            <a:avLst>
              <a:gd name="adj" fmla="val 9472"/>
            </a:avLst>
          </a:prstGeom>
          <a:gradFill rotWithShape="0">
            <a:gsLst>
              <a:gs pos="0">
                <a:srgbClr val="6666FF">
                  <a:alpha val="50000"/>
                </a:srgbClr>
              </a:gs>
              <a:gs pos="100000">
                <a:srgbClr val="6666FF">
                  <a:alpha val="0"/>
                </a:srgbClr>
              </a:gs>
            </a:gsLst>
            <a:lin ang="0" scaled="1"/>
          </a:gradFill>
          <a:ln w="25400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38461"/>
            <a:ext cx="2819400" cy="9283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8600" y="762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Helvetica"/>
              </a:rPr>
              <a:t>Miscible Porous Media Displacements</a:t>
            </a:r>
            <a:endParaRPr lang="en-US" sz="2400" dirty="0">
              <a:latin typeface="Helvetic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572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Eckart </a:t>
            </a:r>
            <a:r>
              <a:rPr lang="en-US" dirty="0" err="1" smtClean="0"/>
              <a:t>Meiburg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590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UCSB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54102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Displacement fronts for miscible displacements of a more viscous, denser fluid by a less viscous, lighter one at source inclination angles of α = 0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, 15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, 30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 and 60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, respectively. For the right-propagating fronts at nonzero angles, the tendency of the focusing mechanism to form a dominant viscous finger along the top boundary of the reservoir is reinforced by an emerging gravity tongue, resulting in early breakthrough. The left-propagating fronts, on the other hand, are characterized by vigorous viscous and/or gravitational fingering, which leads to the disintegration of the dominant finger along </a:t>
            </a:r>
            <a:r>
              <a:rPr lang="en-US" sz="1400" smtClean="0"/>
              <a:t>the bottom.</a:t>
            </a:r>
            <a:endParaRPr lang="en-US" sz="1400" dirty="0"/>
          </a:p>
        </p:txBody>
      </p:sp>
      <p:pic>
        <p:nvPicPr>
          <p:cNvPr id="12" name="Picture 11" descr="fig13_2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457200" y="1143000"/>
            <a:ext cx="8128000" cy="4254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121</Words>
  <Application>Microsoft Macintosh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California, Santa Barbara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Brendon Hall</dc:creator>
  <cp:lastModifiedBy>Brendon Hall</cp:lastModifiedBy>
  <cp:revision>7</cp:revision>
  <dcterms:created xsi:type="dcterms:W3CDTF">2008-08-19T05:31:27Z</dcterms:created>
  <dcterms:modified xsi:type="dcterms:W3CDTF">2008-08-19T05:38:35Z</dcterms:modified>
</cp:coreProperties>
</file>