
<file path=[Content_Types].xml><?xml version="1.0" encoding="utf-8"?>
<Types xmlns="http://schemas.openxmlformats.org/package/2006/content-types">
  <Override PartName="/docProps/core.xml" ContentType="application/vnd.openxmlformats-package.core-properties+xml"/>
  <Default Extension="rels" ContentType="application/vnd.openxmlformats-package.relationships+xml"/>
  <Override PartName="/ppt/slideLayouts/slideLayout6.xml" ContentType="application/vnd.openxmlformats-officedocument.presentationml.slideLayout+xml"/>
  <Override PartName="/ppt/slideLayouts/slideLayout8.xml" ContentType="application/vnd.openxmlformats-officedocument.presentationml.slideLayout+xml"/>
  <Override PartName="/ppt/slideLayouts/slideLayout1.xml" ContentType="application/vnd.openxmlformats-officedocument.presentationml.slideLayout+xml"/>
  <Override PartName="/ppt/slideLayouts/slideLayout11.xml" ContentType="application/vnd.openxmlformats-officedocument.presentationml.slideLayout+xml"/>
  <Override PartName="/ppt/slideLayouts/slideLayout3.xml" ContentType="application/vnd.openxmlformats-officedocument.presentationml.slideLayout+xml"/>
  <Default Extension="xml" ContentType="application/xml"/>
  <Override PartName="/docProps/app.xml" ContentType="application/vnd.openxmlformats-officedocument.extended-properties+xml"/>
  <Override PartName="/ppt/slideMasters/slideMaster1.xml" ContentType="application/vnd.openxmlformats-officedocument.presentationml.slideMaster+xml"/>
  <Override PartName="/ppt/slideLayouts/slideLayout5.xml" ContentType="application/vnd.openxmlformats-officedocument.presentationml.slideLayout+xml"/>
  <Override PartName="/ppt/viewProps.xml" ContentType="application/vnd.openxmlformats-officedocument.presentationml.viewProps+xml"/>
  <Override PartName="/ppt/slideLayouts/slideLayout7.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2.xml" ContentType="application/vnd.openxmlformats-officedocument.presentationml.slideLayout+xml"/>
  <Default Extension="bin" ContentType="application/vnd.openxmlformats-officedocument.presentationml.printerSettings"/>
  <Override PartName="/ppt/slides/slide1.xml" ContentType="application/vnd.openxmlformats-officedocument.presentationml.slide+xml"/>
  <Default Extension="jpeg" ContentType="image/jpeg"/>
  <Override PartName="/ppt/slideLayouts/slideLayout4.xml" ContentType="application/vnd.openxmlformats-officedocument.presentationml.slideLayout+xml"/>
  <Override PartName="/ppt/tableStyles.xml" ContentType="application/vnd.openxmlformats-officedocument.presentationml.tableStyles+xml"/>
  <Override PartName="/ppt/theme/theme1.xml" ContentType="application/vnd.openxmlformats-officedocument.theme+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r:id="rId1"/>
  </p:sldMasterIdLst>
  <p:sldIdLst>
    <p:sldId id="256" r:id="rId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showOutlineIcons="0">
    <p:restoredLeft sz="15620"/>
    <p:restoredTop sz="94660"/>
  </p:normalViewPr>
  <p:slideViewPr>
    <p:cSldViewPr snapToObjects="1">
      <p:cViewPr varScale="1">
        <p:scale>
          <a:sx n="137" d="100"/>
          <a:sy n="137" d="100"/>
        </p:scale>
        <p:origin x="-1632" y="-11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printerSettings" Target="printerSettings/printerSettings1.bin"/><Relationship Id="rId4" Type="http://schemas.openxmlformats.org/officeDocument/2006/relationships/presProps" Target="presProps.xml"/><Relationship Id="rId5" Type="http://schemas.openxmlformats.org/officeDocument/2006/relationships/viewProps" Target="viewProps.xml"/><Relationship Id="rId6" Type="http://schemas.openxmlformats.org/officeDocument/2006/relationships/theme" Target="theme/theme1.xml"/><Relationship Id="rId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817074C-F338-458F-ADF1-FC5EE7DC97E1}" type="datetimeFigureOut">
              <a:rPr lang="en-US" smtClean="0"/>
              <a:t>4/14/08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7970C4-8FC8-4DED-A0BD-C98D659C2269}"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817074C-F338-458F-ADF1-FC5EE7DC97E1}" type="datetimeFigureOut">
              <a:rPr lang="en-US" smtClean="0"/>
              <a:t>4/14/08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7970C4-8FC8-4DED-A0BD-C98D659C226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817074C-F338-458F-ADF1-FC5EE7DC97E1}" type="datetimeFigureOut">
              <a:rPr lang="en-US" smtClean="0"/>
              <a:t>4/14/08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7970C4-8FC8-4DED-A0BD-C98D659C226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817074C-F338-458F-ADF1-FC5EE7DC97E1}" type="datetimeFigureOut">
              <a:rPr lang="en-US" smtClean="0"/>
              <a:t>4/14/08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7970C4-8FC8-4DED-A0BD-C98D659C226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817074C-F338-458F-ADF1-FC5EE7DC97E1}" type="datetimeFigureOut">
              <a:rPr lang="en-US" smtClean="0"/>
              <a:t>4/14/08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7970C4-8FC8-4DED-A0BD-C98D659C2269}"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817074C-F338-458F-ADF1-FC5EE7DC97E1}" type="datetimeFigureOut">
              <a:rPr lang="en-US" smtClean="0"/>
              <a:t>4/14/08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17970C4-8FC8-4DED-A0BD-C98D659C2269}"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817074C-F338-458F-ADF1-FC5EE7DC97E1}" type="datetimeFigureOut">
              <a:rPr lang="en-US" smtClean="0"/>
              <a:t>4/14/08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17970C4-8FC8-4DED-A0BD-C98D659C2269}"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817074C-F338-458F-ADF1-FC5EE7DC97E1}" type="datetimeFigureOut">
              <a:rPr lang="en-US" smtClean="0"/>
              <a:t>4/14/08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17970C4-8FC8-4DED-A0BD-C98D659C2269}"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817074C-F338-458F-ADF1-FC5EE7DC97E1}" type="datetimeFigureOut">
              <a:rPr lang="en-US" smtClean="0"/>
              <a:t>4/14/08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17970C4-8FC8-4DED-A0BD-C98D659C226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817074C-F338-458F-ADF1-FC5EE7DC97E1}" type="datetimeFigureOut">
              <a:rPr lang="en-US" smtClean="0"/>
              <a:t>4/14/08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17970C4-8FC8-4DED-A0BD-C98D659C2269}"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817074C-F338-458F-ADF1-FC5EE7DC97E1}" type="datetimeFigureOut">
              <a:rPr lang="en-US" smtClean="0"/>
              <a:t>4/14/08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17970C4-8FC8-4DED-A0BD-C98D659C2269}"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817074C-F338-458F-ADF1-FC5EE7DC97E1}" type="datetimeFigureOut">
              <a:rPr lang="en-US" smtClean="0"/>
              <a:t>4/14/08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17970C4-8FC8-4DED-A0BD-C98D659C226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r:id="rId1"/>
    <p:sldLayoutId r:id="rId2"/>
    <p:sldLayoutId r:id="rId3"/>
    <p:sldLayoutId r:id="rId4"/>
    <p:sldLayoutId r:id="rId5"/>
    <p:sldLayoutId r:id="rId6"/>
    <p:sldLayoutId r:id="rId7"/>
    <p:sldLayoutId r:id="rId8"/>
    <p:sldLayoutId r:id="rId9"/>
    <p:sldLayoutId r:id="rId10"/>
    <p:sldLayoutId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jpeg"/><Relationship Id="rId3"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shadeToTitle="1">
        <a:solidFill>
          <a:srgbClr val="000090"/>
        </a:solid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229600" cy="1020762"/>
          </a:xfrm>
        </p:spPr>
        <p:txBody>
          <a:bodyPr>
            <a:noAutofit/>
          </a:bodyPr>
          <a:lstStyle/>
          <a:p>
            <a:pPr algn="l"/>
            <a:r>
              <a:rPr lang="en-US" sz="1800" dirty="0">
                <a:solidFill>
                  <a:srgbClr val="FFFF00"/>
                </a:solidFill>
                <a:latin typeface="Arial"/>
                <a:cs typeface="Arial"/>
              </a:rPr>
              <a:t>Multi-channel Seismic Analysis of Gas Hydrates </a:t>
            </a:r>
            <a:r>
              <a:rPr lang="en-US" sz="1800" dirty="0" smtClean="0">
                <a:solidFill>
                  <a:srgbClr val="FFFF00"/>
                </a:solidFill>
                <a:latin typeface="Arial"/>
                <a:cs typeface="Arial"/>
              </a:rPr>
              <a:t>and Related Geological Structures </a:t>
            </a:r>
            <a:r>
              <a:rPr lang="en-US" sz="1800" dirty="0">
                <a:solidFill>
                  <a:srgbClr val="FFFF00"/>
                </a:solidFill>
                <a:latin typeface="Arial"/>
                <a:cs typeface="Arial"/>
              </a:rPr>
              <a:t>in </a:t>
            </a:r>
            <a:r>
              <a:rPr lang="en-US" sz="1800" dirty="0" smtClean="0">
                <a:solidFill>
                  <a:srgbClr val="FFFF00"/>
                </a:solidFill>
                <a:latin typeface="Arial"/>
                <a:cs typeface="Arial"/>
              </a:rPr>
              <a:t>the Northwestern </a:t>
            </a:r>
            <a:r>
              <a:rPr lang="en-US" sz="1800" dirty="0">
                <a:solidFill>
                  <a:srgbClr val="FFFF00"/>
                </a:solidFill>
                <a:latin typeface="Arial"/>
                <a:cs typeface="Arial"/>
              </a:rPr>
              <a:t>Gulf of Mexico</a:t>
            </a:r>
            <a:r>
              <a:rPr lang="en-US" sz="1800" dirty="0" smtClean="0">
                <a:solidFill>
                  <a:srgbClr val="FFFF00"/>
                </a:solidFill>
                <a:latin typeface="Arial"/>
                <a:cs typeface="Arial"/>
              </a:rPr>
              <a:t> </a:t>
            </a:r>
            <a:endParaRPr lang="en-US" sz="1800" dirty="0">
              <a:solidFill>
                <a:srgbClr val="FFFF00"/>
              </a:solidFill>
              <a:latin typeface="Arial"/>
              <a:cs typeface="Arial"/>
            </a:endParaRPr>
          </a:p>
        </p:txBody>
      </p:sp>
      <p:sp>
        <p:nvSpPr>
          <p:cNvPr id="5" name="TextBox 4"/>
          <p:cNvSpPr txBox="1"/>
          <p:nvPr/>
        </p:nvSpPr>
        <p:spPr>
          <a:xfrm>
            <a:off x="457200" y="1154668"/>
            <a:ext cx="8229600" cy="369332"/>
          </a:xfrm>
          <a:prstGeom prst="rect">
            <a:avLst/>
          </a:prstGeom>
          <a:noFill/>
        </p:spPr>
        <p:txBody>
          <a:bodyPr wrap="square" rtlCol="0">
            <a:spAutoFit/>
          </a:bodyPr>
          <a:lstStyle/>
          <a:p>
            <a:r>
              <a:rPr lang="en-US" dirty="0" smtClean="0">
                <a:solidFill>
                  <a:srgbClr val="CCFFCC"/>
                </a:solidFill>
              </a:rPr>
              <a:t>William W. Sager, Department of Oceanography, Texas A&amp;M University</a:t>
            </a:r>
            <a:endParaRPr lang="en-US" dirty="0">
              <a:solidFill>
                <a:srgbClr val="CCFFCC"/>
              </a:solidFill>
            </a:endParaRPr>
          </a:p>
        </p:txBody>
      </p:sp>
      <p:sp>
        <p:nvSpPr>
          <p:cNvPr id="6" name="TextBox 5"/>
          <p:cNvSpPr txBox="1"/>
          <p:nvPr/>
        </p:nvSpPr>
        <p:spPr>
          <a:xfrm>
            <a:off x="609600" y="1752600"/>
            <a:ext cx="7924800" cy="1815882"/>
          </a:xfrm>
          <a:prstGeom prst="rect">
            <a:avLst/>
          </a:prstGeom>
          <a:noFill/>
        </p:spPr>
        <p:txBody>
          <a:bodyPr wrap="square" rtlCol="0">
            <a:spAutoFit/>
          </a:bodyPr>
          <a:lstStyle/>
          <a:p>
            <a:r>
              <a:rPr lang="en-US" sz="1400" dirty="0" smtClean="0">
                <a:solidFill>
                  <a:schemeClr val="bg1"/>
                </a:solidFill>
              </a:rPr>
              <a:t>The northwest Gulf of Mexico continental margins show a morphologic transition from rough to smooth moving from Louisiana across Texas to Mexico.  Likewise, Bottom Simulating Reflectors (BSR), an indicator of natural gas trapped beneath gas hydrate deposits in the margin sediments, are seen on the Mexican continental margin but appear rare in the northern Gulf of Mexico.  We are studying industry multichannel seismic profiles in an effort to refine our knowledge of the structural transition, its related faults and buried salt structures, and their relationships to the occurrence of BSR and gas hydrate in the northern Gulf of Mexico.  The project is supporting graduate students to interpret the seismic profiles as a part of their graduate training. </a:t>
            </a:r>
            <a:endParaRPr lang="en-US" sz="1400" dirty="0">
              <a:solidFill>
                <a:schemeClr val="bg1"/>
              </a:solidFill>
            </a:endParaRPr>
          </a:p>
        </p:txBody>
      </p:sp>
      <p:pic>
        <p:nvPicPr>
          <p:cNvPr id="8" name="Picture 7" descr="Phase45_line.jpg"/>
          <p:cNvPicPr>
            <a:picLocks noChangeAspect="1"/>
          </p:cNvPicPr>
          <p:nvPr/>
        </p:nvPicPr>
        <p:blipFill>
          <a:blip r:embed="rId2"/>
          <a:stretch>
            <a:fillRect/>
          </a:stretch>
        </p:blipFill>
        <p:spPr>
          <a:xfrm>
            <a:off x="609600" y="4191000"/>
            <a:ext cx="7423271" cy="2393365"/>
          </a:xfrm>
          <a:prstGeom prst="rect">
            <a:avLst/>
          </a:prstGeom>
        </p:spPr>
      </p:pic>
      <p:pic>
        <p:nvPicPr>
          <p:cNvPr id="7" name="Picture 6" descr="BSR.jpg"/>
          <p:cNvPicPr>
            <a:picLocks noChangeAspect="1"/>
          </p:cNvPicPr>
          <p:nvPr/>
        </p:nvPicPr>
        <p:blipFill>
          <a:blip r:embed="rId3"/>
          <a:stretch>
            <a:fillRect/>
          </a:stretch>
        </p:blipFill>
        <p:spPr>
          <a:xfrm>
            <a:off x="4876800" y="3352800"/>
            <a:ext cx="4114800" cy="1642187"/>
          </a:xfrm>
          <a:prstGeom prst="rect">
            <a:avLst/>
          </a:prstGeom>
        </p:spPr>
      </p:pic>
      <p:sp>
        <p:nvSpPr>
          <p:cNvPr id="9" name="TextBox 8"/>
          <p:cNvSpPr txBox="1"/>
          <p:nvPr/>
        </p:nvSpPr>
        <p:spPr>
          <a:xfrm>
            <a:off x="609600" y="3667780"/>
            <a:ext cx="4267200" cy="523220"/>
          </a:xfrm>
          <a:prstGeom prst="rect">
            <a:avLst/>
          </a:prstGeom>
          <a:noFill/>
        </p:spPr>
        <p:txBody>
          <a:bodyPr wrap="square" rtlCol="0">
            <a:spAutoFit/>
          </a:bodyPr>
          <a:lstStyle/>
          <a:p>
            <a:r>
              <a:rPr lang="en-US" sz="1400" dirty="0" smtClean="0">
                <a:solidFill>
                  <a:schemeClr val="accent6">
                    <a:lumMod val="40000"/>
                    <a:lumOff val="60000"/>
                  </a:schemeClr>
                </a:solidFill>
              </a:rPr>
              <a:t>Seismic profile over Sigsbee Escarpment (below); Example of BSR from Gulf of Mexico (right)</a:t>
            </a:r>
            <a:endParaRPr lang="en-US" sz="1400" dirty="0">
              <a:solidFill>
                <a:schemeClr val="accent6">
                  <a:lumMod val="40000"/>
                  <a:lumOff val="60000"/>
                </a:schemeClr>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19</TotalTime>
  <Words>179</Words>
  <Application>Microsoft Macintosh PowerPoint</Application>
  <PresentationFormat>On-screen Show (4:3)</PresentationFormat>
  <Paragraphs>4</Paragraphs>
  <Slides>1</Slides>
  <Notes>0</Notes>
  <HiddenSlides>0</HiddenSlides>
  <MMClips>0</MMClips>
  <ScaleCrop>false</ScaleCrop>
  <HeadingPairs>
    <vt:vector size="4" baseType="variant">
      <vt:variant>
        <vt:lpstr>Design Template</vt:lpstr>
      </vt:variant>
      <vt:variant>
        <vt:i4>1</vt:i4>
      </vt:variant>
      <vt:variant>
        <vt:lpstr>Slide Titles</vt:lpstr>
      </vt:variant>
      <vt:variant>
        <vt:i4>1</vt:i4>
      </vt:variant>
    </vt:vector>
  </HeadingPairs>
  <TitlesOfParts>
    <vt:vector size="2" baseType="lpstr">
      <vt:lpstr>Office Theme</vt:lpstr>
      <vt:lpstr>Multi-channel Seismic Analysis of Gas Hydrates and Related Geological Structures in the Northwestern Gulf of Mexico </vt:lpstr>
    </vt:vector>
  </TitlesOfParts>
  <Company>texas a&amp;m university</Company>
  <LinksUpToDate>false</LinksUpToDate>
  <SharedDoc>false</SharedDoc>
  <HyperlinksChanged>false</HyperlinksChanged>
  <AppVersion>12.0001</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Multi-channel Seismic Analysis of Gas Hydrates and Related Geological Structures in the Northwestern Gulf of Mexico </dc:title>
  <dc:creator>william sager</dc:creator>
  <cp:lastModifiedBy>william sager</cp:lastModifiedBy>
  <cp:revision>2</cp:revision>
  <dcterms:created xsi:type="dcterms:W3CDTF">2008-04-14T19:33:49Z</dcterms:created>
  <dcterms:modified xsi:type="dcterms:W3CDTF">2008-04-14T19:53:02Z</dcterms:modified>
</cp:coreProperties>
</file>