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31" d="100"/>
          <a:sy n="131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0BD85-AF41-48D4-A085-2ABF6E601EA5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AF419-3B53-41EF-85BC-977C391606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152400"/>
            <a:ext cx="8069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0" dirty="0" smtClean="0">
                <a:solidFill>
                  <a:srgbClr val="0000FF"/>
                </a:solidFill>
                <a:latin typeface="Comic Sans MS" pitchFamily="66" charset="0"/>
              </a:rPr>
              <a:t>Bridging the Gap Between Early and Late-Metal Catalysis: d</a:t>
            </a:r>
            <a:r>
              <a:rPr lang="en-US" sz="2000" b="0" baseline="30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sz="2000" b="0" dirty="0" smtClean="0">
                <a:solidFill>
                  <a:srgbClr val="0000FF"/>
                </a:solidFill>
                <a:latin typeface="Comic Sans MS" pitchFamily="66" charset="0"/>
              </a:rPr>
              <a:t> Square-Planar Complexes That Mimic Their d</a:t>
            </a:r>
            <a:r>
              <a:rPr lang="en-US" sz="2000" b="0" baseline="30000" dirty="0" smtClean="0">
                <a:solidFill>
                  <a:srgbClr val="0000FF"/>
                </a:solidFill>
                <a:latin typeface="Comic Sans MS" pitchFamily="66" charset="0"/>
              </a:rPr>
              <a:t>8</a:t>
            </a:r>
            <a:r>
              <a:rPr lang="en-US" sz="2000" b="0" dirty="0" smtClean="0">
                <a:solidFill>
                  <a:srgbClr val="0000FF"/>
                </a:solidFill>
                <a:latin typeface="Comic Sans MS" pitchFamily="66" charset="0"/>
              </a:rPr>
              <a:t> Counterparts</a:t>
            </a:r>
            <a:endParaRPr lang="en-US" sz="2000" b="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6" name="Group 10"/>
          <p:cNvGrpSpPr>
            <a:grpSpLocks noChangeAspect="1"/>
          </p:cNvGrpSpPr>
          <p:nvPr/>
        </p:nvGrpSpPr>
        <p:grpSpPr bwMode="auto">
          <a:xfrm>
            <a:off x="7995921" y="5848351"/>
            <a:ext cx="995679" cy="933449"/>
            <a:chOff x="4943" y="3563"/>
            <a:chExt cx="672" cy="630"/>
          </a:xfrm>
        </p:grpSpPr>
        <p:sp>
          <p:nvSpPr>
            <p:cNvPr id="7" name="Oval 11"/>
            <p:cNvSpPr>
              <a:spLocks noChangeAspect="1" noChangeArrowheads="1"/>
            </p:cNvSpPr>
            <p:nvPr/>
          </p:nvSpPr>
          <p:spPr bwMode="auto">
            <a:xfrm>
              <a:off x="4953" y="3574"/>
              <a:ext cx="635" cy="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" name="Picture 12" descr="color seal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943" y="3563"/>
              <a:ext cx="672" cy="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304800" y="914400"/>
            <a:ext cx="85344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76200" y="838200"/>
            <a:ext cx="8534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685800" y="228600"/>
            <a:ext cx="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762000" y="381000"/>
            <a:ext cx="0" cy="1066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90600" y="9906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solidFill>
                  <a:srgbClr val="000000"/>
                </a:solidFill>
                <a:latin typeface="+mn-lt"/>
              </a:rPr>
              <a:t>Adam S. Veige, Department of Chemistry, University of Florida, P.O. Box 117200, Gainesville, FL, 32611 </a:t>
            </a:r>
            <a:endParaRPr lang="en-US" sz="2000" b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2438400"/>
            <a:ext cx="1371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0000"/>
                </a:solidFill>
              </a:rPr>
              <a:t>Pincer ligand </a:t>
            </a:r>
            <a:r>
              <a:rPr lang="en-US" sz="800" b="1" dirty="0" smtClean="0">
                <a:solidFill>
                  <a:srgbClr val="000000"/>
                </a:solidFill>
              </a:rPr>
              <a:t>enforces </a:t>
            </a:r>
          </a:p>
          <a:p>
            <a:pPr eaLnBrk="1" hangingPunct="1"/>
            <a:r>
              <a:rPr lang="en-US" sz="800" b="1" dirty="0" smtClean="0">
                <a:solidFill>
                  <a:srgbClr val="000000"/>
                </a:solidFill>
              </a:rPr>
              <a:t>a planar geometry </a:t>
            </a:r>
            <a:r>
              <a:rPr lang="en-US" sz="800" b="1" dirty="0">
                <a:solidFill>
                  <a:srgbClr val="000000"/>
                </a:solidFill>
              </a:rPr>
              <a:t>and </a:t>
            </a:r>
            <a:endParaRPr lang="en-US" sz="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800" b="1" dirty="0" smtClean="0">
                <a:solidFill>
                  <a:srgbClr val="000000"/>
                </a:solidFill>
              </a:rPr>
              <a:t>places a </a:t>
            </a:r>
            <a:r>
              <a:rPr lang="en-US" sz="800" b="1" dirty="0">
                <a:solidFill>
                  <a:srgbClr val="000000"/>
                </a:solidFill>
              </a:rPr>
              <a:t>metal-carbon </a:t>
            </a:r>
            <a:endParaRPr lang="en-US" sz="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800" b="1" dirty="0" smtClean="0">
                <a:solidFill>
                  <a:srgbClr val="000000"/>
                </a:solidFill>
              </a:rPr>
              <a:t>Bond trans </a:t>
            </a:r>
            <a:r>
              <a:rPr lang="en-US" sz="800" b="1" dirty="0">
                <a:solidFill>
                  <a:srgbClr val="000000"/>
                </a:solidFill>
              </a:rPr>
              <a:t>to </a:t>
            </a:r>
            <a:r>
              <a:rPr lang="en-US" sz="800" b="1" dirty="0" smtClean="0">
                <a:solidFill>
                  <a:srgbClr val="000000"/>
                </a:solidFill>
              </a:rPr>
              <a:t>the</a:t>
            </a:r>
          </a:p>
          <a:p>
            <a:pPr eaLnBrk="1" hangingPunct="1"/>
            <a:r>
              <a:rPr lang="en-US" sz="800" b="1" dirty="0" smtClean="0">
                <a:solidFill>
                  <a:srgbClr val="000000"/>
                </a:solidFill>
              </a:rPr>
              <a:t> functionalized </a:t>
            </a:r>
            <a:r>
              <a:rPr lang="en-US" sz="800" b="1" dirty="0">
                <a:solidFill>
                  <a:srgbClr val="000000"/>
                </a:solidFill>
              </a:rPr>
              <a:t>site</a:t>
            </a:r>
          </a:p>
        </p:txBody>
      </p: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1143000" y="1828800"/>
            <a:ext cx="3493579" cy="1909864"/>
            <a:chOff x="918" y="1056"/>
            <a:chExt cx="4275" cy="2356"/>
          </a:xfrm>
        </p:grpSpPr>
        <p:pic>
          <p:nvPicPr>
            <p:cNvPr id="16" name="Picture 10" descr="Target complex colored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50" y="1315"/>
              <a:ext cx="1824" cy="1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AutoShape 11"/>
            <p:cNvSpPr>
              <a:spLocks noChangeArrowheads="1"/>
            </p:cNvSpPr>
            <p:nvPr/>
          </p:nvSpPr>
          <p:spPr bwMode="auto">
            <a:xfrm>
              <a:off x="1104" y="2112"/>
              <a:ext cx="576" cy="96"/>
            </a:xfrm>
            <a:custGeom>
              <a:avLst/>
              <a:gdLst>
                <a:gd name="T0" fmla="*/ 432 w 21600"/>
                <a:gd name="T1" fmla="*/ 0 h 21600"/>
                <a:gd name="T2" fmla="*/ 0 w 21600"/>
                <a:gd name="T3" fmla="*/ 48 h 21600"/>
                <a:gd name="T4" fmla="*/ 432 w 21600"/>
                <a:gd name="T5" fmla="*/ 96 h 21600"/>
                <a:gd name="T6" fmla="*/ 576 w 21600"/>
                <a:gd name="T7" fmla="*/ 48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12"/>
            <p:cNvSpPr>
              <a:spLocks noChangeArrowheads="1"/>
            </p:cNvSpPr>
            <p:nvPr/>
          </p:nvSpPr>
          <p:spPr bwMode="auto">
            <a:xfrm>
              <a:off x="2352" y="1056"/>
              <a:ext cx="1008" cy="96"/>
            </a:xfrm>
            <a:prstGeom prst="curvedDownArrow">
              <a:avLst>
                <a:gd name="adj1" fmla="val 210000"/>
                <a:gd name="adj2" fmla="val 420000"/>
                <a:gd name="adj3" fmla="val 51042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3"/>
            <p:cNvSpPr>
              <a:spLocks noChangeArrowheads="1"/>
            </p:cNvSpPr>
            <p:nvPr/>
          </p:nvSpPr>
          <p:spPr bwMode="auto">
            <a:xfrm>
              <a:off x="2208" y="3168"/>
              <a:ext cx="1056" cy="144"/>
            </a:xfrm>
            <a:prstGeom prst="curvedUpArrow">
              <a:avLst>
                <a:gd name="adj1" fmla="val 129148"/>
                <a:gd name="adj2" fmla="val 256938"/>
                <a:gd name="adj3" fmla="val 46528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 rot="10800000">
              <a:off x="3504" y="2160"/>
              <a:ext cx="576" cy="96"/>
            </a:xfrm>
            <a:custGeom>
              <a:avLst/>
              <a:gdLst>
                <a:gd name="T0" fmla="*/ 432 w 21600"/>
                <a:gd name="T1" fmla="*/ 0 h 21600"/>
                <a:gd name="T2" fmla="*/ 0 w 21600"/>
                <a:gd name="T3" fmla="*/ 48 h 21600"/>
                <a:gd name="T4" fmla="*/ 432 w 21600"/>
                <a:gd name="T5" fmla="*/ 96 h 21600"/>
                <a:gd name="T6" fmla="*/ 576 w 21600"/>
                <a:gd name="T7" fmla="*/ 48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918" y="1150"/>
              <a:ext cx="2179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800" b="1" dirty="0">
                  <a:solidFill>
                    <a:srgbClr val="000000"/>
                  </a:solidFill>
                </a:rPr>
                <a:t>Aryl groups protect above</a:t>
              </a:r>
            </a:p>
            <a:p>
              <a:pPr eaLnBrk="1" hangingPunct="1"/>
              <a:r>
                <a:rPr lang="en-US" sz="800" b="1" dirty="0">
                  <a:solidFill>
                    <a:srgbClr val="000000"/>
                  </a:solidFill>
                </a:rPr>
                <a:t>and below square </a:t>
              </a:r>
              <a:r>
                <a:rPr lang="en-US" sz="800" b="1" dirty="0" smtClean="0">
                  <a:solidFill>
                    <a:srgbClr val="000000"/>
                  </a:solidFill>
                </a:rPr>
                <a:t>plane</a:t>
              </a:r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918" y="2842"/>
              <a:ext cx="1393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800" b="1" dirty="0">
                  <a:solidFill>
                    <a:srgbClr val="000000"/>
                  </a:solidFill>
                </a:rPr>
                <a:t>Can fine tune pincer backbone and aryl groups</a:t>
              </a:r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4088" y="1996"/>
              <a:ext cx="1105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800" b="1" dirty="0">
                  <a:solidFill>
                    <a:srgbClr val="000000"/>
                  </a:solidFill>
                </a:rPr>
                <a:t>Halide site for </a:t>
              </a:r>
            </a:p>
            <a:p>
              <a:pPr eaLnBrk="1" hangingPunct="1"/>
              <a:r>
                <a:rPr lang="en-US" sz="800" b="1" dirty="0">
                  <a:solidFill>
                    <a:srgbClr val="000000"/>
                  </a:solidFill>
                </a:rPr>
                <a:t>functionalization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752600" y="3810000"/>
            <a:ext cx="2076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latin typeface="Comic Sans MS" pitchFamily="66" charset="0"/>
              </a:rPr>
              <a:t>Target </a:t>
            </a:r>
            <a:r>
              <a:rPr lang="en-US" sz="2000" b="0" dirty="0" smtClean="0">
                <a:solidFill>
                  <a:srgbClr val="0000FF"/>
                </a:solidFill>
                <a:latin typeface="Comic Sans MS" pitchFamily="66" charset="0"/>
              </a:rPr>
              <a:t>Complex</a:t>
            </a:r>
            <a:endParaRPr lang="en-US" sz="2000" b="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25" name="Picture 11" descr="ORTEP00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1905000"/>
            <a:ext cx="21590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2" descr="kv16-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2250872" cy="168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5486400" y="3429000"/>
            <a:ext cx="838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265488" eaLnBrk="1" hangingPunct="1"/>
            <a:r>
              <a:rPr lang="en-US" sz="800" b="1" dirty="0">
                <a:solidFill>
                  <a:srgbClr val="000000"/>
                </a:solidFill>
              </a:rPr>
              <a:t>[NCN]TiCl</a:t>
            </a:r>
            <a:r>
              <a:rPr lang="en-US" sz="800" b="1" baseline="30000" dirty="0">
                <a:solidFill>
                  <a:srgbClr val="000000"/>
                </a:solidFill>
              </a:rPr>
              <a:t>2-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620000" y="342900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265488" eaLnBrk="1" hangingPunct="1"/>
            <a:r>
              <a:rPr lang="en-US" sz="800" b="1" dirty="0">
                <a:solidFill>
                  <a:srgbClr val="000000"/>
                </a:solidFill>
              </a:rPr>
              <a:t>[NCN]ZrCl</a:t>
            </a:r>
            <a:r>
              <a:rPr lang="en-US" sz="800" b="1" baseline="30000" dirty="0">
                <a:solidFill>
                  <a:srgbClr val="000000"/>
                </a:solidFill>
              </a:rPr>
              <a:t>2-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39985" y="3810000"/>
            <a:ext cx="4427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solidFill>
                  <a:srgbClr val="0000FF"/>
                </a:solidFill>
                <a:latin typeface="Comic Sans MS" pitchFamily="66" charset="0"/>
              </a:rPr>
              <a:t>Isolated Group IV Pincerate Complexes</a:t>
            </a:r>
            <a:endParaRPr lang="en-US" b="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endParaRPr lang="en-US" dirty="0"/>
          </a:p>
        </p:txBody>
      </p:sp>
      <p:pic>
        <p:nvPicPr>
          <p:cNvPr id="30" name="Picture 11"/>
          <p:cNvPicPr preferRelativeResize="0">
            <a:picLocks noChangeArrowheads="1"/>
          </p:cNvPicPr>
          <p:nvPr/>
        </p:nvPicPr>
        <p:blipFill>
          <a:blip r:embed="rId6"/>
          <a:srcRect l="26367" t="18283" r="14000" b="22270"/>
          <a:stretch>
            <a:fillRect/>
          </a:stretch>
        </p:blipFill>
        <p:spPr bwMode="auto">
          <a:xfrm>
            <a:off x="2012950" y="4222750"/>
            <a:ext cx="164465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TextBox 30"/>
          <p:cNvSpPr txBox="1"/>
          <p:nvPr/>
        </p:nvSpPr>
        <p:spPr>
          <a:xfrm>
            <a:off x="609600" y="5943600"/>
            <a:ext cx="434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rgbClr val="000000"/>
                </a:solidFill>
              </a:rPr>
              <a:t>DFT calculations predict sq-planar geometry for </a:t>
            </a:r>
            <a:endParaRPr lang="en-US" sz="8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00"/>
                </a:solidFill>
              </a:rPr>
              <a:t>M </a:t>
            </a:r>
            <a:r>
              <a:rPr lang="en-US" sz="800" b="1" dirty="0">
                <a:solidFill>
                  <a:srgbClr val="000000"/>
                </a:solidFill>
              </a:rPr>
              <a:t>= Mo, with filled dz</a:t>
            </a:r>
            <a:r>
              <a:rPr lang="en-US" sz="800" b="1" baseline="30000" dirty="0">
                <a:solidFill>
                  <a:srgbClr val="000000"/>
                </a:solidFill>
              </a:rPr>
              <a:t>2</a:t>
            </a:r>
            <a:r>
              <a:rPr lang="en-US" sz="800" b="1" dirty="0">
                <a:solidFill>
                  <a:srgbClr val="000000"/>
                </a:solidFill>
              </a:rPr>
              <a:t> HOMO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724400" y="5867400"/>
            <a:ext cx="33762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 smtClean="0">
                <a:solidFill>
                  <a:srgbClr val="0000FF"/>
                </a:solidFill>
                <a:latin typeface="Comic Sans MS" pitchFamily="66" charset="0"/>
              </a:rPr>
              <a:t>Alternative OCO</a:t>
            </a:r>
            <a:r>
              <a:rPr lang="en-US" b="0" baseline="30000" dirty="0" smtClean="0">
                <a:solidFill>
                  <a:srgbClr val="0000FF"/>
                </a:solidFill>
                <a:latin typeface="Comic Sans MS" pitchFamily="66" charset="0"/>
              </a:rPr>
              <a:t>3-</a:t>
            </a:r>
            <a:r>
              <a:rPr lang="en-US" b="0" dirty="0" smtClean="0">
                <a:solidFill>
                  <a:srgbClr val="0000FF"/>
                </a:solidFill>
                <a:latin typeface="Comic Sans MS" pitchFamily="66" charset="0"/>
              </a:rPr>
              <a:t> trianionic </a:t>
            </a:r>
          </a:p>
          <a:p>
            <a:r>
              <a:rPr lang="en-US" b="0" dirty="0" smtClean="0">
                <a:solidFill>
                  <a:srgbClr val="0000FF"/>
                </a:solidFill>
                <a:latin typeface="Comic Sans MS" pitchFamily="66" charset="0"/>
              </a:rPr>
              <a:t>pincer ligand</a:t>
            </a:r>
            <a:endParaRPr lang="en-US" b="0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33" name="Picture 32" descr="ORTEP018.bmp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3" r="6667"/>
          <a:stretch>
            <a:fillRect/>
          </a:stretch>
        </p:blipFill>
        <p:spPr>
          <a:xfrm>
            <a:off x="5562600" y="4038600"/>
            <a:ext cx="2057400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veige</dc:creator>
  <cp:lastModifiedBy>veige</cp:lastModifiedBy>
  <cp:revision>1</cp:revision>
  <dcterms:created xsi:type="dcterms:W3CDTF">2007-10-02T14:59:55Z</dcterms:created>
  <dcterms:modified xsi:type="dcterms:W3CDTF">2007-10-02T15:04:52Z</dcterms:modified>
</cp:coreProperties>
</file>