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77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D94CF4-4E55-4BD1-973E-AE0C23080501}" type="datetimeFigureOut">
              <a:rPr lang="en-US" smtClean="0"/>
              <a:t>9/27/2007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AD8ED1-3D03-4334-B6B3-2A86ED7ED46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94CF4-4E55-4BD1-973E-AE0C23080501}" type="datetimeFigureOut">
              <a:rPr lang="en-US" smtClean="0"/>
              <a:t>9/27/2007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AD8ED1-3D03-4334-B6B3-2A86ED7ED46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94CF4-4E55-4BD1-973E-AE0C23080501}" type="datetimeFigureOut">
              <a:rPr lang="en-US" smtClean="0"/>
              <a:t>9/27/2007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AD8ED1-3D03-4334-B6B3-2A86ED7ED46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94CF4-4E55-4BD1-973E-AE0C23080501}" type="datetimeFigureOut">
              <a:rPr lang="en-US" smtClean="0"/>
              <a:t>9/27/2007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AD8ED1-3D03-4334-B6B3-2A86ED7ED46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D94CF4-4E55-4BD1-973E-AE0C23080501}" type="datetimeFigureOut">
              <a:rPr lang="en-US" smtClean="0"/>
              <a:t>9/27/2007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AD8ED1-3D03-4334-B6B3-2A86ED7ED46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D94CF4-4E55-4BD1-973E-AE0C23080501}" type="datetimeFigureOut">
              <a:rPr lang="en-US" smtClean="0"/>
              <a:t>9/27/2007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AD8ED1-3D03-4334-B6B3-2A86ED7ED46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D94CF4-4E55-4BD1-973E-AE0C23080501}" type="datetimeFigureOut">
              <a:rPr lang="en-US" smtClean="0"/>
              <a:t>9/27/2007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AD8ED1-3D03-4334-B6B3-2A86ED7ED46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D94CF4-4E55-4BD1-973E-AE0C23080501}" type="datetimeFigureOut">
              <a:rPr lang="en-US" smtClean="0"/>
              <a:t>9/27/2007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AD8ED1-3D03-4334-B6B3-2A86ED7ED46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94CF4-4E55-4BD1-973E-AE0C23080501}" type="datetimeFigureOut">
              <a:rPr lang="en-US" smtClean="0"/>
              <a:t>9/27/2007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AD8ED1-3D03-4334-B6B3-2A86ED7ED46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94CF4-4E55-4BD1-973E-AE0C23080501}" type="datetimeFigureOut">
              <a:rPr lang="en-US" smtClean="0"/>
              <a:t>9/27/2007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AD8ED1-3D03-4334-B6B3-2A86ED7ED46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94CF4-4E55-4BD1-973E-AE0C23080501}" type="datetimeFigureOut">
              <a:rPr lang="en-US" smtClean="0"/>
              <a:t>9/27/2007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AD8ED1-3D03-4334-B6B3-2A86ED7ED46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94CF4-4E55-4BD1-973E-AE0C23080501}" type="datetimeFigureOut">
              <a:rPr lang="en-US" smtClean="0"/>
              <a:t>9/27/2007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AD8ED1-3D03-4334-B6B3-2A86ED7ED46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0" name="Picture 26"/>
          <p:cNvPicPr>
            <a:picLocks noChangeAspect="1" noChangeArrowheads="1"/>
          </p:cNvPicPr>
          <p:nvPr/>
        </p:nvPicPr>
        <p:blipFill>
          <a:blip r:embed="rId2"/>
          <a:srcRect/>
          <a:stretch>
            <a:fillRect/>
          </a:stretch>
        </p:blipFill>
        <p:spPr bwMode="auto">
          <a:xfrm>
            <a:off x="5715000" y="304800"/>
            <a:ext cx="3048000" cy="2493818"/>
          </a:xfrm>
          <a:prstGeom prst="rect">
            <a:avLst/>
          </a:prstGeom>
          <a:noFill/>
          <a:ln w="9525">
            <a:noFill/>
            <a:miter lim="800000"/>
            <a:headEnd/>
            <a:tailEnd/>
          </a:ln>
          <a:effectLst/>
        </p:spPr>
      </p:pic>
      <p:pic>
        <p:nvPicPr>
          <p:cNvPr id="1026" name="Picture 2"/>
          <p:cNvPicPr>
            <a:picLocks noChangeAspect="1" noChangeArrowheads="1"/>
          </p:cNvPicPr>
          <p:nvPr/>
        </p:nvPicPr>
        <p:blipFill>
          <a:blip r:embed="rId3"/>
          <a:srcRect/>
          <a:stretch>
            <a:fillRect/>
          </a:stretch>
        </p:blipFill>
        <p:spPr bwMode="auto">
          <a:xfrm>
            <a:off x="533400" y="4855343"/>
            <a:ext cx="3352800" cy="1240657"/>
          </a:xfrm>
          <a:prstGeom prst="rect">
            <a:avLst/>
          </a:prstGeom>
          <a:noFill/>
          <a:ln w="9525">
            <a:noFill/>
            <a:miter lim="800000"/>
            <a:headEnd/>
            <a:tailEnd/>
          </a:ln>
          <a:effectLst/>
        </p:spPr>
      </p:pic>
      <p:grpSp>
        <p:nvGrpSpPr>
          <p:cNvPr id="114" name="Group 113"/>
          <p:cNvGrpSpPr/>
          <p:nvPr/>
        </p:nvGrpSpPr>
        <p:grpSpPr>
          <a:xfrm>
            <a:off x="3276600" y="1981200"/>
            <a:ext cx="4343400" cy="2618874"/>
            <a:chOff x="457200" y="1295400"/>
            <a:chExt cx="8686800" cy="5257800"/>
          </a:xfrm>
        </p:grpSpPr>
        <p:grpSp>
          <p:nvGrpSpPr>
            <p:cNvPr id="44" name="Group 33"/>
            <p:cNvGrpSpPr>
              <a:grpSpLocks/>
            </p:cNvGrpSpPr>
            <p:nvPr/>
          </p:nvGrpSpPr>
          <p:grpSpPr bwMode="auto">
            <a:xfrm>
              <a:off x="457200" y="1295400"/>
              <a:ext cx="8686800" cy="5257800"/>
              <a:chOff x="-1200" y="-240"/>
              <a:chExt cx="5472" cy="3312"/>
            </a:xfrm>
          </p:grpSpPr>
          <p:grpSp>
            <p:nvGrpSpPr>
              <p:cNvPr id="45" name="Group 34"/>
              <p:cNvGrpSpPr>
                <a:grpSpLocks/>
              </p:cNvGrpSpPr>
              <p:nvPr/>
            </p:nvGrpSpPr>
            <p:grpSpPr bwMode="auto">
              <a:xfrm>
                <a:off x="-864" y="144"/>
                <a:ext cx="4916" cy="2126"/>
                <a:chOff x="432" y="1344"/>
                <a:chExt cx="4916" cy="2126"/>
              </a:xfrm>
            </p:grpSpPr>
            <p:grpSp>
              <p:nvGrpSpPr>
                <p:cNvPr id="47" name="Group 35"/>
                <p:cNvGrpSpPr>
                  <a:grpSpLocks/>
                </p:cNvGrpSpPr>
                <p:nvPr/>
              </p:nvGrpSpPr>
              <p:grpSpPr bwMode="auto">
                <a:xfrm>
                  <a:off x="1440" y="1776"/>
                  <a:ext cx="3236" cy="1694"/>
                  <a:chOff x="1440" y="1776"/>
                  <a:chExt cx="3236" cy="1694"/>
                </a:xfrm>
              </p:grpSpPr>
              <p:sp>
                <p:nvSpPr>
                  <p:cNvPr id="72" name="Text Box 36"/>
                  <p:cNvSpPr txBox="1">
                    <a:spLocks noChangeArrowheads="1"/>
                  </p:cNvSpPr>
                  <p:nvPr/>
                </p:nvSpPr>
                <p:spPr bwMode="auto">
                  <a:xfrm>
                    <a:off x="3024" y="2784"/>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73" name="Text Box 37"/>
                  <p:cNvSpPr txBox="1">
                    <a:spLocks noChangeArrowheads="1"/>
                  </p:cNvSpPr>
                  <p:nvPr/>
                </p:nvSpPr>
                <p:spPr bwMode="auto">
                  <a:xfrm>
                    <a:off x="2400" y="273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74" name="Text Box 38"/>
                  <p:cNvSpPr txBox="1">
                    <a:spLocks noChangeArrowheads="1"/>
                  </p:cNvSpPr>
                  <p:nvPr/>
                </p:nvSpPr>
                <p:spPr bwMode="auto">
                  <a:xfrm>
                    <a:off x="4320" y="249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75" name="Text Box 39"/>
                  <p:cNvSpPr txBox="1">
                    <a:spLocks noChangeArrowheads="1"/>
                  </p:cNvSpPr>
                  <p:nvPr/>
                </p:nvSpPr>
                <p:spPr bwMode="auto">
                  <a:xfrm>
                    <a:off x="1440" y="2544"/>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76" name="Text Box 40"/>
                  <p:cNvSpPr txBox="1">
                    <a:spLocks noChangeArrowheads="1"/>
                  </p:cNvSpPr>
                  <p:nvPr/>
                </p:nvSpPr>
                <p:spPr bwMode="auto">
                  <a:xfrm>
                    <a:off x="2400" y="2208"/>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77" name="Text Box 41"/>
                  <p:cNvSpPr txBox="1">
                    <a:spLocks noChangeArrowheads="1"/>
                  </p:cNvSpPr>
                  <p:nvPr/>
                </p:nvSpPr>
                <p:spPr bwMode="auto">
                  <a:xfrm>
                    <a:off x="3312" y="225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78" name="Text Box 42"/>
                  <p:cNvSpPr txBox="1">
                    <a:spLocks noChangeArrowheads="1"/>
                  </p:cNvSpPr>
                  <p:nvPr/>
                </p:nvSpPr>
                <p:spPr bwMode="auto">
                  <a:xfrm>
                    <a:off x="2976" y="225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79" name="Text Box 43"/>
                  <p:cNvSpPr txBox="1">
                    <a:spLocks noChangeArrowheads="1"/>
                  </p:cNvSpPr>
                  <p:nvPr/>
                </p:nvSpPr>
                <p:spPr bwMode="auto">
                  <a:xfrm>
                    <a:off x="2678" y="3239"/>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80" name="Text Box 44"/>
                  <p:cNvSpPr txBox="1">
                    <a:spLocks noChangeArrowheads="1"/>
                  </p:cNvSpPr>
                  <p:nvPr/>
                </p:nvSpPr>
                <p:spPr bwMode="auto">
                  <a:xfrm>
                    <a:off x="2016" y="177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81" name="Text Box 45"/>
                  <p:cNvSpPr txBox="1">
                    <a:spLocks noChangeArrowheads="1"/>
                  </p:cNvSpPr>
                  <p:nvPr/>
                </p:nvSpPr>
                <p:spPr bwMode="auto">
                  <a:xfrm>
                    <a:off x="2208" y="3072"/>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82" name="Text Box 46"/>
                  <p:cNvSpPr txBox="1">
                    <a:spLocks noChangeArrowheads="1"/>
                  </p:cNvSpPr>
                  <p:nvPr/>
                </p:nvSpPr>
                <p:spPr bwMode="auto">
                  <a:xfrm>
                    <a:off x="3408" y="297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grpSp>
            <p:grpSp>
              <p:nvGrpSpPr>
                <p:cNvPr id="48" name="Group 47"/>
                <p:cNvGrpSpPr>
                  <a:grpSpLocks/>
                </p:cNvGrpSpPr>
                <p:nvPr/>
              </p:nvGrpSpPr>
              <p:grpSpPr bwMode="auto">
                <a:xfrm>
                  <a:off x="2112" y="1440"/>
                  <a:ext cx="3236" cy="1694"/>
                  <a:chOff x="1440" y="1776"/>
                  <a:chExt cx="3236" cy="1694"/>
                </a:xfrm>
              </p:grpSpPr>
              <p:sp>
                <p:nvSpPr>
                  <p:cNvPr id="61" name="Text Box 48"/>
                  <p:cNvSpPr txBox="1">
                    <a:spLocks noChangeArrowheads="1"/>
                  </p:cNvSpPr>
                  <p:nvPr/>
                </p:nvSpPr>
                <p:spPr bwMode="auto">
                  <a:xfrm>
                    <a:off x="3024" y="2784"/>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62" name="Text Box 49"/>
                  <p:cNvSpPr txBox="1">
                    <a:spLocks noChangeArrowheads="1"/>
                  </p:cNvSpPr>
                  <p:nvPr/>
                </p:nvSpPr>
                <p:spPr bwMode="auto">
                  <a:xfrm>
                    <a:off x="2400" y="273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63" name="Text Box 50"/>
                  <p:cNvSpPr txBox="1">
                    <a:spLocks noChangeArrowheads="1"/>
                  </p:cNvSpPr>
                  <p:nvPr/>
                </p:nvSpPr>
                <p:spPr bwMode="auto">
                  <a:xfrm>
                    <a:off x="4320" y="249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64" name="Text Box 51"/>
                  <p:cNvSpPr txBox="1">
                    <a:spLocks noChangeArrowheads="1"/>
                  </p:cNvSpPr>
                  <p:nvPr/>
                </p:nvSpPr>
                <p:spPr bwMode="auto">
                  <a:xfrm>
                    <a:off x="1440" y="2544"/>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65" name="Text Box 52"/>
                  <p:cNvSpPr txBox="1">
                    <a:spLocks noChangeArrowheads="1"/>
                  </p:cNvSpPr>
                  <p:nvPr/>
                </p:nvSpPr>
                <p:spPr bwMode="auto">
                  <a:xfrm>
                    <a:off x="2400" y="2208"/>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66" name="Text Box 53"/>
                  <p:cNvSpPr txBox="1">
                    <a:spLocks noChangeArrowheads="1"/>
                  </p:cNvSpPr>
                  <p:nvPr/>
                </p:nvSpPr>
                <p:spPr bwMode="auto">
                  <a:xfrm>
                    <a:off x="3312" y="225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67" name="Text Box 54"/>
                  <p:cNvSpPr txBox="1">
                    <a:spLocks noChangeArrowheads="1"/>
                  </p:cNvSpPr>
                  <p:nvPr/>
                </p:nvSpPr>
                <p:spPr bwMode="auto">
                  <a:xfrm>
                    <a:off x="2976" y="225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68" name="Text Box 55"/>
                  <p:cNvSpPr txBox="1">
                    <a:spLocks noChangeArrowheads="1"/>
                  </p:cNvSpPr>
                  <p:nvPr/>
                </p:nvSpPr>
                <p:spPr bwMode="auto">
                  <a:xfrm>
                    <a:off x="2678" y="3239"/>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69" name="Text Box 56"/>
                  <p:cNvSpPr txBox="1">
                    <a:spLocks noChangeArrowheads="1"/>
                  </p:cNvSpPr>
                  <p:nvPr/>
                </p:nvSpPr>
                <p:spPr bwMode="auto">
                  <a:xfrm>
                    <a:off x="2016" y="177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70" name="Text Box 57"/>
                  <p:cNvSpPr txBox="1">
                    <a:spLocks noChangeArrowheads="1"/>
                  </p:cNvSpPr>
                  <p:nvPr/>
                </p:nvSpPr>
                <p:spPr bwMode="auto">
                  <a:xfrm>
                    <a:off x="2208" y="3072"/>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71" name="Text Box 58"/>
                  <p:cNvSpPr txBox="1">
                    <a:spLocks noChangeArrowheads="1"/>
                  </p:cNvSpPr>
                  <p:nvPr/>
                </p:nvSpPr>
                <p:spPr bwMode="auto">
                  <a:xfrm>
                    <a:off x="3408" y="297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grpSp>
            <p:grpSp>
              <p:nvGrpSpPr>
                <p:cNvPr id="49" name="Group 59"/>
                <p:cNvGrpSpPr>
                  <a:grpSpLocks/>
                </p:cNvGrpSpPr>
                <p:nvPr/>
              </p:nvGrpSpPr>
              <p:grpSpPr bwMode="auto">
                <a:xfrm>
                  <a:off x="432" y="1344"/>
                  <a:ext cx="3236" cy="1694"/>
                  <a:chOff x="1440" y="1776"/>
                  <a:chExt cx="3236" cy="1694"/>
                </a:xfrm>
              </p:grpSpPr>
              <p:sp>
                <p:nvSpPr>
                  <p:cNvPr id="50" name="Text Box 60"/>
                  <p:cNvSpPr txBox="1">
                    <a:spLocks noChangeArrowheads="1"/>
                  </p:cNvSpPr>
                  <p:nvPr/>
                </p:nvSpPr>
                <p:spPr bwMode="auto">
                  <a:xfrm>
                    <a:off x="3024" y="2784"/>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51" name="Text Box 61"/>
                  <p:cNvSpPr txBox="1">
                    <a:spLocks noChangeArrowheads="1"/>
                  </p:cNvSpPr>
                  <p:nvPr/>
                </p:nvSpPr>
                <p:spPr bwMode="auto">
                  <a:xfrm>
                    <a:off x="2400" y="273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52" name="Text Box 62"/>
                  <p:cNvSpPr txBox="1">
                    <a:spLocks noChangeArrowheads="1"/>
                  </p:cNvSpPr>
                  <p:nvPr/>
                </p:nvSpPr>
                <p:spPr bwMode="auto">
                  <a:xfrm>
                    <a:off x="4320" y="249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53" name="Text Box 63"/>
                  <p:cNvSpPr txBox="1">
                    <a:spLocks noChangeArrowheads="1"/>
                  </p:cNvSpPr>
                  <p:nvPr/>
                </p:nvSpPr>
                <p:spPr bwMode="auto">
                  <a:xfrm>
                    <a:off x="1440" y="2544"/>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54" name="Text Box 64"/>
                  <p:cNvSpPr txBox="1">
                    <a:spLocks noChangeArrowheads="1"/>
                  </p:cNvSpPr>
                  <p:nvPr/>
                </p:nvSpPr>
                <p:spPr bwMode="auto">
                  <a:xfrm>
                    <a:off x="2400" y="2208"/>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55" name="Text Box 65"/>
                  <p:cNvSpPr txBox="1">
                    <a:spLocks noChangeArrowheads="1"/>
                  </p:cNvSpPr>
                  <p:nvPr/>
                </p:nvSpPr>
                <p:spPr bwMode="auto">
                  <a:xfrm>
                    <a:off x="3312" y="225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56" name="Text Box 66"/>
                  <p:cNvSpPr txBox="1">
                    <a:spLocks noChangeArrowheads="1"/>
                  </p:cNvSpPr>
                  <p:nvPr/>
                </p:nvSpPr>
                <p:spPr bwMode="auto">
                  <a:xfrm>
                    <a:off x="2976" y="225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57" name="Text Box 67"/>
                  <p:cNvSpPr txBox="1">
                    <a:spLocks noChangeArrowheads="1"/>
                  </p:cNvSpPr>
                  <p:nvPr/>
                </p:nvSpPr>
                <p:spPr bwMode="auto">
                  <a:xfrm>
                    <a:off x="2678" y="3239"/>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58" name="Text Box 68"/>
                  <p:cNvSpPr txBox="1">
                    <a:spLocks noChangeArrowheads="1"/>
                  </p:cNvSpPr>
                  <p:nvPr/>
                </p:nvSpPr>
                <p:spPr bwMode="auto">
                  <a:xfrm>
                    <a:off x="2016" y="177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59" name="Text Box 69"/>
                  <p:cNvSpPr txBox="1">
                    <a:spLocks noChangeArrowheads="1"/>
                  </p:cNvSpPr>
                  <p:nvPr/>
                </p:nvSpPr>
                <p:spPr bwMode="auto">
                  <a:xfrm>
                    <a:off x="2208" y="3072"/>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sp>
                <p:nvSpPr>
                  <p:cNvPr id="60" name="Text Box 70"/>
                  <p:cNvSpPr txBox="1">
                    <a:spLocks noChangeArrowheads="1"/>
                  </p:cNvSpPr>
                  <p:nvPr/>
                </p:nvSpPr>
                <p:spPr bwMode="auto">
                  <a:xfrm>
                    <a:off x="3408" y="2976"/>
                    <a:ext cx="356" cy="231"/>
                  </a:xfrm>
                  <a:prstGeom prst="rect">
                    <a:avLst/>
                  </a:prstGeom>
                  <a:noFill/>
                  <a:ln w="9525">
                    <a:noFill/>
                    <a:miter lim="800000"/>
                    <a:headEnd/>
                    <a:tailEnd/>
                  </a:ln>
                  <a:effectLst/>
                </p:spPr>
                <p:txBody>
                  <a:bodyPr wrap="none">
                    <a:spAutoFit/>
                  </a:bodyPr>
                  <a:lstStyle/>
                  <a:p>
                    <a:pPr algn="l"/>
                    <a:r>
                      <a:rPr lang="en-US"/>
                      <a:t>Na</a:t>
                    </a:r>
                    <a:r>
                      <a:rPr lang="en-US" baseline="30000"/>
                      <a:t>+</a:t>
                    </a:r>
                  </a:p>
                </p:txBody>
              </p:sp>
            </p:grpSp>
          </p:grpSp>
          <p:sp>
            <p:nvSpPr>
              <p:cNvPr id="46" name="Oval 71"/>
              <p:cNvSpPr>
                <a:spLocks noChangeArrowheads="1"/>
              </p:cNvSpPr>
              <p:nvPr/>
            </p:nvSpPr>
            <p:spPr bwMode="auto">
              <a:xfrm>
                <a:off x="-1200" y="-240"/>
                <a:ext cx="5472" cy="3312"/>
              </a:xfrm>
              <a:prstGeom prst="ellipse">
                <a:avLst/>
              </a:prstGeom>
              <a:solidFill>
                <a:schemeClr val="accent1">
                  <a:alpha val="58000"/>
                </a:schemeClr>
              </a:solidFill>
              <a:ln w="9525">
                <a:noFill/>
                <a:round/>
                <a:headEnd/>
                <a:tailEnd/>
              </a:ln>
              <a:effectLst/>
            </p:spPr>
            <p:txBody>
              <a:bodyPr wrap="none" anchor="ctr"/>
              <a:lstStyle/>
              <a:p>
                <a:endParaRPr lang="en-US"/>
              </a:p>
            </p:txBody>
          </p:sp>
        </p:grpSp>
        <p:grpSp>
          <p:nvGrpSpPr>
            <p:cNvPr id="84" name="Group 3"/>
            <p:cNvGrpSpPr>
              <a:grpSpLocks/>
            </p:cNvGrpSpPr>
            <p:nvPr/>
          </p:nvGrpSpPr>
          <p:grpSpPr bwMode="auto">
            <a:xfrm>
              <a:off x="1295400" y="2620963"/>
              <a:ext cx="2209800" cy="2759075"/>
              <a:chOff x="816" y="1651"/>
              <a:chExt cx="1392" cy="1738"/>
            </a:xfrm>
          </p:grpSpPr>
          <p:sp>
            <p:nvSpPr>
              <p:cNvPr id="85" name="Freeform 4"/>
              <p:cNvSpPr>
                <a:spLocks/>
              </p:cNvSpPr>
              <p:nvPr/>
            </p:nvSpPr>
            <p:spPr bwMode="auto">
              <a:xfrm>
                <a:off x="1016" y="1888"/>
                <a:ext cx="1056" cy="1344"/>
              </a:xfrm>
              <a:custGeom>
                <a:avLst/>
                <a:gdLst/>
                <a:ahLst/>
                <a:cxnLst>
                  <a:cxn ang="0">
                    <a:pos x="136" y="1040"/>
                  </a:cxn>
                  <a:cxn ang="0">
                    <a:pos x="40" y="800"/>
                  </a:cxn>
                  <a:cxn ang="0">
                    <a:pos x="376" y="656"/>
                  </a:cxn>
                  <a:cxn ang="0">
                    <a:pos x="136" y="368"/>
                  </a:cxn>
                  <a:cxn ang="0">
                    <a:pos x="424" y="128"/>
                  </a:cxn>
                  <a:cxn ang="0">
                    <a:pos x="568" y="272"/>
                  </a:cxn>
                  <a:cxn ang="0">
                    <a:pos x="424" y="368"/>
                  </a:cxn>
                  <a:cxn ang="0">
                    <a:pos x="472" y="512"/>
                  </a:cxn>
                  <a:cxn ang="0">
                    <a:pos x="760" y="560"/>
                  </a:cxn>
                  <a:cxn ang="0">
                    <a:pos x="856" y="176"/>
                  </a:cxn>
                  <a:cxn ang="0">
                    <a:pos x="712" y="32"/>
                  </a:cxn>
                  <a:cxn ang="0">
                    <a:pos x="808" y="368"/>
                  </a:cxn>
                  <a:cxn ang="0">
                    <a:pos x="1000" y="608"/>
                  </a:cxn>
                  <a:cxn ang="0">
                    <a:pos x="808" y="704"/>
                  </a:cxn>
                  <a:cxn ang="0">
                    <a:pos x="712" y="992"/>
                  </a:cxn>
                  <a:cxn ang="0">
                    <a:pos x="952" y="1328"/>
                  </a:cxn>
                  <a:cxn ang="0">
                    <a:pos x="1048" y="1088"/>
                  </a:cxn>
                  <a:cxn ang="0">
                    <a:pos x="904" y="992"/>
                  </a:cxn>
                  <a:cxn ang="0">
                    <a:pos x="520" y="992"/>
                  </a:cxn>
                  <a:cxn ang="0">
                    <a:pos x="376" y="1232"/>
                  </a:cxn>
                  <a:cxn ang="0">
                    <a:pos x="280" y="1136"/>
                  </a:cxn>
                  <a:cxn ang="0">
                    <a:pos x="472" y="896"/>
                  </a:cxn>
                </a:cxnLst>
                <a:rect l="0" t="0" r="r" b="b"/>
                <a:pathLst>
                  <a:path w="1056" h="1344">
                    <a:moveTo>
                      <a:pt x="136" y="1040"/>
                    </a:moveTo>
                    <a:cubicBezTo>
                      <a:pt x="68" y="952"/>
                      <a:pt x="0" y="864"/>
                      <a:pt x="40" y="800"/>
                    </a:cubicBezTo>
                    <a:cubicBezTo>
                      <a:pt x="80" y="736"/>
                      <a:pt x="360" y="728"/>
                      <a:pt x="376" y="656"/>
                    </a:cubicBezTo>
                    <a:cubicBezTo>
                      <a:pt x="392" y="584"/>
                      <a:pt x="128" y="456"/>
                      <a:pt x="136" y="368"/>
                    </a:cubicBezTo>
                    <a:cubicBezTo>
                      <a:pt x="144" y="280"/>
                      <a:pt x="352" y="144"/>
                      <a:pt x="424" y="128"/>
                    </a:cubicBezTo>
                    <a:cubicBezTo>
                      <a:pt x="496" y="112"/>
                      <a:pt x="568" y="232"/>
                      <a:pt x="568" y="272"/>
                    </a:cubicBezTo>
                    <a:cubicBezTo>
                      <a:pt x="568" y="312"/>
                      <a:pt x="440" y="328"/>
                      <a:pt x="424" y="368"/>
                    </a:cubicBezTo>
                    <a:cubicBezTo>
                      <a:pt x="408" y="408"/>
                      <a:pt x="416" y="480"/>
                      <a:pt x="472" y="512"/>
                    </a:cubicBezTo>
                    <a:cubicBezTo>
                      <a:pt x="528" y="544"/>
                      <a:pt x="696" y="616"/>
                      <a:pt x="760" y="560"/>
                    </a:cubicBezTo>
                    <a:cubicBezTo>
                      <a:pt x="824" y="504"/>
                      <a:pt x="864" y="264"/>
                      <a:pt x="856" y="176"/>
                    </a:cubicBezTo>
                    <a:cubicBezTo>
                      <a:pt x="848" y="88"/>
                      <a:pt x="720" y="0"/>
                      <a:pt x="712" y="32"/>
                    </a:cubicBezTo>
                    <a:cubicBezTo>
                      <a:pt x="704" y="64"/>
                      <a:pt x="760" y="272"/>
                      <a:pt x="808" y="368"/>
                    </a:cubicBezTo>
                    <a:cubicBezTo>
                      <a:pt x="856" y="464"/>
                      <a:pt x="1000" y="552"/>
                      <a:pt x="1000" y="608"/>
                    </a:cubicBezTo>
                    <a:cubicBezTo>
                      <a:pt x="1000" y="664"/>
                      <a:pt x="856" y="640"/>
                      <a:pt x="808" y="704"/>
                    </a:cubicBezTo>
                    <a:cubicBezTo>
                      <a:pt x="760" y="768"/>
                      <a:pt x="688" y="888"/>
                      <a:pt x="712" y="992"/>
                    </a:cubicBezTo>
                    <a:cubicBezTo>
                      <a:pt x="736" y="1096"/>
                      <a:pt x="896" y="1312"/>
                      <a:pt x="952" y="1328"/>
                    </a:cubicBezTo>
                    <a:cubicBezTo>
                      <a:pt x="1008" y="1344"/>
                      <a:pt x="1056" y="1144"/>
                      <a:pt x="1048" y="1088"/>
                    </a:cubicBezTo>
                    <a:cubicBezTo>
                      <a:pt x="1040" y="1032"/>
                      <a:pt x="992" y="1008"/>
                      <a:pt x="904" y="992"/>
                    </a:cubicBezTo>
                    <a:cubicBezTo>
                      <a:pt x="816" y="976"/>
                      <a:pt x="608" y="952"/>
                      <a:pt x="520" y="992"/>
                    </a:cubicBezTo>
                    <a:cubicBezTo>
                      <a:pt x="432" y="1032"/>
                      <a:pt x="416" y="1208"/>
                      <a:pt x="376" y="1232"/>
                    </a:cubicBezTo>
                    <a:cubicBezTo>
                      <a:pt x="336" y="1256"/>
                      <a:pt x="264" y="1192"/>
                      <a:pt x="280" y="1136"/>
                    </a:cubicBezTo>
                    <a:cubicBezTo>
                      <a:pt x="296" y="1080"/>
                      <a:pt x="440" y="944"/>
                      <a:pt x="472" y="896"/>
                    </a:cubicBezTo>
                  </a:path>
                </a:pathLst>
              </a:custGeom>
              <a:noFill/>
              <a:ln w="76200" cmpd="sng">
                <a:solidFill>
                  <a:schemeClr val="accent2"/>
                </a:solidFill>
                <a:round/>
                <a:headEnd/>
                <a:tailEnd/>
              </a:ln>
              <a:effectLst/>
            </p:spPr>
            <p:txBody>
              <a:bodyPr/>
              <a:lstStyle/>
              <a:p>
                <a:endParaRPr lang="en-US"/>
              </a:p>
            </p:txBody>
          </p:sp>
          <p:sp>
            <p:nvSpPr>
              <p:cNvPr id="86" name="Text Box 5"/>
              <p:cNvSpPr txBox="1">
                <a:spLocks noChangeArrowheads="1"/>
              </p:cNvSpPr>
              <p:nvPr/>
            </p:nvSpPr>
            <p:spPr bwMode="auto">
              <a:xfrm>
                <a:off x="816" y="2448"/>
                <a:ext cx="201" cy="365"/>
              </a:xfrm>
              <a:prstGeom prst="rect">
                <a:avLst/>
              </a:prstGeom>
              <a:noFill/>
              <a:ln w="9525">
                <a:noFill/>
                <a:miter lim="800000"/>
                <a:headEnd/>
                <a:tailEnd/>
              </a:ln>
              <a:effectLst/>
            </p:spPr>
            <p:txBody>
              <a:bodyPr wrap="none">
                <a:spAutoFit/>
              </a:bodyPr>
              <a:lstStyle/>
              <a:p>
                <a:pPr algn="l"/>
                <a:r>
                  <a:rPr lang="en-US" sz="3200"/>
                  <a:t>-</a:t>
                </a:r>
              </a:p>
            </p:txBody>
          </p:sp>
          <p:sp>
            <p:nvSpPr>
              <p:cNvPr id="87" name="Text Box 6"/>
              <p:cNvSpPr txBox="1">
                <a:spLocks noChangeArrowheads="1"/>
              </p:cNvSpPr>
              <p:nvPr/>
            </p:nvSpPr>
            <p:spPr bwMode="auto">
              <a:xfrm>
                <a:off x="951" y="2160"/>
                <a:ext cx="201" cy="365"/>
              </a:xfrm>
              <a:prstGeom prst="rect">
                <a:avLst/>
              </a:prstGeom>
              <a:noFill/>
              <a:ln w="9525">
                <a:noFill/>
                <a:miter lim="800000"/>
                <a:headEnd/>
                <a:tailEnd/>
              </a:ln>
              <a:effectLst/>
            </p:spPr>
            <p:txBody>
              <a:bodyPr wrap="none">
                <a:spAutoFit/>
              </a:bodyPr>
              <a:lstStyle/>
              <a:p>
                <a:pPr algn="l"/>
                <a:r>
                  <a:rPr lang="en-US" sz="3200" dirty="0"/>
                  <a:t>-</a:t>
                </a:r>
              </a:p>
            </p:txBody>
          </p:sp>
          <p:sp>
            <p:nvSpPr>
              <p:cNvPr id="88" name="Text Box 7"/>
              <p:cNvSpPr txBox="1">
                <a:spLocks noChangeArrowheads="1"/>
              </p:cNvSpPr>
              <p:nvPr/>
            </p:nvSpPr>
            <p:spPr bwMode="auto">
              <a:xfrm>
                <a:off x="1248" y="1920"/>
                <a:ext cx="201" cy="365"/>
              </a:xfrm>
              <a:prstGeom prst="rect">
                <a:avLst/>
              </a:prstGeom>
              <a:noFill/>
              <a:ln w="9525">
                <a:noFill/>
                <a:miter lim="800000"/>
                <a:headEnd/>
                <a:tailEnd/>
              </a:ln>
              <a:effectLst/>
            </p:spPr>
            <p:txBody>
              <a:bodyPr wrap="none">
                <a:spAutoFit/>
              </a:bodyPr>
              <a:lstStyle/>
              <a:p>
                <a:pPr algn="l"/>
                <a:r>
                  <a:rPr lang="en-US" sz="3200"/>
                  <a:t>-</a:t>
                </a:r>
              </a:p>
            </p:txBody>
          </p:sp>
          <p:sp>
            <p:nvSpPr>
              <p:cNvPr id="89" name="Text Box 8"/>
              <p:cNvSpPr txBox="1">
                <a:spLocks noChangeArrowheads="1"/>
              </p:cNvSpPr>
              <p:nvPr/>
            </p:nvSpPr>
            <p:spPr bwMode="auto">
              <a:xfrm>
                <a:off x="1383" y="1728"/>
                <a:ext cx="201" cy="365"/>
              </a:xfrm>
              <a:prstGeom prst="rect">
                <a:avLst/>
              </a:prstGeom>
              <a:noFill/>
              <a:ln w="9525">
                <a:noFill/>
                <a:miter lim="800000"/>
                <a:headEnd/>
                <a:tailEnd/>
              </a:ln>
              <a:effectLst/>
            </p:spPr>
            <p:txBody>
              <a:bodyPr wrap="none">
                <a:spAutoFit/>
              </a:bodyPr>
              <a:lstStyle/>
              <a:p>
                <a:pPr algn="l"/>
                <a:r>
                  <a:rPr lang="en-US" sz="3200"/>
                  <a:t>-</a:t>
                </a:r>
              </a:p>
            </p:txBody>
          </p:sp>
          <p:sp>
            <p:nvSpPr>
              <p:cNvPr id="90" name="Text Box 9"/>
              <p:cNvSpPr txBox="1">
                <a:spLocks noChangeArrowheads="1"/>
              </p:cNvSpPr>
              <p:nvPr/>
            </p:nvSpPr>
            <p:spPr bwMode="auto">
              <a:xfrm>
                <a:off x="1479" y="2304"/>
                <a:ext cx="201" cy="365"/>
              </a:xfrm>
              <a:prstGeom prst="rect">
                <a:avLst/>
              </a:prstGeom>
              <a:noFill/>
              <a:ln w="9525">
                <a:noFill/>
                <a:miter lim="800000"/>
                <a:headEnd/>
                <a:tailEnd/>
              </a:ln>
              <a:effectLst/>
            </p:spPr>
            <p:txBody>
              <a:bodyPr wrap="none">
                <a:spAutoFit/>
              </a:bodyPr>
              <a:lstStyle/>
              <a:p>
                <a:pPr algn="l"/>
                <a:r>
                  <a:rPr lang="en-US" sz="3200"/>
                  <a:t>-</a:t>
                </a:r>
              </a:p>
            </p:txBody>
          </p:sp>
          <p:sp>
            <p:nvSpPr>
              <p:cNvPr id="91" name="Text Box 10"/>
              <p:cNvSpPr txBox="1">
                <a:spLocks noChangeArrowheads="1"/>
              </p:cNvSpPr>
              <p:nvPr/>
            </p:nvSpPr>
            <p:spPr bwMode="auto">
              <a:xfrm>
                <a:off x="1719" y="1651"/>
                <a:ext cx="201" cy="365"/>
              </a:xfrm>
              <a:prstGeom prst="rect">
                <a:avLst/>
              </a:prstGeom>
              <a:noFill/>
              <a:ln w="9525">
                <a:noFill/>
                <a:miter lim="800000"/>
                <a:headEnd/>
                <a:tailEnd/>
              </a:ln>
              <a:effectLst/>
            </p:spPr>
            <p:txBody>
              <a:bodyPr wrap="none">
                <a:spAutoFit/>
              </a:bodyPr>
              <a:lstStyle/>
              <a:p>
                <a:pPr algn="l"/>
                <a:r>
                  <a:rPr lang="en-US" sz="3200"/>
                  <a:t>-</a:t>
                </a:r>
              </a:p>
            </p:txBody>
          </p:sp>
          <p:sp>
            <p:nvSpPr>
              <p:cNvPr id="92" name="Text Box 11"/>
              <p:cNvSpPr txBox="1">
                <a:spLocks noChangeArrowheads="1"/>
              </p:cNvSpPr>
              <p:nvPr/>
            </p:nvSpPr>
            <p:spPr bwMode="auto">
              <a:xfrm>
                <a:off x="2007" y="2304"/>
                <a:ext cx="201" cy="365"/>
              </a:xfrm>
              <a:prstGeom prst="rect">
                <a:avLst/>
              </a:prstGeom>
              <a:noFill/>
              <a:ln w="9525">
                <a:noFill/>
                <a:miter lim="800000"/>
                <a:headEnd/>
                <a:tailEnd/>
              </a:ln>
              <a:effectLst/>
            </p:spPr>
            <p:txBody>
              <a:bodyPr wrap="none">
                <a:spAutoFit/>
              </a:bodyPr>
              <a:lstStyle/>
              <a:p>
                <a:pPr algn="l"/>
                <a:r>
                  <a:rPr lang="en-US" sz="3200"/>
                  <a:t>-</a:t>
                </a:r>
              </a:p>
            </p:txBody>
          </p:sp>
          <p:sp>
            <p:nvSpPr>
              <p:cNvPr id="93" name="Text Box 12"/>
              <p:cNvSpPr txBox="1">
                <a:spLocks noChangeArrowheads="1"/>
              </p:cNvSpPr>
              <p:nvPr/>
            </p:nvSpPr>
            <p:spPr bwMode="auto">
              <a:xfrm>
                <a:off x="1767" y="2544"/>
                <a:ext cx="201" cy="365"/>
              </a:xfrm>
              <a:prstGeom prst="rect">
                <a:avLst/>
              </a:prstGeom>
              <a:noFill/>
              <a:ln w="9525">
                <a:noFill/>
                <a:miter lim="800000"/>
                <a:headEnd/>
                <a:tailEnd/>
              </a:ln>
              <a:effectLst/>
            </p:spPr>
            <p:txBody>
              <a:bodyPr wrap="none">
                <a:spAutoFit/>
              </a:bodyPr>
              <a:lstStyle/>
              <a:p>
                <a:pPr algn="l"/>
                <a:r>
                  <a:rPr lang="en-US" sz="3200"/>
                  <a:t>-</a:t>
                </a:r>
              </a:p>
            </p:txBody>
          </p:sp>
          <p:sp>
            <p:nvSpPr>
              <p:cNvPr id="94" name="Text Box 13"/>
              <p:cNvSpPr txBox="1">
                <a:spLocks noChangeArrowheads="1"/>
              </p:cNvSpPr>
              <p:nvPr/>
            </p:nvSpPr>
            <p:spPr bwMode="auto">
              <a:xfrm>
                <a:off x="1872" y="2784"/>
                <a:ext cx="201" cy="365"/>
              </a:xfrm>
              <a:prstGeom prst="rect">
                <a:avLst/>
              </a:prstGeom>
              <a:noFill/>
              <a:ln w="9525">
                <a:noFill/>
                <a:miter lim="800000"/>
                <a:headEnd/>
                <a:tailEnd/>
              </a:ln>
              <a:effectLst/>
            </p:spPr>
            <p:txBody>
              <a:bodyPr wrap="none">
                <a:spAutoFit/>
              </a:bodyPr>
              <a:lstStyle/>
              <a:p>
                <a:pPr algn="l"/>
                <a:r>
                  <a:rPr lang="en-US" sz="3200"/>
                  <a:t>-</a:t>
                </a:r>
              </a:p>
            </p:txBody>
          </p:sp>
          <p:sp>
            <p:nvSpPr>
              <p:cNvPr id="95" name="Text Box 14"/>
              <p:cNvSpPr txBox="1">
                <a:spLocks noChangeArrowheads="1"/>
              </p:cNvSpPr>
              <p:nvPr/>
            </p:nvSpPr>
            <p:spPr bwMode="auto">
              <a:xfrm>
                <a:off x="1287" y="2563"/>
                <a:ext cx="201" cy="365"/>
              </a:xfrm>
              <a:prstGeom prst="rect">
                <a:avLst/>
              </a:prstGeom>
              <a:noFill/>
              <a:ln w="9525">
                <a:noFill/>
                <a:miter lim="800000"/>
                <a:headEnd/>
                <a:tailEnd/>
              </a:ln>
              <a:effectLst/>
            </p:spPr>
            <p:txBody>
              <a:bodyPr wrap="none">
                <a:spAutoFit/>
              </a:bodyPr>
              <a:lstStyle/>
              <a:p>
                <a:pPr algn="l"/>
                <a:r>
                  <a:rPr lang="en-US" sz="3200"/>
                  <a:t>-</a:t>
                </a:r>
              </a:p>
            </p:txBody>
          </p:sp>
          <p:sp>
            <p:nvSpPr>
              <p:cNvPr id="96" name="Text Box 15"/>
              <p:cNvSpPr txBox="1">
                <a:spLocks noChangeArrowheads="1"/>
              </p:cNvSpPr>
              <p:nvPr/>
            </p:nvSpPr>
            <p:spPr bwMode="auto">
              <a:xfrm>
                <a:off x="1104" y="2947"/>
                <a:ext cx="201" cy="365"/>
              </a:xfrm>
              <a:prstGeom prst="rect">
                <a:avLst/>
              </a:prstGeom>
              <a:noFill/>
              <a:ln w="9525">
                <a:noFill/>
                <a:miter lim="800000"/>
                <a:headEnd/>
                <a:tailEnd/>
              </a:ln>
              <a:effectLst/>
            </p:spPr>
            <p:txBody>
              <a:bodyPr wrap="none">
                <a:spAutoFit/>
              </a:bodyPr>
              <a:lstStyle/>
              <a:p>
                <a:pPr algn="l"/>
                <a:r>
                  <a:rPr lang="en-US" sz="3200"/>
                  <a:t>-</a:t>
                </a:r>
              </a:p>
            </p:txBody>
          </p:sp>
          <p:sp>
            <p:nvSpPr>
              <p:cNvPr id="97" name="Text Box 16"/>
              <p:cNvSpPr txBox="1">
                <a:spLocks noChangeArrowheads="1"/>
              </p:cNvSpPr>
              <p:nvPr/>
            </p:nvSpPr>
            <p:spPr bwMode="auto">
              <a:xfrm>
                <a:off x="1479" y="2736"/>
                <a:ext cx="201" cy="365"/>
              </a:xfrm>
              <a:prstGeom prst="rect">
                <a:avLst/>
              </a:prstGeom>
              <a:noFill/>
              <a:ln w="9525">
                <a:noFill/>
                <a:miter lim="800000"/>
                <a:headEnd/>
                <a:tailEnd/>
              </a:ln>
              <a:effectLst/>
            </p:spPr>
            <p:txBody>
              <a:bodyPr wrap="none">
                <a:spAutoFit/>
              </a:bodyPr>
              <a:lstStyle/>
              <a:p>
                <a:pPr algn="l"/>
                <a:r>
                  <a:rPr lang="en-US" sz="3200"/>
                  <a:t>-</a:t>
                </a:r>
              </a:p>
            </p:txBody>
          </p:sp>
          <p:sp>
            <p:nvSpPr>
              <p:cNvPr id="98" name="Text Box 17"/>
              <p:cNvSpPr txBox="1">
                <a:spLocks noChangeArrowheads="1"/>
              </p:cNvSpPr>
              <p:nvPr/>
            </p:nvSpPr>
            <p:spPr bwMode="auto">
              <a:xfrm>
                <a:off x="1767" y="3024"/>
                <a:ext cx="201" cy="365"/>
              </a:xfrm>
              <a:prstGeom prst="rect">
                <a:avLst/>
              </a:prstGeom>
              <a:noFill/>
              <a:ln w="9525">
                <a:noFill/>
                <a:miter lim="800000"/>
                <a:headEnd/>
                <a:tailEnd/>
              </a:ln>
              <a:effectLst/>
            </p:spPr>
            <p:txBody>
              <a:bodyPr wrap="none">
                <a:spAutoFit/>
              </a:bodyPr>
              <a:lstStyle/>
              <a:p>
                <a:pPr algn="l"/>
                <a:r>
                  <a:rPr lang="en-US" sz="3200"/>
                  <a:t>-</a:t>
                </a:r>
              </a:p>
            </p:txBody>
          </p:sp>
        </p:grpSp>
        <p:grpSp>
          <p:nvGrpSpPr>
            <p:cNvPr id="99" name="Group 18"/>
            <p:cNvGrpSpPr>
              <a:grpSpLocks/>
            </p:cNvGrpSpPr>
            <p:nvPr/>
          </p:nvGrpSpPr>
          <p:grpSpPr bwMode="auto">
            <a:xfrm>
              <a:off x="5867400" y="2514600"/>
              <a:ext cx="2209800" cy="2759075"/>
              <a:chOff x="816" y="1651"/>
              <a:chExt cx="1392" cy="1738"/>
            </a:xfrm>
          </p:grpSpPr>
          <p:sp>
            <p:nvSpPr>
              <p:cNvPr id="100" name="Freeform 19"/>
              <p:cNvSpPr>
                <a:spLocks/>
              </p:cNvSpPr>
              <p:nvPr/>
            </p:nvSpPr>
            <p:spPr bwMode="auto">
              <a:xfrm>
                <a:off x="1016" y="1888"/>
                <a:ext cx="1056" cy="1344"/>
              </a:xfrm>
              <a:custGeom>
                <a:avLst/>
                <a:gdLst/>
                <a:ahLst/>
                <a:cxnLst>
                  <a:cxn ang="0">
                    <a:pos x="136" y="1040"/>
                  </a:cxn>
                  <a:cxn ang="0">
                    <a:pos x="40" y="800"/>
                  </a:cxn>
                  <a:cxn ang="0">
                    <a:pos x="376" y="656"/>
                  </a:cxn>
                  <a:cxn ang="0">
                    <a:pos x="136" y="368"/>
                  </a:cxn>
                  <a:cxn ang="0">
                    <a:pos x="424" y="128"/>
                  </a:cxn>
                  <a:cxn ang="0">
                    <a:pos x="568" y="272"/>
                  </a:cxn>
                  <a:cxn ang="0">
                    <a:pos x="424" y="368"/>
                  </a:cxn>
                  <a:cxn ang="0">
                    <a:pos x="472" y="512"/>
                  </a:cxn>
                  <a:cxn ang="0">
                    <a:pos x="760" y="560"/>
                  </a:cxn>
                  <a:cxn ang="0">
                    <a:pos x="856" y="176"/>
                  </a:cxn>
                  <a:cxn ang="0">
                    <a:pos x="712" y="32"/>
                  </a:cxn>
                  <a:cxn ang="0">
                    <a:pos x="808" y="368"/>
                  </a:cxn>
                  <a:cxn ang="0">
                    <a:pos x="1000" y="608"/>
                  </a:cxn>
                  <a:cxn ang="0">
                    <a:pos x="808" y="704"/>
                  </a:cxn>
                  <a:cxn ang="0">
                    <a:pos x="712" y="992"/>
                  </a:cxn>
                  <a:cxn ang="0">
                    <a:pos x="952" y="1328"/>
                  </a:cxn>
                  <a:cxn ang="0">
                    <a:pos x="1048" y="1088"/>
                  </a:cxn>
                  <a:cxn ang="0">
                    <a:pos x="904" y="992"/>
                  </a:cxn>
                  <a:cxn ang="0">
                    <a:pos x="520" y="992"/>
                  </a:cxn>
                  <a:cxn ang="0">
                    <a:pos x="376" y="1232"/>
                  </a:cxn>
                  <a:cxn ang="0">
                    <a:pos x="280" y="1136"/>
                  </a:cxn>
                  <a:cxn ang="0">
                    <a:pos x="472" y="896"/>
                  </a:cxn>
                </a:cxnLst>
                <a:rect l="0" t="0" r="r" b="b"/>
                <a:pathLst>
                  <a:path w="1056" h="1344">
                    <a:moveTo>
                      <a:pt x="136" y="1040"/>
                    </a:moveTo>
                    <a:cubicBezTo>
                      <a:pt x="68" y="952"/>
                      <a:pt x="0" y="864"/>
                      <a:pt x="40" y="800"/>
                    </a:cubicBezTo>
                    <a:cubicBezTo>
                      <a:pt x="80" y="736"/>
                      <a:pt x="360" y="728"/>
                      <a:pt x="376" y="656"/>
                    </a:cubicBezTo>
                    <a:cubicBezTo>
                      <a:pt x="392" y="584"/>
                      <a:pt x="128" y="456"/>
                      <a:pt x="136" y="368"/>
                    </a:cubicBezTo>
                    <a:cubicBezTo>
                      <a:pt x="144" y="280"/>
                      <a:pt x="352" y="144"/>
                      <a:pt x="424" y="128"/>
                    </a:cubicBezTo>
                    <a:cubicBezTo>
                      <a:pt x="496" y="112"/>
                      <a:pt x="568" y="232"/>
                      <a:pt x="568" y="272"/>
                    </a:cubicBezTo>
                    <a:cubicBezTo>
                      <a:pt x="568" y="312"/>
                      <a:pt x="440" y="328"/>
                      <a:pt x="424" y="368"/>
                    </a:cubicBezTo>
                    <a:cubicBezTo>
                      <a:pt x="408" y="408"/>
                      <a:pt x="416" y="480"/>
                      <a:pt x="472" y="512"/>
                    </a:cubicBezTo>
                    <a:cubicBezTo>
                      <a:pt x="528" y="544"/>
                      <a:pt x="696" y="616"/>
                      <a:pt x="760" y="560"/>
                    </a:cubicBezTo>
                    <a:cubicBezTo>
                      <a:pt x="824" y="504"/>
                      <a:pt x="864" y="264"/>
                      <a:pt x="856" y="176"/>
                    </a:cubicBezTo>
                    <a:cubicBezTo>
                      <a:pt x="848" y="88"/>
                      <a:pt x="720" y="0"/>
                      <a:pt x="712" y="32"/>
                    </a:cubicBezTo>
                    <a:cubicBezTo>
                      <a:pt x="704" y="64"/>
                      <a:pt x="760" y="272"/>
                      <a:pt x="808" y="368"/>
                    </a:cubicBezTo>
                    <a:cubicBezTo>
                      <a:pt x="856" y="464"/>
                      <a:pt x="1000" y="552"/>
                      <a:pt x="1000" y="608"/>
                    </a:cubicBezTo>
                    <a:cubicBezTo>
                      <a:pt x="1000" y="664"/>
                      <a:pt x="856" y="640"/>
                      <a:pt x="808" y="704"/>
                    </a:cubicBezTo>
                    <a:cubicBezTo>
                      <a:pt x="760" y="768"/>
                      <a:pt x="688" y="888"/>
                      <a:pt x="712" y="992"/>
                    </a:cubicBezTo>
                    <a:cubicBezTo>
                      <a:pt x="736" y="1096"/>
                      <a:pt x="896" y="1312"/>
                      <a:pt x="952" y="1328"/>
                    </a:cubicBezTo>
                    <a:cubicBezTo>
                      <a:pt x="1008" y="1344"/>
                      <a:pt x="1056" y="1144"/>
                      <a:pt x="1048" y="1088"/>
                    </a:cubicBezTo>
                    <a:cubicBezTo>
                      <a:pt x="1040" y="1032"/>
                      <a:pt x="992" y="1008"/>
                      <a:pt x="904" y="992"/>
                    </a:cubicBezTo>
                    <a:cubicBezTo>
                      <a:pt x="816" y="976"/>
                      <a:pt x="608" y="952"/>
                      <a:pt x="520" y="992"/>
                    </a:cubicBezTo>
                    <a:cubicBezTo>
                      <a:pt x="432" y="1032"/>
                      <a:pt x="416" y="1208"/>
                      <a:pt x="376" y="1232"/>
                    </a:cubicBezTo>
                    <a:cubicBezTo>
                      <a:pt x="336" y="1256"/>
                      <a:pt x="264" y="1192"/>
                      <a:pt x="280" y="1136"/>
                    </a:cubicBezTo>
                    <a:cubicBezTo>
                      <a:pt x="296" y="1080"/>
                      <a:pt x="440" y="944"/>
                      <a:pt x="472" y="896"/>
                    </a:cubicBezTo>
                  </a:path>
                </a:pathLst>
              </a:custGeom>
              <a:noFill/>
              <a:ln w="76200" cmpd="sng">
                <a:solidFill>
                  <a:schemeClr val="accent2"/>
                </a:solidFill>
                <a:round/>
                <a:headEnd/>
                <a:tailEnd/>
              </a:ln>
              <a:effectLst/>
            </p:spPr>
            <p:txBody>
              <a:bodyPr/>
              <a:lstStyle/>
              <a:p>
                <a:endParaRPr lang="en-US"/>
              </a:p>
            </p:txBody>
          </p:sp>
          <p:sp>
            <p:nvSpPr>
              <p:cNvPr id="101" name="Text Box 20"/>
              <p:cNvSpPr txBox="1">
                <a:spLocks noChangeArrowheads="1"/>
              </p:cNvSpPr>
              <p:nvPr/>
            </p:nvSpPr>
            <p:spPr bwMode="auto">
              <a:xfrm>
                <a:off x="816" y="2448"/>
                <a:ext cx="201" cy="365"/>
              </a:xfrm>
              <a:prstGeom prst="rect">
                <a:avLst/>
              </a:prstGeom>
              <a:noFill/>
              <a:ln w="9525">
                <a:noFill/>
                <a:miter lim="800000"/>
                <a:headEnd/>
                <a:tailEnd/>
              </a:ln>
              <a:effectLst/>
            </p:spPr>
            <p:txBody>
              <a:bodyPr wrap="none">
                <a:spAutoFit/>
              </a:bodyPr>
              <a:lstStyle/>
              <a:p>
                <a:pPr algn="l"/>
                <a:r>
                  <a:rPr lang="en-US" sz="3200"/>
                  <a:t>-</a:t>
                </a:r>
              </a:p>
            </p:txBody>
          </p:sp>
          <p:sp>
            <p:nvSpPr>
              <p:cNvPr id="102" name="Text Box 21"/>
              <p:cNvSpPr txBox="1">
                <a:spLocks noChangeArrowheads="1"/>
              </p:cNvSpPr>
              <p:nvPr/>
            </p:nvSpPr>
            <p:spPr bwMode="auto">
              <a:xfrm>
                <a:off x="951" y="2160"/>
                <a:ext cx="201" cy="365"/>
              </a:xfrm>
              <a:prstGeom prst="rect">
                <a:avLst/>
              </a:prstGeom>
              <a:noFill/>
              <a:ln w="9525">
                <a:noFill/>
                <a:miter lim="800000"/>
                <a:headEnd/>
                <a:tailEnd/>
              </a:ln>
              <a:effectLst/>
            </p:spPr>
            <p:txBody>
              <a:bodyPr wrap="none">
                <a:spAutoFit/>
              </a:bodyPr>
              <a:lstStyle/>
              <a:p>
                <a:pPr algn="l"/>
                <a:r>
                  <a:rPr lang="en-US" sz="3200"/>
                  <a:t>-</a:t>
                </a:r>
              </a:p>
            </p:txBody>
          </p:sp>
          <p:sp>
            <p:nvSpPr>
              <p:cNvPr id="103" name="Text Box 22"/>
              <p:cNvSpPr txBox="1">
                <a:spLocks noChangeArrowheads="1"/>
              </p:cNvSpPr>
              <p:nvPr/>
            </p:nvSpPr>
            <p:spPr bwMode="auto">
              <a:xfrm>
                <a:off x="1248" y="1920"/>
                <a:ext cx="201" cy="365"/>
              </a:xfrm>
              <a:prstGeom prst="rect">
                <a:avLst/>
              </a:prstGeom>
              <a:noFill/>
              <a:ln w="9525">
                <a:noFill/>
                <a:miter lim="800000"/>
                <a:headEnd/>
                <a:tailEnd/>
              </a:ln>
              <a:effectLst/>
            </p:spPr>
            <p:txBody>
              <a:bodyPr wrap="none">
                <a:spAutoFit/>
              </a:bodyPr>
              <a:lstStyle/>
              <a:p>
                <a:pPr algn="l"/>
                <a:r>
                  <a:rPr lang="en-US" sz="3200"/>
                  <a:t>-</a:t>
                </a:r>
              </a:p>
            </p:txBody>
          </p:sp>
          <p:sp>
            <p:nvSpPr>
              <p:cNvPr id="104" name="Text Box 23"/>
              <p:cNvSpPr txBox="1">
                <a:spLocks noChangeArrowheads="1"/>
              </p:cNvSpPr>
              <p:nvPr/>
            </p:nvSpPr>
            <p:spPr bwMode="auto">
              <a:xfrm>
                <a:off x="1383" y="1728"/>
                <a:ext cx="201" cy="365"/>
              </a:xfrm>
              <a:prstGeom prst="rect">
                <a:avLst/>
              </a:prstGeom>
              <a:noFill/>
              <a:ln w="9525">
                <a:noFill/>
                <a:miter lim="800000"/>
                <a:headEnd/>
                <a:tailEnd/>
              </a:ln>
              <a:effectLst/>
            </p:spPr>
            <p:txBody>
              <a:bodyPr wrap="none">
                <a:spAutoFit/>
              </a:bodyPr>
              <a:lstStyle/>
              <a:p>
                <a:pPr algn="l"/>
                <a:r>
                  <a:rPr lang="en-US" sz="3200"/>
                  <a:t>-</a:t>
                </a:r>
              </a:p>
            </p:txBody>
          </p:sp>
          <p:sp>
            <p:nvSpPr>
              <p:cNvPr id="105" name="Text Box 24"/>
              <p:cNvSpPr txBox="1">
                <a:spLocks noChangeArrowheads="1"/>
              </p:cNvSpPr>
              <p:nvPr/>
            </p:nvSpPr>
            <p:spPr bwMode="auto">
              <a:xfrm>
                <a:off x="1479" y="2304"/>
                <a:ext cx="201" cy="365"/>
              </a:xfrm>
              <a:prstGeom prst="rect">
                <a:avLst/>
              </a:prstGeom>
              <a:noFill/>
              <a:ln w="9525">
                <a:noFill/>
                <a:miter lim="800000"/>
                <a:headEnd/>
                <a:tailEnd/>
              </a:ln>
              <a:effectLst/>
            </p:spPr>
            <p:txBody>
              <a:bodyPr wrap="none">
                <a:spAutoFit/>
              </a:bodyPr>
              <a:lstStyle/>
              <a:p>
                <a:pPr algn="l"/>
                <a:r>
                  <a:rPr lang="en-US" sz="3200"/>
                  <a:t>-</a:t>
                </a:r>
              </a:p>
            </p:txBody>
          </p:sp>
          <p:sp>
            <p:nvSpPr>
              <p:cNvPr id="106" name="Text Box 25"/>
              <p:cNvSpPr txBox="1">
                <a:spLocks noChangeArrowheads="1"/>
              </p:cNvSpPr>
              <p:nvPr/>
            </p:nvSpPr>
            <p:spPr bwMode="auto">
              <a:xfrm>
                <a:off x="1719" y="1651"/>
                <a:ext cx="201" cy="365"/>
              </a:xfrm>
              <a:prstGeom prst="rect">
                <a:avLst/>
              </a:prstGeom>
              <a:noFill/>
              <a:ln w="9525">
                <a:noFill/>
                <a:miter lim="800000"/>
                <a:headEnd/>
                <a:tailEnd/>
              </a:ln>
              <a:effectLst/>
            </p:spPr>
            <p:txBody>
              <a:bodyPr wrap="none">
                <a:spAutoFit/>
              </a:bodyPr>
              <a:lstStyle/>
              <a:p>
                <a:pPr algn="l"/>
                <a:r>
                  <a:rPr lang="en-US" sz="3200"/>
                  <a:t>-</a:t>
                </a:r>
              </a:p>
            </p:txBody>
          </p:sp>
          <p:sp>
            <p:nvSpPr>
              <p:cNvPr id="107" name="Text Box 26"/>
              <p:cNvSpPr txBox="1">
                <a:spLocks noChangeArrowheads="1"/>
              </p:cNvSpPr>
              <p:nvPr/>
            </p:nvSpPr>
            <p:spPr bwMode="auto">
              <a:xfrm>
                <a:off x="2007" y="2304"/>
                <a:ext cx="201" cy="365"/>
              </a:xfrm>
              <a:prstGeom prst="rect">
                <a:avLst/>
              </a:prstGeom>
              <a:noFill/>
              <a:ln w="9525">
                <a:noFill/>
                <a:miter lim="800000"/>
                <a:headEnd/>
                <a:tailEnd/>
              </a:ln>
              <a:effectLst/>
            </p:spPr>
            <p:txBody>
              <a:bodyPr wrap="none">
                <a:spAutoFit/>
              </a:bodyPr>
              <a:lstStyle/>
              <a:p>
                <a:pPr algn="l"/>
                <a:r>
                  <a:rPr lang="en-US" sz="3200"/>
                  <a:t>-</a:t>
                </a:r>
              </a:p>
            </p:txBody>
          </p:sp>
          <p:sp>
            <p:nvSpPr>
              <p:cNvPr id="108" name="Text Box 27"/>
              <p:cNvSpPr txBox="1">
                <a:spLocks noChangeArrowheads="1"/>
              </p:cNvSpPr>
              <p:nvPr/>
            </p:nvSpPr>
            <p:spPr bwMode="auto">
              <a:xfrm>
                <a:off x="1767" y="2544"/>
                <a:ext cx="201" cy="365"/>
              </a:xfrm>
              <a:prstGeom prst="rect">
                <a:avLst/>
              </a:prstGeom>
              <a:noFill/>
              <a:ln w="9525">
                <a:noFill/>
                <a:miter lim="800000"/>
                <a:headEnd/>
                <a:tailEnd/>
              </a:ln>
              <a:effectLst/>
            </p:spPr>
            <p:txBody>
              <a:bodyPr wrap="none">
                <a:spAutoFit/>
              </a:bodyPr>
              <a:lstStyle/>
              <a:p>
                <a:pPr algn="l"/>
                <a:r>
                  <a:rPr lang="en-US" sz="3200"/>
                  <a:t>-</a:t>
                </a:r>
              </a:p>
            </p:txBody>
          </p:sp>
          <p:sp>
            <p:nvSpPr>
              <p:cNvPr id="109" name="Text Box 28"/>
              <p:cNvSpPr txBox="1">
                <a:spLocks noChangeArrowheads="1"/>
              </p:cNvSpPr>
              <p:nvPr/>
            </p:nvSpPr>
            <p:spPr bwMode="auto">
              <a:xfrm>
                <a:off x="1872" y="2784"/>
                <a:ext cx="201" cy="365"/>
              </a:xfrm>
              <a:prstGeom prst="rect">
                <a:avLst/>
              </a:prstGeom>
              <a:noFill/>
              <a:ln w="9525">
                <a:noFill/>
                <a:miter lim="800000"/>
                <a:headEnd/>
                <a:tailEnd/>
              </a:ln>
              <a:effectLst/>
            </p:spPr>
            <p:txBody>
              <a:bodyPr wrap="none">
                <a:spAutoFit/>
              </a:bodyPr>
              <a:lstStyle/>
              <a:p>
                <a:pPr algn="l"/>
                <a:r>
                  <a:rPr lang="en-US" sz="3200"/>
                  <a:t>-</a:t>
                </a:r>
              </a:p>
            </p:txBody>
          </p:sp>
          <p:sp>
            <p:nvSpPr>
              <p:cNvPr id="110" name="Text Box 29"/>
              <p:cNvSpPr txBox="1">
                <a:spLocks noChangeArrowheads="1"/>
              </p:cNvSpPr>
              <p:nvPr/>
            </p:nvSpPr>
            <p:spPr bwMode="auto">
              <a:xfrm>
                <a:off x="1287" y="2563"/>
                <a:ext cx="201" cy="365"/>
              </a:xfrm>
              <a:prstGeom prst="rect">
                <a:avLst/>
              </a:prstGeom>
              <a:noFill/>
              <a:ln w="9525">
                <a:noFill/>
                <a:miter lim="800000"/>
                <a:headEnd/>
                <a:tailEnd/>
              </a:ln>
              <a:effectLst/>
            </p:spPr>
            <p:txBody>
              <a:bodyPr wrap="none">
                <a:spAutoFit/>
              </a:bodyPr>
              <a:lstStyle/>
              <a:p>
                <a:pPr algn="l"/>
                <a:r>
                  <a:rPr lang="en-US" sz="3200"/>
                  <a:t>-</a:t>
                </a:r>
              </a:p>
            </p:txBody>
          </p:sp>
          <p:sp>
            <p:nvSpPr>
              <p:cNvPr id="111" name="Text Box 30"/>
              <p:cNvSpPr txBox="1">
                <a:spLocks noChangeArrowheads="1"/>
              </p:cNvSpPr>
              <p:nvPr/>
            </p:nvSpPr>
            <p:spPr bwMode="auto">
              <a:xfrm>
                <a:off x="1104" y="2947"/>
                <a:ext cx="201" cy="365"/>
              </a:xfrm>
              <a:prstGeom prst="rect">
                <a:avLst/>
              </a:prstGeom>
              <a:noFill/>
              <a:ln w="9525">
                <a:noFill/>
                <a:miter lim="800000"/>
                <a:headEnd/>
                <a:tailEnd/>
              </a:ln>
              <a:effectLst/>
            </p:spPr>
            <p:txBody>
              <a:bodyPr wrap="none">
                <a:spAutoFit/>
              </a:bodyPr>
              <a:lstStyle/>
              <a:p>
                <a:pPr algn="l"/>
                <a:r>
                  <a:rPr lang="en-US" sz="3200"/>
                  <a:t>-</a:t>
                </a:r>
              </a:p>
            </p:txBody>
          </p:sp>
          <p:sp>
            <p:nvSpPr>
              <p:cNvPr id="112" name="Text Box 31"/>
              <p:cNvSpPr txBox="1">
                <a:spLocks noChangeArrowheads="1"/>
              </p:cNvSpPr>
              <p:nvPr/>
            </p:nvSpPr>
            <p:spPr bwMode="auto">
              <a:xfrm>
                <a:off x="1479" y="2736"/>
                <a:ext cx="201" cy="365"/>
              </a:xfrm>
              <a:prstGeom prst="rect">
                <a:avLst/>
              </a:prstGeom>
              <a:noFill/>
              <a:ln w="9525">
                <a:noFill/>
                <a:miter lim="800000"/>
                <a:headEnd/>
                <a:tailEnd/>
              </a:ln>
              <a:effectLst/>
            </p:spPr>
            <p:txBody>
              <a:bodyPr wrap="none">
                <a:spAutoFit/>
              </a:bodyPr>
              <a:lstStyle/>
              <a:p>
                <a:pPr algn="l"/>
                <a:r>
                  <a:rPr lang="en-US" sz="3200" dirty="0"/>
                  <a:t>-</a:t>
                </a:r>
              </a:p>
            </p:txBody>
          </p:sp>
          <p:sp>
            <p:nvSpPr>
              <p:cNvPr id="113" name="Text Box 32"/>
              <p:cNvSpPr txBox="1">
                <a:spLocks noChangeArrowheads="1"/>
              </p:cNvSpPr>
              <p:nvPr/>
            </p:nvSpPr>
            <p:spPr bwMode="auto">
              <a:xfrm>
                <a:off x="1767" y="3024"/>
                <a:ext cx="201" cy="365"/>
              </a:xfrm>
              <a:prstGeom prst="rect">
                <a:avLst/>
              </a:prstGeom>
              <a:noFill/>
              <a:ln w="9525">
                <a:noFill/>
                <a:miter lim="800000"/>
                <a:headEnd/>
                <a:tailEnd/>
              </a:ln>
              <a:effectLst/>
            </p:spPr>
            <p:txBody>
              <a:bodyPr wrap="none">
                <a:spAutoFit/>
              </a:bodyPr>
              <a:lstStyle/>
              <a:p>
                <a:pPr algn="l"/>
                <a:r>
                  <a:rPr lang="en-US" sz="3200"/>
                  <a:t>-</a:t>
                </a:r>
              </a:p>
            </p:txBody>
          </p:sp>
        </p:grpSp>
      </p:grpSp>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1037" name="Group 13"/>
          <p:cNvGrpSpPr>
            <a:grpSpLocks noChangeAspect="1"/>
          </p:cNvGrpSpPr>
          <p:nvPr/>
        </p:nvGrpSpPr>
        <p:grpSpPr bwMode="auto">
          <a:xfrm>
            <a:off x="-381000" y="5334000"/>
            <a:ext cx="14706600" cy="1219200"/>
            <a:chOff x="-2400" y="3408"/>
            <a:chExt cx="13367" cy="768"/>
          </a:xfrm>
        </p:grpSpPr>
        <p:sp>
          <p:nvSpPr>
            <p:cNvPr id="1036" name="AutoShape 12"/>
            <p:cNvSpPr>
              <a:spLocks noChangeAspect="1" noChangeArrowheads="1" noTextEdit="1"/>
            </p:cNvSpPr>
            <p:nvPr/>
          </p:nvSpPr>
          <p:spPr bwMode="auto">
            <a:xfrm>
              <a:off x="-2400" y="3408"/>
              <a:ext cx="13367" cy="76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8" name="Freeform 14"/>
            <p:cNvSpPr>
              <a:spLocks/>
            </p:cNvSpPr>
            <p:nvPr/>
          </p:nvSpPr>
          <p:spPr bwMode="auto">
            <a:xfrm>
              <a:off x="3148" y="3545"/>
              <a:ext cx="165" cy="212"/>
            </a:xfrm>
            <a:custGeom>
              <a:avLst/>
              <a:gdLst/>
              <a:ahLst/>
              <a:cxnLst>
                <a:cxn ang="0">
                  <a:pos x="24" y="1"/>
                </a:cxn>
                <a:cxn ang="0">
                  <a:pos x="22" y="7"/>
                </a:cxn>
                <a:cxn ang="0">
                  <a:pos x="20" y="7"/>
                </a:cxn>
                <a:cxn ang="0">
                  <a:pos x="19" y="3"/>
                </a:cxn>
                <a:cxn ang="0">
                  <a:pos x="16" y="2"/>
                </a:cxn>
                <a:cxn ang="0">
                  <a:pos x="10" y="5"/>
                </a:cxn>
                <a:cxn ang="0">
                  <a:pos x="6" y="13"/>
                </a:cxn>
                <a:cxn ang="0">
                  <a:pos x="4" y="22"/>
                </a:cxn>
                <a:cxn ang="0">
                  <a:pos x="6" y="27"/>
                </a:cxn>
                <a:cxn ang="0">
                  <a:pos x="9" y="29"/>
                </a:cxn>
                <a:cxn ang="0">
                  <a:pos x="12" y="29"/>
                </a:cxn>
                <a:cxn ang="0">
                  <a:pos x="15" y="27"/>
                </a:cxn>
                <a:cxn ang="0">
                  <a:pos x="17" y="24"/>
                </a:cxn>
                <a:cxn ang="0">
                  <a:pos x="19" y="24"/>
                </a:cxn>
                <a:cxn ang="0">
                  <a:pos x="17" y="30"/>
                </a:cxn>
                <a:cxn ang="0">
                  <a:pos x="9" y="31"/>
                </a:cxn>
                <a:cxn ang="0">
                  <a:pos x="2" y="29"/>
                </a:cxn>
                <a:cxn ang="0">
                  <a:pos x="0" y="22"/>
                </a:cxn>
                <a:cxn ang="0">
                  <a:pos x="1" y="14"/>
                </a:cxn>
                <a:cxn ang="0">
                  <a:pos x="5" y="7"/>
                </a:cxn>
                <a:cxn ang="0">
                  <a:pos x="10" y="2"/>
                </a:cxn>
                <a:cxn ang="0">
                  <a:pos x="16" y="0"/>
                </a:cxn>
                <a:cxn ang="0">
                  <a:pos x="20" y="0"/>
                </a:cxn>
                <a:cxn ang="0">
                  <a:pos x="24" y="1"/>
                </a:cxn>
                <a:cxn ang="0">
                  <a:pos x="24" y="1"/>
                </a:cxn>
              </a:cxnLst>
              <a:rect l="0" t="0" r="r" b="b"/>
              <a:pathLst>
                <a:path w="24" h="31">
                  <a:moveTo>
                    <a:pt x="24" y="1"/>
                  </a:moveTo>
                  <a:lnTo>
                    <a:pt x="22" y="7"/>
                  </a:lnTo>
                  <a:lnTo>
                    <a:pt x="20" y="7"/>
                  </a:lnTo>
                  <a:cubicBezTo>
                    <a:pt x="20" y="5"/>
                    <a:pt x="20" y="4"/>
                    <a:pt x="19" y="3"/>
                  </a:cubicBezTo>
                  <a:cubicBezTo>
                    <a:pt x="18" y="3"/>
                    <a:pt x="17" y="2"/>
                    <a:pt x="16" y="2"/>
                  </a:cubicBezTo>
                  <a:cubicBezTo>
                    <a:pt x="14" y="2"/>
                    <a:pt x="12" y="3"/>
                    <a:pt x="10" y="5"/>
                  </a:cubicBezTo>
                  <a:cubicBezTo>
                    <a:pt x="8" y="7"/>
                    <a:pt x="7" y="10"/>
                    <a:pt x="6" y="13"/>
                  </a:cubicBezTo>
                  <a:cubicBezTo>
                    <a:pt x="5" y="17"/>
                    <a:pt x="4" y="20"/>
                    <a:pt x="4" y="22"/>
                  </a:cubicBezTo>
                  <a:cubicBezTo>
                    <a:pt x="4" y="25"/>
                    <a:pt x="5" y="26"/>
                    <a:pt x="6" y="27"/>
                  </a:cubicBezTo>
                  <a:cubicBezTo>
                    <a:pt x="6" y="29"/>
                    <a:pt x="8" y="29"/>
                    <a:pt x="9" y="29"/>
                  </a:cubicBezTo>
                  <a:cubicBezTo>
                    <a:pt x="10" y="29"/>
                    <a:pt x="11" y="29"/>
                    <a:pt x="12" y="29"/>
                  </a:cubicBezTo>
                  <a:cubicBezTo>
                    <a:pt x="13" y="28"/>
                    <a:pt x="14" y="28"/>
                    <a:pt x="15" y="27"/>
                  </a:cubicBezTo>
                  <a:cubicBezTo>
                    <a:pt x="15" y="26"/>
                    <a:pt x="16" y="25"/>
                    <a:pt x="17" y="24"/>
                  </a:cubicBezTo>
                  <a:lnTo>
                    <a:pt x="19" y="24"/>
                  </a:lnTo>
                  <a:lnTo>
                    <a:pt x="17" y="30"/>
                  </a:lnTo>
                  <a:cubicBezTo>
                    <a:pt x="15" y="31"/>
                    <a:pt x="12" y="31"/>
                    <a:pt x="9" y="31"/>
                  </a:cubicBezTo>
                  <a:cubicBezTo>
                    <a:pt x="6" y="31"/>
                    <a:pt x="4" y="30"/>
                    <a:pt x="2" y="29"/>
                  </a:cubicBezTo>
                  <a:cubicBezTo>
                    <a:pt x="1" y="27"/>
                    <a:pt x="0" y="25"/>
                    <a:pt x="0" y="22"/>
                  </a:cubicBezTo>
                  <a:cubicBezTo>
                    <a:pt x="0" y="20"/>
                    <a:pt x="0" y="17"/>
                    <a:pt x="1" y="14"/>
                  </a:cubicBezTo>
                  <a:cubicBezTo>
                    <a:pt x="2" y="11"/>
                    <a:pt x="3" y="9"/>
                    <a:pt x="5" y="7"/>
                  </a:cubicBezTo>
                  <a:cubicBezTo>
                    <a:pt x="6" y="5"/>
                    <a:pt x="8" y="3"/>
                    <a:pt x="10" y="2"/>
                  </a:cubicBezTo>
                  <a:cubicBezTo>
                    <a:pt x="12" y="1"/>
                    <a:pt x="14" y="0"/>
                    <a:pt x="16" y="0"/>
                  </a:cubicBezTo>
                  <a:cubicBezTo>
                    <a:pt x="17" y="0"/>
                    <a:pt x="19" y="0"/>
                    <a:pt x="20" y="0"/>
                  </a:cubicBezTo>
                  <a:cubicBezTo>
                    <a:pt x="21" y="1"/>
                    <a:pt x="22" y="1"/>
                    <a:pt x="24" y="1"/>
                  </a:cubicBezTo>
                  <a:lnTo>
                    <a:pt x="24" y="1"/>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9" name="Freeform 15"/>
            <p:cNvSpPr>
              <a:spLocks noEditPoints="1"/>
            </p:cNvSpPr>
            <p:nvPr/>
          </p:nvSpPr>
          <p:spPr bwMode="auto">
            <a:xfrm>
              <a:off x="3436" y="3627"/>
              <a:ext cx="192" cy="82"/>
            </a:xfrm>
            <a:custGeom>
              <a:avLst/>
              <a:gdLst/>
              <a:ahLst/>
              <a:cxnLst>
                <a:cxn ang="0">
                  <a:pos x="0" y="3"/>
                </a:cxn>
                <a:cxn ang="0">
                  <a:pos x="0" y="0"/>
                </a:cxn>
                <a:cxn ang="0">
                  <a:pos x="28" y="0"/>
                </a:cxn>
                <a:cxn ang="0">
                  <a:pos x="28" y="3"/>
                </a:cxn>
                <a:cxn ang="0">
                  <a:pos x="0" y="3"/>
                </a:cxn>
                <a:cxn ang="0">
                  <a:pos x="0" y="12"/>
                </a:cxn>
                <a:cxn ang="0">
                  <a:pos x="0" y="9"/>
                </a:cxn>
                <a:cxn ang="0">
                  <a:pos x="28" y="9"/>
                </a:cxn>
                <a:cxn ang="0">
                  <a:pos x="28" y="12"/>
                </a:cxn>
                <a:cxn ang="0">
                  <a:pos x="0" y="12"/>
                </a:cxn>
              </a:cxnLst>
              <a:rect l="0" t="0" r="r" b="b"/>
              <a:pathLst>
                <a:path w="28" h="12">
                  <a:moveTo>
                    <a:pt x="0" y="3"/>
                  </a:moveTo>
                  <a:lnTo>
                    <a:pt x="0" y="0"/>
                  </a:lnTo>
                  <a:lnTo>
                    <a:pt x="28" y="0"/>
                  </a:lnTo>
                  <a:lnTo>
                    <a:pt x="28" y="3"/>
                  </a:lnTo>
                  <a:lnTo>
                    <a:pt x="0" y="3"/>
                  </a:lnTo>
                  <a:close/>
                  <a:moveTo>
                    <a:pt x="0" y="12"/>
                  </a:moveTo>
                  <a:lnTo>
                    <a:pt x="0" y="9"/>
                  </a:lnTo>
                  <a:lnTo>
                    <a:pt x="28" y="9"/>
                  </a:lnTo>
                  <a:lnTo>
                    <a:pt x="28" y="12"/>
                  </a:lnTo>
                  <a:lnTo>
                    <a:pt x="0" y="12"/>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0" name="Freeform 16"/>
            <p:cNvSpPr>
              <a:spLocks noEditPoints="1"/>
            </p:cNvSpPr>
            <p:nvPr/>
          </p:nvSpPr>
          <p:spPr bwMode="auto">
            <a:xfrm>
              <a:off x="3745" y="3545"/>
              <a:ext cx="185" cy="212"/>
            </a:xfrm>
            <a:custGeom>
              <a:avLst/>
              <a:gdLst/>
              <a:ahLst/>
              <a:cxnLst>
                <a:cxn ang="0">
                  <a:pos x="19" y="15"/>
                </a:cxn>
                <a:cxn ang="0">
                  <a:pos x="23" y="18"/>
                </a:cxn>
                <a:cxn ang="0">
                  <a:pos x="24" y="21"/>
                </a:cxn>
                <a:cxn ang="0">
                  <a:pos x="22" y="26"/>
                </a:cxn>
                <a:cxn ang="0">
                  <a:pos x="18" y="30"/>
                </a:cxn>
                <a:cxn ang="0">
                  <a:pos x="10" y="31"/>
                </a:cxn>
                <a:cxn ang="0">
                  <a:pos x="0" y="31"/>
                </a:cxn>
                <a:cxn ang="0">
                  <a:pos x="1" y="30"/>
                </a:cxn>
                <a:cxn ang="0">
                  <a:pos x="2" y="30"/>
                </a:cxn>
                <a:cxn ang="0">
                  <a:pos x="3" y="29"/>
                </a:cxn>
                <a:cxn ang="0">
                  <a:pos x="3" y="27"/>
                </a:cxn>
                <a:cxn ang="0">
                  <a:pos x="4" y="24"/>
                </a:cxn>
                <a:cxn ang="0">
                  <a:pos x="8" y="7"/>
                </a:cxn>
                <a:cxn ang="0">
                  <a:pos x="8" y="3"/>
                </a:cxn>
                <a:cxn ang="0">
                  <a:pos x="8" y="2"/>
                </a:cxn>
                <a:cxn ang="0">
                  <a:pos x="6" y="1"/>
                </a:cxn>
                <a:cxn ang="0">
                  <a:pos x="6" y="0"/>
                </a:cxn>
                <a:cxn ang="0">
                  <a:pos x="17" y="0"/>
                </a:cxn>
                <a:cxn ang="0">
                  <a:pos x="23" y="1"/>
                </a:cxn>
                <a:cxn ang="0">
                  <a:pos x="26" y="3"/>
                </a:cxn>
                <a:cxn ang="0">
                  <a:pos x="27" y="6"/>
                </a:cxn>
                <a:cxn ang="0">
                  <a:pos x="25" y="12"/>
                </a:cxn>
                <a:cxn ang="0">
                  <a:pos x="19" y="15"/>
                </a:cxn>
                <a:cxn ang="0">
                  <a:pos x="19" y="15"/>
                </a:cxn>
                <a:cxn ang="0">
                  <a:pos x="13" y="14"/>
                </a:cxn>
                <a:cxn ang="0">
                  <a:pos x="17" y="14"/>
                </a:cxn>
                <a:cxn ang="0">
                  <a:pos x="20" y="12"/>
                </a:cxn>
                <a:cxn ang="0">
                  <a:pos x="22" y="10"/>
                </a:cxn>
                <a:cxn ang="0">
                  <a:pos x="22" y="6"/>
                </a:cxn>
                <a:cxn ang="0">
                  <a:pos x="22" y="5"/>
                </a:cxn>
                <a:cxn ang="0">
                  <a:pos x="21" y="3"/>
                </a:cxn>
                <a:cxn ang="0">
                  <a:pos x="19" y="2"/>
                </a:cxn>
                <a:cxn ang="0">
                  <a:pos x="16" y="2"/>
                </a:cxn>
                <a:cxn ang="0">
                  <a:pos x="13" y="2"/>
                </a:cxn>
                <a:cxn ang="0">
                  <a:pos x="10" y="14"/>
                </a:cxn>
                <a:cxn ang="0">
                  <a:pos x="13" y="14"/>
                </a:cxn>
                <a:cxn ang="0">
                  <a:pos x="7" y="29"/>
                </a:cxn>
                <a:cxn ang="0">
                  <a:pos x="10" y="29"/>
                </a:cxn>
                <a:cxn ang="0">
                  <a:pos x="15" y="28"/>
                </a:cxn>
                <a:cxn ang="0">
                  <a:pos x="18" y="26"/>
                </a:cxn>
                <a:cxn ang="0">
                  <a:pos x="20" y="21"/>
                </a:cxn>
                <a:cxn ang="0">
                  <a:pos x="18" y="17"/>
                </a:cxn>
                <a:cxn ang="0">
                  <a:pos x="14" y="16"/>
                </a:cxn>
                <a:cxn ang="0">
                  <a:pos x="10" y="16"/>
                </a:cxn>
                <a:cxn ang="0">
                  <a:pos x="7" y="29"/>
                </a:cxn>
              </a:cxnLst>
              <a:rect l="0" t="0" r="r" b="b"/>
              <a:pathLst>
                <a:path w="27" h="31">
                  <a:moveTo>
                    <a:pt x="19" y="15"/>
                  </a:moveTo>
                  <a:cubicBezTo>
                    <a:pt x="21" y="16"/>
                    <a:pt x="22" y="17"/>
                    <a:pt x="23" y="18"/>
                  </a:cubicBezTo>
                  <a:cubicBezTo>
                    <a:pt x="23" y="19"/>
                    <a:pt x="24" y="20"/>
                    <a:pt x="24" y="21"/>
                  </a:cubicBezTo>
                  <a:cubicBezTo>
                    <a:pt x="24" y="23"/>
                    <a:pt x="23" y="25"/>
                    <a:pt x="22" y="26"/>
                  </a:cubicBezTo>
                  <a:cubicBezTo>
                    <a:pt x="22" y="28"/>
                    <a:pt x="20" y="29"/>
                    <a:pt x="18" y="30"/>
                  </a:cubicBezTo>
                  <a:cubicBezTo>
                    <a:pt x="16" y="31"/>
                    <a:pt x="14" y="31"/>
                    <a:pt x="10" y="31"/>
                  </a:cubicBezTo>
                  <a:lnTo>
                    <a:pt x="0" y="31"/>
                  </a:lnTo>
                  <a:lnTo>
                    <a:pt x="1" y="30"/>
                  </a:lnTo>
                  <a:cubicBezTo>
                    <a:pt x="1" y="30"/>
                    <a:pt x="2" y="30"/>
                    <a:pt x="2" y="30"/>
                  </a:cubicBezTo>
                  <a:cubicBezTo>
                    <a:pt x="2" y="29"/>
                    <a:pt x="2" y="29"/>
                    <a:pt x="3" y="29"/>
                  </a:cubicBezTo>
                  <a:cubicBezTo>
                    <a:pt x="3" y="28"/>
                    <a:pt x="3" y="28"/>
                    <a:pt x="3" y="27"/>
                  </a:cubicBezTo>
                  <a:cubicBezTo>
                    <a:pt x="3" y="27"/>
                    <a:pt x="4" y="26"/>
                    <a:pt x="4" y="24"/>
                  </a:cubicBezTo>
                  <a:lnTo>
                    <a:pt x="8" y="7"/>
                  </a:lnTo>
                  <a:cubicBezTo>
                    <a:pt x="8" y="5"/>
                    <a:pt x="8" y="4"/>
                    <a:pt x="8" y="3"/>
                  </a:cubicBezTo>
                  <a:cubicBezTo>
                    <a:pt x="8" y="2"/>
                    <a:pt x="8" y="2"/>
                    <a:pt x="8" y="2"/>
                  </a:cubicBezTo>
                  <a:cubicBezTo>
                    <a:pt x="7" y="1"/>
                    <a:pt x="7" y="1"/>
                    <a:pt x="6" y="1"/>
                  </a:cubicBezTo>
                  <a:lnTo>
                    <a:pt x="6" y="0"/>
                  </a:lnTo>
                  <a:lnTo>
                    <a:pt x="17" y="0"/>
                  </a:lnTo>
                  <a:cubicBezTo>
                    <a:pt x="20" y="0"/>
                    <a:pt x="21" y="0"/>
                    <a:pt x="23" y="1"/>
                  </a:cubicBezTo>
                  <a:cubicBezTo>
                    <a:pt x="24" y="1"/>
                    <a:pt x="25" y="2"/>
                    <a:pt x="26" y="3"/>
                  </a:cubicBezTo>
                  <a:cubicBezTo>
                    <a:pt x="26" y="4"/>
                    <a:pt x="27" y="5"/>
                    <a:pt x="27" y="6"/>
                  </a:cubicBezTo>
                  <a:cubicBezTo>
                    <a:pt x="27" y="8"/>
                    <a:pt x="26" y="10"/>
                    <a:pt x="25" y="12"/>
                  </a:cubicBezTo>
                  <a:cubicBezTo>
                    <a:pt x="24" y="13"/>
                    <a:pt x="22" y="14"/>
                    <a:pt x="19" y="15"/>
                  </a:cubicBezTo>
                  <a:lnTo>
                    <a:pt x="19" y="15"/>
                  </a:lnTo>
                  <a:close/>
                  <a:moveTo>
                    <a:pt x="13" y="14"/>
                  </a:moveTo>
                  <a:cubicBezTo>
                    <a:pt x="15" y="14"/>
                    <a:pt x="16" y="14"/>
                    <a:pt x="17" y="14"/>
                  </a:cubicBezTo>
                  <a:cubicBezTo>
                    <a:pt x="19" y="13"/>
                    <a:pt x="19" y="13"/>
                    <a:pt x="20" y="12"/>
                  </a:cubicBezTo>
                  <a:cubicBezTo>
                    <a:pt x="21" y="11"/>
                    <a:pt x="22" y="11"/>
                    <a:pt x="22" y="10"/>
                  </a:cubicBezTo>
                  <a:cubicBezTo>
                    <a:pt x="22" y="9"/>
                    <a:pt x="22" y="8"/>
                    <a:pt x="22" y="6"/>
                  </a:cubicBezTo>
                  <a:cubicBezTo>
                    <a:pt x="22" y="6"/>
                    <a:pt x="22" y="5"/>
                    <a:pt x="22" y="5"/>
                  </a:cubicBezTo>
                  <a:cubicBezTo>
                    <a:pt x="22" y="4"/>
                    <a:pt x="22" y="4"/>
                    <a:pt x="21" y="3"/>
                  </a:cubicBezTo>
                  <a:cubicBezTo>
                    <a:pt x="20" y="3"/>
                    <a:pt x="20" y="3"/>
                    <a:pt x="19" y="2"/>
                  </a:cubicBezTo>
                  <a:cubicBezTo>
                    <a:pt x="18" y="2"/>
                    <a:pt x="17" y="2"/>
                    <a:pt x="16" y="2"/>
                  </a:cubicBezTo>
                  <a:cubicBezTo>
                    <a:pt x="15" y="2"/>
                    <a:pt x="14" y="2"/>
                    <a:pt x="13" y="2"/>
                  </a:cubicBezTo>
                  <a:lnTo>
                    <a:pt x="10" y="14"/>
                  </a:lnTo>
                  <a:lnTo>
                    <a:pt x="13" y="14"/>
                  </a:lnTo>
                  <a:close/>
                  <a:moveTo>
                    <a:pt x="7" y="29"/>
                  </a:moveTo>
                  <a:cubicBezTo>
                    <a:pt x="8" y="29"/>
                    <a:pt x="9" y="29"/>
                    <a:pt x="10" y="29"/>
                  </a:cubicBezTo>
                  <a:cubicBezTo>
                    <a:pt x="12" y="29"/>
                    <a:pt x="14" y="29"/>
                    <a:pt x="15" y="28"/>
                  </a:cubicBezTo>
                  <a:cubicBezTo>
                    <a:pt x="16" y="28"/>
                    <a:pt x="17" y="27"/>
                    <a:pt x="18" y="26"/>
                  </a:cubicBezTo>
                  <a:cubicBezTo>
                    <a:pt x="19" y="24"/>
                    <a:pt x="20" y="23"/>
                    <a:pt x="20" y="21"/>
                  </a:cubicBezTo>
                  <a:cubicBezTo>
                    <a:pt x="20" y="19"/>
                    <a:pt x="19" y="18"/>
                    <a:pt x="18" y="17"/>
                  </a:cubicBezTo>
                  <a:cubicBezTo>
                    <a:pt x="17" y="16"/>
                    <a:pt x="16" y="16"/>
                    <a:pt x="14" y="16"/>
                  </a:cubicBezTo>
                  <a:lnTo>
                    <a:pt x="10" y="16"/>
                  </a:lnTo>
                  <a:lnTo>
                    <a:pt x="7" y="29"/>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1" name="Freeform 17"/>
            <p:cNvSpPr>
              <a:spLocks/>
            </p:cNvSpPr>
            <p:nvPr/>
          </p:nvSpPr>
          <p:spPr bwMode="auto">
            <a:xfrm>
              <a:off x="4047" y="3566"/>
              <a:ext cx="192" cy="198"/>
            </a:xfrm>
            <a:custGeom>
              <a:avLst/>
              <a:gdLst/>
              <a:ahLst/>
              <a:cxnLst>
                <a:cxn ang="0">
                  <a:pos x="16" y="16"/>
                </a:cxn>
                <a:cxn ang="0">
                  <a:pos x="16" y="29"/>
                </a:cxn>
                <a:cxn ang="0">
                  <a:pos x="13" y="29"/>
                </a:cxn>
                <a:cxn ang="0">
                  <a:pos x="13" y="16"/>
                </a:cxn>
                <a:cxn ang="0">
                  <a:pos x="0" y="16"/>
                </a:cxn>
                <a:cxn ang="0">
                  <a:pos x="0" y="13"/>
                </a:cxn>
                <a:cxn ang="0">
                  <a:pos x="13" y="13"/>
                </a:cxn>
                <a:cxn ang="0">
                  <a:pos x="13" y="0"/>
                </a:cxn>
                <a:cxn ang="0">
                  <a:pos x="16" y="0"/>
                </a:cxn>
                <a:cxn ang="0">
                  <a:pos x="16" y="13"/>
                </a:cxn>
                <a:cxn ang="0">
                  <a:pos x="28" y="13"/>
                </a:cxn>
                <a:cxn ang="0">
                  <a:pos x="28" y="16"/>
                </a:cxn>
                <a:cxn ang="0">
                  <a:pos x="16" y="16"/>
                </a:cxn>
              </a:cxnLst>
              <a:rect l="0" t="0" r="r" b="b"/>
              <a:pathLst>
                <a:path w="28" h="29">
                  <a:moveTo>
                    <a:pt x="16" y="16"/>
                  </a:moveTo>
                  <a:lnTo>
                    <a:pt x="16" y="29"/>
                  </a:lnTo>
                  <a:lnTo>
                    <a:pt x="13" y="29"/>
                  </a:lnTo>
                  <a:lnTo>
                    <a:pt x="13" y="16"/>
                  </a:lnTo>
                  <a:lnTo>
                    <a:pt x="0" y="16"/>
                  </a:lnTo>
                  <a:lnTo>
                    <a:pt x="0" y="13"/>
                  </a:lnTo>
                  <a:lnTo>
                    <a:pt x="13" y="13"/>
                  </a:lnTo>
                  <a:lnTo>
                    <a:pt x="13" y="0"/>
                  </a:lnTo>
                  <a:lnTo>
                    <a:pt x="16" y="0"/>
                  </a:lnTo>
                  <a:lnTo>
                    <a:pt x="16" y="13"/>
                  </a:lnTo>
                  <a:lnTo>
                    <a:pt x="28" y="13"/>
                  </a:lnTo>
                  <a:lnTo>
                    <a:pt x="28" y="16"/>
                  </a:lnTo>
                  <a:lnTo>
                    <a:pt x="16" y="16"/>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2" name="Freeform 18"/>
            <p:cNvSpPr>
              <a:spLocks noEditPoints="1"/>
            </p:cNvSpPr>
            <p:nvPr/>
          </p:nvSpPr>
          <p:spPr bwMode="auto">
            <a:xfrm>
              <a:off x="4328" y="3545"/>
              <a:ext cx="185" cy="212"/>
            </a:xfrm>
            <a:custGeom>
              <a:avLst/>
              <a:gdLst/>
              <a:ahLst/>
              <a:cxnLst>
                <a:cxn ang="0">
                  <a:pos x="17" y="31"/>
                </a:cxn>
                <a:cxn ang="0">
                  <a:pos x="17" y="30"/>
                </a:cxn>
                <a:cxn ang="0">
                  <a:pos x="19" y="29"/>
                </a:cxn>
                <a:cxn ang="0">
                  <a:pos x="20" y="26"/>
                </a:cxn>
                <a:cxn ang="0">
                  <a:pos x="20" y="24"/>
                </a:cxn>
                <a:cxn ang="0">
                  <a:pos x="20" y="21"/>
                </a:cxn>
                <a:cxn ang="0">
                  <a:pos x="10" y="21"/>
                </a:cxn>
                <a:cxn ang="0">
                  <a:pos x="9" y="23"/>
                </a:cxn>
                <a:cxn ang="0">
                  <a:pos x="7" y="26"/>
                </a:cxn>
                <a:cxn ang="0">
                  <a:pos x="7" y="28"/>
                </a:cxn>
                <a:cxn ang="0">
                  <a:pos x="9" y="30"/>
                </a:cxn>
                <a:cxn ang="0">
                  <a:pos x="9" y="31"/>
                </a:cxn>
                <a:cxn ang="0">
                  <a:pos x="0" y="31"/>
                </a:cxn>
                <a:cxn ang="0">
                  <a:pos x="0" y="30"/>
                </a:cxn>
                <a:cxn ang="0">
                  <a:pos x="1" y="29"/>
                </a:cxn>
                <a:cxn ang="0">
                  <a:pos x="3" y="28"/>
                </a:cxn>
                <a:cxn ang="0">
                  <a:pos x="5" y="25"/>
                </a:cxn>
                <a:cxn ang="0">
                  <a:pos x="19" y="0"/>
                </a:cxn>
                <a:cxn ang="0">
                  <a:pos x="22" y="0"/>
                </a:cxn>
                <a:cxn ang="0">
                  <a:pos x="24" y="25"/>
                </a:cxn>
                <a:cxn ang="0">
                  <a:pos x="24" y="28"/>
                </a:cxn>
                <a:cxn ang="0">
                  <a:pos x="25" y="29"/>
                </a:cxn>
                <a:cxn ang="0">
                  <a:pos x="27" y="30"/>
                </a:cxn>
                <a:cxn ang="0">
                  <a:pos x="26" y="31"/>
                </a:cxn>
                <a:cxn ang="0">
                  <a:pos x="17" y="31"/>
                </a:cxn>
                <a:cxn ang="0">
                  <a:pos x="11" y="19"/>
                </a:cxn>
                <a:cxn ang="0">
                  <a:pos x="20" y="19"/>
                </a:cxn>
                <a:cxn ang="0">
                  <a:pos x="19" y="12"/>
                </a:cxn>
                <a:cxn ang="0">
                  <a:pos x="19" y="8"/>
                </a:cxn>
                <a:cxn ang="0">
                  <a:pos x="19" y="5"/>
                </a:cxn>
                <a:cxn ang="0">
                  <a:pos x="19" y="5"/>
                </a:cxn>
                <a:cxn ang="0">
                  <a:pos x="11" y="19"/>
                </a:cxn>
              </a:cxnLst>
              <a:rect l="0" t="0" r="r" b="b"/>
              <a:pathLst>
                <a:path w="27" h="31">
                  <a:moveTo>
                    <a:pt x="17" y="31"/>
                  </a:moveTo>
                  <a:lnTo>
                    <a:pt x="17" y="30"/>
                  </a:lnTo>
                  <a:cubicBezTo>
                    <a:pt x="18" y="30"/>
                    <a:pt x="19" y="30"/>
                    <a:pt x="19" y="29"/>
                  </a:cubicBezTo>
                  <a:cubicBezTo>
                    <a:pt x="20" y="28"/>
                    <a:pt x="20" y="27"/>
                    <a:pt x="20" y="26"/>
                  </a:cubicBezTo>
                  <a:cubicBezTo>
                    <a:pt x="20" y="25"/>
                    <a:pt x="20" y="25"/>
                    <a:pt x="20" y="24"/>
                  </a:cubicBezTo>
                  <a:lnTo>
                    <a:pt x="20" y="21"/>
                  </a:lnTo>
                  <a:lnTo>
                    <a:pt x="10" y="21"/>
                  </a:lnTo>
                  <a:lnTo>
                    <a:pt x="9" y="23"/>
                  </a:lnTo>
                  <a:cubicBezTo>
                    <a:pt x="8" y="24"/>
                    <a:pt x="8" y="25"/>
                    <a:pt x="7" y="26"/>
                  </a:cubicBezTo>
                  <a:cubicBezTo>
                    <a:pt x="7" y="27"/>
                    <a:pt x="7" y="27"/>
                    <a:pt x="7" y="28"/>
                  </a:cubicBezTo>
                  <a:cubicBezTo>
                    <a:pt x="7" y="29"/>
                    <a:pt x="8" y="30"/>
                    <a:pt x="9" y="30"/>
                  </a:cubicBezTo>
                  <a:lnTo>
                    <a:pt x="9" y="31"/>
                  </a:lnTo>
                  <a:lnTo>
                    <a:pt x="0" y="31"/>
                  </a:lnTo>
                  <a:lnTo>
                    <a:pt x="0" y="30"/>
                  </a:lnTo>
                  <a:cubicBezTo>
                    <a:pt x="0" y="30"/>
                    <a:pt x="1" y="30"/>
                    <a:pt x="1" y="29"/>
                  </a:cubicBezTo>
                  <a:cubicBezTo>
                    <a:pt x="2" y="29"/>
                    <a:pt x="2" y="29"/>
                    <a:pt x="3" y="28"/>
                  </a:cubicBezTo>
                  <a:cubicBezTo>
                    <a:pt x="3" y="27"/>
                    <a:pt x="4" y="26"/>
                    <a:pt x="5" y="25"/>
                  </a:cubicBezTo>
                  <a:lnTo>
                    <a:pt x="19" y="0"/>
                  </a:lnTo>
                  <a:lnTo>
                    <a:pt x="22" y="0"/>
                  </a:lnTo>
                  <a:lnTo>
                    <a:pt x="24" y="25"/>
                  </a:lnTo>
                  <a:cubicBezTo>
                    <a:pt x="24" y="26"/>
                    <a:pt x="24" y="27"/>
                    <a:pt x="24" y="28"/>
                  </a:cubicBezTo>
                  <a:cubicBezTo>
                    <a:pt x="25" y="29"/>
                    <a:pt x="25" y="29"/>
                    <a:pt x="25" y="29"/>
                  </a:cubicBezTo>
                  <a:cubicBezTo>
                    <a:pt x="26" y="30"/>
                    <a:pt x="26" y="30"/>
                    <a:pt x="27" y="30"/>
                  </a:cubicBezTo>
                  <a:lnTo>
                    <a:pt x="26" y="31"/>
                  </a:lnTo>
                  <a:lnTo>
                    <a:pt x="17" y="31"/>
                  </a:lnTo>
                  <a:close/>
                  <a:moveTo>
                    <a:pt x="11" y="19"/>
                  </a:moveTo>
                  <a:lnTo>
                    <a:pt x="20" y="19"/>
                  </a:lnTo>
                  <a:lnTo>
                    <a:pt x="19" y="12"/>
                  </a:lnTo>
                  <a:cubicBezTo>
                    <a:pt x="19" y="11"/>
                    <a:pt x="19" y="10"/>
                    <a:pt x="19" y="8"/>
                  </a:cubicBezTo>
                  <a:cubicBezTo>
                    <a:pt x="19" y="7"/>
                    <a:pt x="19" y="6"/>
                    <a:pt x="19" y="5"/>
                  </a:cubicBezTo>
                  <a:lnTo>
                    <a:pt x="19" y="5"/>
                  </a:lnTo>
                  <a:lnTo>
                    <a:pt x="11" y="19"/>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3" name="Freeform 19"/>
            <p:cNvSpPr>
              <a:spLocks noEditPoints="1"/>
            </p:cNvSpPr>
            <p:nvPr/>
          </p:nvSpPr>
          <p:spPr bwMode="auto">
            <a:xfrm>
              <a:off x="4547" y="3607"/>
              <a:ext cx="131" cy="150"/>
            </a:xfrm>
            <a:custGeom>
              <a:avLst/>
              <a:gdLst/>
              <a:ahLst/>
              <a:cxnLst>
                <a:cxn ang="0">
                  <a:pos x="17" y="16"/>
                </a:cxn>
                <a:cxn ang="0">
                  <a:pos x="12" y="21"/>
                </a:cxn>
                <a:cxn ang="0">
                  <a:pos x="7" y="22"/>
                </a:cxn>
                <a:cxn ang="0">
                  <a:pos x="2" y="20"/>
                </a:cxn>
                <a:cxn ang="0">
                  <a:pos x="0" y="15"/>
                </a:cxn>
                <a:cxn ang="0">
                  <a:pos x="1" y="10"/>
                </a:cxn>
                <a:cxn ang="0">
                  <a:pos x="4" y="5"/>
                </a:cxn>
                <a:cxn ang="0">
                  <a:pos x="8" y="1"/>
                </a:cxn>
                <a:cxn ang="0">
                  <a:pos x="13" y="0"/>
                </a:cxn>
                <a:cxn ang="0">
                  <a:pos x="17" y="1"/>
                </a:cxn>
                <a:cxn ang="0">
                  <a:pos x="19" y="5"/>
                </a:cxn>
                <a:cxn ang="0">
                  <a:pos x="15" y="10"/>
                </a:cxn>
                <a:cxn ang="0">
                  <a:pos x="4" y="12"/>
                </a:cxn>
                <a:cxn ang="0">
                  <a:pos x="4" y="15"/>
                </a:cxn>
                <a:cxn ang="0">
                  <a:pos x="5" y="18"/>
                </a:cxn>
                <a:cxn ang="0">
                  <a:pos x="8" y="19"/>
                </a:cxn>
                <a:cxn ang="0">
                  <a:pos x="12" y="18"/>
                </a:cxn>
                <a:cxn ang="0">
                  <a:pos x="15" y="15"/>
                </a:cxn>
                <a:cxn ang="0">
                  <a:pos x="17" y="16"/>
                </a:cxn>
                <a:cxn ang="0">
                  <a:pos x="5" y="10"/>
                </a:cxn>
                <a:cxn ang="0">
                  <a:pos x="10" y="10"/>
                </a:cxn>
                <a:cxn ang="0">
                  <a:pos x="14" y="8"/>
                </a:cxn>
                <a:cxn ang="0">
                  <a:pos x="15" y="5"/>
                </a:cxn>
                <a:cxn ang="0">
                  <a:pos x="14" y="3"/>
                </a:cxn>
                <a:cxn ang="0">
                  <a:pos x="12" y="2"/>
                </a:cxn>
                <a:cxn ang="0">
                  <a:pos x="8" y="4"/>
                </a:cxn>
                <a:cxn ang="0">
                  <a:pos x="5" y="10"/>
                </a:cxn>
                <a:cxn ang="0">
                  <a:pos x="5" y="10"/>
                </a:cxn>
              </a:cxnLst>
              <a:rect l="0" t="0" r="r" b="b"/>
              <a:pathLst>
                <a:path w="19" h="22">
                  <a:moveTo>
                    <a:pt x="17" y="16"/>
                  </a:moveTo>
                  <a:cubicBezTo>
                    <a:pt x="15" y="18"/>
                    <a:pt x="14" y="20"/>
                    <a:pt x="12" y="21"/>
                  </a:cubicBezTo>
                  <a:cubicBezTo>
                    <a:pt x="11" y="22"/>
                    <a:pt x="9" y="22"/>
                    <a:pt x="7" y="22"/>
                  </a:cubicBezTo>
                  <a:cubicBezTo>
                    <a:pt x="5" y="22"/>
                    <a:pt x="3" y="21"/>
                    <a:pt x="2" y="20"/>
                  </a:cubicBezTo>
                  <a:cubicBezTo>
                    <a:pt x="1" y="19"/>
                    <a:pt x="0" y="17"/>
                    <a:pt x="0" y="15"/>
                  </a:cubicBezTo>
                  <a:cubicBezTo>
                    <a:pt x="0" y="13"/>
                    <a:pt x="1" y="11"/>
                    <a:pt x="1" y="10"/>
                  </a:cubicBezTo>
                  <a:cubicBezTo>
                    <a:pt x="2" y="8"/>
                    <a:pt x="3" y="6"/>
                    <a:pt x="4" y="5"/>
                  </a:cubicBezTo>
                  <a:cubicBezTo>
                    <a:pt x="5" y="3"/>
                    <a:pt x="6" y="2"/>
                    <a:pt x="8" y="1"/>
                  </a:cubicBezTo>
                  <a:cubicBezTo>
                    <a:pt x="10" y="1"/>
                    <a:pt x="11" y="0"/>
                    <a:pt x="13" y="0"/>
                  </a:cubicBezTo>
                  <a:cubicBezTo>
                    <a:pt x="15" y="0"/>
                    <a:pt x="16" y="0"/>
                    <a:pt x="17" y="1"/>
                  </a:cubicBezTo>
                  <a:cubicBezTo>
                    <a:pt x="18" y="2"/>
                    <a:pt x="19" y="3"/>
                    <a:pt x="19" y="5"/>
                  </a:cubicBezTo>
                  <a:cubicBezTo>
                    <a:pt x="19" y="7"/>
                    <a:pt x="18" y="9"/>
                    <a:pt x="15" y="10"/>
                  </a:cubicBezTo>
                  <a:cubicBezTo>
                    <a:pt x="13" y="11"/>
                    <a:pt x="9" y="12"/>
                    <a:pt x="4" y="12"/>
                  </a:cubicBezTo>
                  <a:cubicBezTo>
                    <a:pt x="4" y="13"/>
                    <a:pt x="4" y="14"/>
                    <a:pt x="4" y="15"/>
                  </a:cubicBezTo>
                  <a:cubicBezTo>
                    <a:pt x="4" y="16"/>
                    <a:pt x="5" y="17"/>
                    <a:pt x="5" y="18"/>
                  </a:cubicBezTo>
                  <a:cubicBezTo>
                    <a:pt x="6" y="19"/>
                    <a:pt x="7" y="19"/>
                    <a:pt x="8" y="19"/>
                  </a:cubicBezTo>
                  <a:cubicBezTo>
                    <a:pt x="10" y="19"/>
                    <a:pt x="11" y="19"/>
                    <a:pt x="12" y="18"/>
                  </a:cubicBezTo>
                  <a:cubicBezTo>
                    <a:pt x="13" y="17"/>
                    <a:pt x="14" y="16"/>
                    <a:pt x="15" y="15"/>
                  </a:cubicBezTo>
                  <a:lnTo>
                    <a:pt x="17" y="16"/>
                  </a:lnTo>
                  <a:close/>
                  <a:moveTo>
                    <a:pt x="5" y="10"/>
                  </a:moveTo>
                  <a:cubicBezTo>
                    <a:pt x="7" y="10"/>
                    <a:pt x="9" y="10"/>
                    <a:pt x="10" y="10"/>
                  </a:cubicBezTo>
                  <a:cubicBezTo>
                    <a:pt x="12" y="9"/>
                    <a:pt x="13" y="9"/>
                    <a:pt x="14" y="8"/>
                  </a:cubicBezTo>
                  <a:cubicBezTo>
                    <a:pt x="15" y="7"/>
                    <a:pt x="15" y="6"/>
                    <a:pt x="15" y="5"/>
                  </a:cubicBezTo>
                  <a:cubicBezTo>
                    <a:pt x="15" y="4"/>
                    <a:pt x="15" y="3"/>
                    <a:pt x="14" y="3"/>
                  </a:cubicBezTo>
                  <a:cubicBezTo>
                    <a:pt x="14" y="2"/>
                    <a:pt x="13" y="2"/>
                    <a:pt x="12" y="2"/>
                  </a:cubicBezTo>
                  <a:cubicBezTo>
                    <a:pt x="11" y="2"/>
                    <a:pt x="9" y="3"/>
                    <a:pt x="8" y="4"/>
                  </a:cubicBezTo>
                  <a:cubicBezTo>
                    <a:pt x="7" y="6"/>
                    <a:pt x="6" y="8"/>
                    <a:pt x="5" y="10"/>
                  </a:cubicBezTo>
                  <a:lnTo>
                    <a:pt x="5" y="1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4" name="Rectangle 20"/>
            <p:cNvSpPr>
              <a:spLocks noChangeArrowheads="1"/>
            </p:cNvSpPr>
            <p:nvPr/>
          </p:nvSpPr>
          <p:spPr bwMode="auto">
            <a:xfrm>
              <a:off x="4726" y="3566"/>
              <a:ext cx="123" cy="13"/>
            </a:xfrm>
            <a:prstGeom prst="rect">
              <a:avLst/>
            </a:prstGeom>
            <a:solidFill>
              <a:srgbClr val="000000"/>
            </a:solid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45" name="Freeform 21"/>
            <p:cNvSpPr>
              <a:spLocks/>
            </p:cNvSpPr>
            <p:nvPr/>
          </p:nvSpPr>
          <p:spPr bwMode="auto">
            <a:xfrm>
              <a:off x="4876" y="3497"/>
              <a:ext cx="151" cy="144"/>
            </a:xfrm>
            <a:custGeom>
              <a:avLst/>
              <a:gdLst/>
              <a:ahLst/>
              <a:cxnLst>
                <a:cxn ang="0">
                  <a:pos x="8" y="9"/>
                </a:cxn>
                <a:cxn ang="0">
                  <a:pos x="9" y="9"/>
                </a:cxn>
                <a:cxn ang="0">
                  <a:pos x="10" y="8"/>
                </a:cxn>
                <a:cxn ang="0">
                  <a:pos x="15" y="4"/>
                </a:cxn>
                <a:cxn ang="0">
                  <a:pos x="16" y="2"/>
                </a:cxn>
                <a:cxn ang="0">
                  <a:pos x="15" y="1"/>
                </a:cxn>
                <a:cxn ang="0">
                  <a:pos x="22" y="0"/>
                </a:cxn>
                <a:cxn ang="0">
                  <a:pos x="22" y="1"/>
                </a:cxn>
                <a:cxn ang="0">
                  <a:pos x="20" y="2"/>
                </a:cxn>
                <a:cxn ang="0">
                  <a:pos x="12" y="9"/>
                </a:cxn>
                <a:cxn ang="0">
                  <a:pos x="16" y="19"/>
                </a:cxn>
                <a:cxn ang="0">
                  <a:pos x="18" y="20"/>
                </a:cxn>
                <a:cxn ang="0">
                  <a:pos x="18" y="21"/>
                </a:cxn>
                <a:cxn ang="0">
                  <a:pos x="12" y="20"/>
                </a:cxn>
                <a:cxn ang="0">
                  <a:pos x="13" y="19"/>
                </a:cxn>
                <a:cxn ang="0">
                  <a:pos x="13" y="19"/>
                </a:cxn>
                <a:cxn ang="0">
                  <a:pos x="12" y="17"/>
                </a:cxn>
                <a:cxn ang="0">
                  <a:pos x="10" y="11"/>
                </a:cxn>
                <a:cxn ang="0">
                  <a:pos x="9" y="10"/>
                </a:cxn>
                <a:cxn ang="0">
                  <a:pos x="7" y="10"/>
                </a:cxn>
                <a:cxn ang="0">
                  <a:pos x="6" y="13"/>
                </a:cxn>
                <a:cxn ang="0">
                  <a:pos x="6" y="17"/>
                </a:cxn>
                <a:cxn ang="0">
                  <a:pos x="5" y="19"/>
                </a:cxn>
                <a:cxn ang="0">
                  <a:pos x="7" y="20"/>
                </a:cxn>
                <a:cxn ang="0">
                  <a:pos x="0" y="21"/>
                </a:cxn>
                <a:cxn ang="0">
                  <a:pos x="1" y="20"/>
                </a:cxn>
                <a:cxn ang="0">
                  <a:pos x="2" y="18"/>
                </a:cxn>
                <a:cxn ang="0">
                  <a:pos x="5" y="5"/>
                </a:cxn>
                <a:cxn ang="0">
                  <a:pos x="6" y="2"/>
                </a:cxn>
                <a:cxn ang="0">
                  <a:pos x="4" y="1"/>
                </a:cxn>
                <a:cxn ang="0">
                  <a:pos x="11" y="0"/>
                </a:cxn>
                <a:cxn ang="0">
                  <a:pos x="10" y="1"/>
                </a:cxn>
                <a:cxn ang="0">
                  <a:pos x="9" y="2"/>
                </a:cxn>
                <a:cxn ang="0">
                  <a:pos x="9" y="3"/>
                </a:cxn>
                <a:cxn ang="0">
                  <a:pos x="7" y="9"/>
                </a:cxn>
              </a:cxnLst>
              <a:rect l="0" t="0" r="r" b="b"/>
              <a:pathLst>
                <a:path w="22" h="21">
                  <a:moveTo>
                    <a:pt x="7" y="9"/>
                  </a:moveTo>
                  <a:lnTo>
                    <a:pt x="8" y="9"/>
                  </a:lnTo>
                  <a:cubicBezTo>
                    <a:pt x="8" y="9"/>
                    <a:pt x="8" y="9"/>
                    <a:pt x="8" y="9"/>
                  </a:cubicBezTo>
                  <a:cubicBezTo>
                    <a:pt x="9" y="9"/>
                    <a:pt x="9" y="9"/>
                    <a:pt x="9" y="9"/>
                  </a:cubicBezTo>
                  <a:cubicBezTo>
                    <a:pt x="9" y="9"/>
                    <a:pt x="9" y="9"/>
                    <a:pt x="10" y="9"/>
                  </a:cubicBezTo>
                  <a:cubicBezTo>
                    <a:pt x="10" y="8"/>
                    <a:pt x="10" y="8"/>
                    <a:pt x="10" y="8"/>
                  </a:cubicBezTo>
                  <a:cubicBezTo>
                    <a:pt x="11" y="7"/>
                    <a:pt x="12" y="7"/>
                    <a:pt x="13" y="6"/>
                  </a:cubicBezTo>
                  <a:cubicBezTo>
                    <a:pt x="14" y="5"/>
                    <a:pt x="15" y="5"/>
                    <a:pt x="15" y="4"/>
                  </a:cubicBezTo>
                  <a:cubicBezTo>
                    <a:pt x="15" y="4"/>
                    <a:pt x="16" y="3"/>
                    <a:pt x="16" y="3"/>
                  </a:cubicBezTo>
                  <a:cubicBezTo>
                    <a:pt x="16" y="2"/>
                    <a:pt x="16" y="2"/>
                    <a:pt x="16" y="2"/>
                  </a:cubicBezTo>
                  <a:cubicBezTo>
                    <a:pt x="16" y="2"/>
                    <a:pt x="16" y="1"/>
                    <a:pt x="16" y="1"/>
                  </a:cubicBezTo>
                  <a:cubicBezTo>
                    <a:pt x="16" y="1"/>
                    <a:pt x="15" y="1"/>
                    <a:pt x="15" y="1"/>
                  </a:cubicBezTo>
                  <a:lnTo>
                    <a:pt x="15" y="0"/>
                  </a:lnTo>
                  <a:lnTo>
                    <a:pt x="22" y="0"/>
                  </a:lnTo>
                  <a:lnTo>
                    <a:pt x="22" y="1"/>
                  </a:lnTo>
                  <a:cubicBezTo>
                    <a:pt x="22" y="1"/>
                    <a:pt x="22" y="1"/>
                    <a:pt x="22" y="1"/>
                  </a:cubicBezTo>
                  <a:cubicBezTo>
                    <a:pt x="21" y="1"/>
                    <a:pt x="21" y="1"/>
                    <a:pt x="21" y="2"/>
                  </a:cubicBezTo>
                  <a:cubicBezTo>
                    <a:pt x="21" y="2"/>
                    <a:pt x="20" y="2"/>
                    <a:pt x="20" y="2"/>
                  </a:cubicBezTo>
                  <a:cubicBezTo>
                    <a:pt x="19" y="3"/>
                    <a:pt x="19" y="3"/>
                    <a:pt x="18" y="4"/>
                  </a:cubicBezTo>
                  <a:lnTo>
                    <a:pt x="12" y="9"/>
                  </a:lnTo>
                  <a:lnTo>
                    <a:pt x="16" y="17"/>
                  </a:lnTo>
                  <a:cubicBezTo>
                    <a:pt x="16" y="18"/>
                    <a:pt x="16" y="18"/>
                    <a:pt x="16" y="19"/>
                  </a:cubicBezTo>
                  <a:cubicBezTo>
                    <a:pt x="17" y="19"/>
                    <a:pt x="17" y="19"/>
                    <a:pt x="17" y="19"/>
                  </a:cubicBezTo>
                  <a:cubicBezTo>
                    <a:pt x="17" y="20"/>
                    <a:pt x="17" y="20"/>
                    <a:pt x="18" y="20"/>
                  </a:cubicBezTo>
                  <a:cubicBezTo>
                    <a:pt x="18" y="20"/>
                    <a:pt x="18" y="20"/>
                    <a:pt x="19" y="20"/>
                  </a:cubicBezTo>
                  <a:lnTo>
                    <a:pt x="18" y="21"/>
                  </a:lnTo>
                  <a:lnTo>
                    <a:pt x="12" y="21"/>
                  </a:lnTo>
                  <a:lnTo>
                    <a:pt x="12" y="20"/>
                  </a:lnTo>
                  <a:cubicBezTo>
                    <a:pt x="12" y="20"/>
                    <a:pt x="13" y="20"/>
                    <a:pt x="13" y="20"/>
                  </a:cubicBezTo>
                  <a:cubicBezTo>
                    <a:pt x="13" y="20"/>
                    <a:pt x="13" y="20"/>
                    <a:pt x="13" y="19"/>
                  </a:cubicBezTo>
                  <a:cubicBezTo>
                    <a:pt x="13" y="19"/>
                    <a:pt x="13" y="19"/>
                    <a:pt x="13" y="19"/>
                  </a:cubicBezTo>
                  <a:cubicBezTo>
                    <a:pt x="13" y="19"/>
                    <a:pt x="13" y="19"/>
                    <a:pt x="13" y="19"/>
                  </a:cubicBezTo>
                  <a:cubicBezTo>
                    <a:pt x="13" y="18"/>
                    <a:pt x="13" y="18"/>
                    <a:pt x="13" y="18"/>
                  </a:cubicBezTo>
                  <a:cubicBezTo>
                    <a:pt x="12" y="18"/>
                    <a:pt x="12" y="17"/>
                    <a:pt x="12" y="17"/>
                  </a:cubicBezTo>
                  <a:lnTo>
                    <a:pt x="10" y="12"/>
                  </a:lnTo>
                  <a:cubicBezTo>
                    <a:pt x="10" y="12"/>
                    <a:pt x="10" y="11"/>
                    <a:pt x="10" y="11"/>
                  </a:cubicBezTo>
                  <a:cubicBezTo>
                    <a:pt x="9" y="11"/>
                    <a:pt x="9" y="11"/>
                    <a:pt x="9" y="10"/>
                  </a:cubicBezTo>
                  <a:cubicBezTo>
                    <a:pt x="9" y="10"/>
                    <a:pt x="9" y="10"/>
                    <a:pt x="9" y="10"/>
                  </a:cubicBezTo>
                  <a:cubicBezTo>
                    <a:pt x="8" y="10"/>
                    <a:pt x="8" y="10"/>
                    <a:pt x="8" y="10"/>
                  </a:cubicBezTo>
                  <a:lnTo>
                    <a:pt x="7" y="10"/>
                  </a:lnTo>
                  <a:cubicBezTo>
                    <a:pt x="7" y="11"/>
                    <a:pt x="7" y="11"/>
                    <a:pt x="7" y="12"/>
                  </a:cubicBezTo>
                  <a:cubicBezTo>
                    <a:pt x="7" y="12"/>
                    <a:pt x="6" y="13"/>
                    <a:pt x="6" y="13"/>
                  </a:cubicBezTo>
                  <a:cubicBezTo>
                    <a:pt x="6" y="14"/>
                    <a:pt x="6" y="15"/>
                    <a:pt x="6" y="15"/>
                  </a:cubicBezTo>
                  <a:cubicBezTo>
                    <a:pt x="6" y="16"/>
                    <a:pt x="6" y="16"/>
                    <a:pt x="6" y="17"/>
                  </a:cubicBezTo>
                  <a:cubicBezTo>
                    <a:pt x="6" y="17"/>
                    <a:pt x="6" y="17"/>
                    <a:pt x="5" y="18"/>
                  </a:cubicBezTo>
                  <a:cubicBezTo>
                    <a:pt x="5" y="18"/>
                    <a:pt x="5" y="19"/>
                    <a:pt x="5" y="19"/>
                  </a:cubicBezTo>
                  <a:cubicBezTo>
                    <a:pt x="5" y="19"/>
                    <a:pt x="6" y="20"/>
                    <a:pt x="6" y="20"/>
                  </a:cubicBezTo>
                  <a:cubicBezTo>
                    <a:pt x="6" y="20"/>
                    <a:pt x="6" y="20"/>
                    <a:pt x="7" y="20"/>
                  </a:cubicBezTo>
                  <a:lnTo>
                    <a:pt x="7" y="21"/>
                  </a:lnTo>
                  <a:lnTo>
                    <a:pt x="0" y="21"/>
                  </a:lnTo>
                  <a:lnTo>
                    <a:pt x="0" y="20"/>
                  </a:lnTo>
                  <a:cubicBezTo>
                    <a:pt x="1" y="20"/>
                    <a:pt x="1" y="20"/>
                    <a:pt x="1" y="20"/>
                  </a:cubicBezTo>
                  <a:cubicBezTo>
                    <a:pt x="1" y="20"/>
                    <a:pt x="2" y="20"/>
                    <a:pt x="2" y="19"/>
                  </a:cubicBezTo>
                  <a:cubicBezTo>
                    <a:pt x="2" y="19"/>
                    <a:pt x="2" y="19"/>
                    <a:pt x="2" y="18"/>
                  </a:cubicBezTo>
                  <a:cubicBezTo>
                    <a:pt x="2" y="18"/>
                    <a:pt x="2" y="17"/>
                    <a:pt x="3" y="16"/>
                  </a:cubicBezTo>
                  <a:lnTo>
                    <a:pt x="5" y="5"/>
                  </a:lnTo>
                  <a:cubicBezTo>
                    <a:pt x="5" y="4"/>
                    <a:pt x="5" y="4"/>
                    <a:pt x="5" y="3"/>
                  </a:cubicBezTo>
                  <a:cubicBezTo>
                    <a:pt x="6" y="3"/>
                    <a:pt x="6" y="3"/>
                    <a:pt x="6" y="2"/>
                  </a:cubicBezTo>
                  <a:cubicBezTo>
                    <a:pt x="6" y="2"/>
                    <a:pt x="5" y="2"/>
                    <a:pt x="5" y="1"/>
                  </a:cubicBezTo>
                  <a:cubicBezTo>
                    <a:pt x="5" y="1"/>
                    <a:pt x="4" y="1"/>
                    <a:pt x="4" y="1"/>
                  </a:cubicBezTo>
                  <a:lnTo>
                    <a:pt x="4" y="0"/>
                  </a:lnTo>
                  <a:lnTo>
                    <a:pt x="11" y="0"/>
                  </a:lnTo>
                  <a:lnTo>
                    <a:pt x="11" y="1"/>
                  </a:lnTo>
                  <a:cubicBezTo>
                    <a:pt x="10" y="1"/>
                    <a:pt x="10" y="1"/>
                    <a:pt x="10" y="1"/>
                  </a:cubicBezTo>
                  <a:cubicBezTo>
                    <a:pt x="10" y="1"/>
                    <a:pt x="10" y="1"/>
                    <a:pt x="10" y="1"/>
                  </a:cubicBezTo>
                  <a:cubicBezTo>
                    <a:pt x="9" y="2"/>
                    <a:pt x="9" y="2"/>
                    <a:pt x="9" y="2"/>
                  </a:cubicBezTo>
                  <a:cubicBezTo>
                    <a:pt x="9" y="2"/>
                    <a:pt x="9" y="2"/>
                    <a:pt x="9" y="2"/>
                  </a:cubicBezTo>
                  <a:cubicBezTo>
                    <a:pt x="9" y="3"/>
                    <a:pt x="9" y="3"/>
                    <a:pt x="9" y="3"/>
                  </a:cubicBezTo>
                  <a:cubicBezTo>
                    <a:pt x="9" y="4"/>
                    <a:pt x="8" y="4"/>
                    <a:pt x="8" y="5"/>
                  </a:cubicBezTo>
                  <a:lnTo>
                    <a:pt x="7" y="9"/>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6" name="Freeform 22"/>
            <p:cNvSpPr>
              <a:spLocks/>
            </p:cNvSpPr>
            <p:nvPr/>
          </p:nvSpPr>
          <p:spPr bwMode="auto">
            <a:xfrm>
              <a:off x="5055" y="3449"/>
              <a:ext cx="75" cy="110"/>
            </a:xfrm>
            <a:custGeom>
              <a:avLst/>
              <a:gdLst/>
              <a:ahLst/>
              <a:cxnLst>
                <a:cxn ang="0">
                  <a:pos x="8" y="14"/>
                </a:cxn>
                <a:cxn ang="0">
                  <a:pos x="9" y="14"/>
                </a:cxn>
                <a:cxn ang="0">
                  <a:pos x="9" y="14"/>
                </a:cxn>
                <a:cxn ang="0">
                  <a:pos x="10" y="13"/>
                </a:cxn>
                <a:cxn ang="0">
                  <a:pos x="10" y="12"/>
                </a:cxn>
                <a:cxn ang="0">
                  <a:pos x="11" y="12"/>
                </a:cxn>
                <a:cxn ang="0">
                  <a:pos x="11" y="16"/>
                </a:cxn>
                <a:cxn ang="0">
                  <a:pos x="0" y="16"/>
                </a:cxn>
                <a:cxn ang="0">
                  <a:pos x="0" y="15"/>
                </a:cxn>
                <a:cxn ang="0">
                  <a:pos x="1" y="13"/>
                </a:cxn>
                <a:cxn ang="0">
                  <a:pos x="4" y="10"/>
                </a:cxn>
                <a:cxn ang="0">
                  <a:pos x="7" y="7"/>
                </a:cxn>
                <a:cxn ang="0">
                  <a:pos x="8" y="6"/>
                </a:cxn>
                <a:cxn ang="0">
                  <a:pos x="8" y="4"/>
                </a:cxn>
                <a:cxn ang="0">
                  <a:pos x="7" y="2"/>
                </a:cxn>
                <a:cxn ang="0">
                  <a:pos x="5" y="1"/>
                </a:cxn>
                <a:cxn ang="0">
                  <a:pos x="3" y="2"/>
                </a:cxn>
                <a:cxn ang="0">
                  <a:pos x="2" y="3"/>
                </a:cxn>
                <a:cxn ang="0">
                  <a:pos x="0" y="3"/>
                </a:cxn>
                <a:cxn ang="0">
                  <a:pos x="0" y="1"/>
                </a:cxn>
                <a:cxn ang="0">
                  <a:pos x="3" y="0"/>
                </a:cxn>
                <a:cxn ang="0">
                  <a:pos x="6" y="0"/>
                </a:cxn>
                <a:cxn ang="0">
                  <a:pos x="8" y="0"/>
                </a:cxn>
                <a:cxn ang="0">
                  <a:pos x="10" y="1"/>
                </a:cxn>
                <a:cxn ang="0">
                  <a:pos x="11" y="2"/>
                </a:cxn>
                <a:cxn ang="0">
                  <a:pos x="11" y="4"/>
                </a:cxn>
                <a:cxn ang="0">
                  <a:pos x="11" y="6"/>
                </a:cxn>
                <a:cxn ang="0">
                  <a:pos x="9" y="7"/>
                </a:cxn>
                <a:cxn ang="0">
                  <a:pos x="6" y="10"/>
                </a:cxn>
                <a:cxn ang="0">
                  <a:pos x="3" y="14"/>
                </a:cxn>
                <a:cxn ang="0">
                  <a:pos x="8" y="14"/>
                </a:cxn>
              </a:cxnLst>
              <a:rect l="0" t="0" r="r" b="b"/>
              <a:pathLst>
                <a:path w="11" h="16">
                  <a:moveTo>
                    <a:pt x="8" y="14"/>
                  </a:moveTo>
                  <a:cubicBezTo>
                    <a:pt x="8" y="14"/>
                    <a:pt x="8" y="14"/>
                    <a:pt x="9" y="14"/>
                  </a:cubicBezTo>
                  <a:cubicBezTo>
                    <a:pt x="9" y="14"/>
                    <a:pt x="9" y="14"/>
                    <a:pt x="9" y="14"/>
                  </a:cubicBezTo>
                  <a:cubicBezTo>
                    <a:pt x="9" y="14"/>
                    <a:pt x="9" y="14"/>
                    <a:pt x="10" y="13"/>
                  </a:cubicBezTo>
                  <a:cubicBezTo>
                    <a:pt x="10" y="13"/>
                    <a:pt x="10" y="13"/>
                    <a:pt x="10" y="12"/>
                  </a:cubicBezTo>
                  <a:lnTo>
                    <a:pt x="11" y="12"/>
                  </a:lnTo>
                  <a:lnTo>
                    <a:pt x="11" y="16"/>
                  </a:lnTo>
                  <a:lnTo>
                    <a:pt x="0" y="16"/>
                  </a:lnTo>
                  <a:lnTo>
                    <a:pt x="0" y="15"/>
                  </a:lnTo>
                  <a:cubicBezTo>
                    <a:pt x="0" y="14"/>
                    <a:pt x="1" y="14"/>
                    <a:pt x="1" y="13"/>
                  </a:cubicBezTo>
                  <a:cubicBezTo>
                    <a:pt x="2" y="12"/>
                    <a:pt x="3" y="11"/>
                    <a:pt x="4" y="10"/>
                  </a:cubicBezTo>
                  <a:cubicBezTo>
                    <a:pt x="5" y="9"/>
                    <a:pt x="6" y="8"/>
                    <a:pt x="7" y="7"/>
                  </a:cubicBezTo>
                  <a:cubicBezTo>
                    <a:pt x="7" y="7"/>
                    <a:pt x="7" y="6"/>
                    <a:pt x="8" y="6"/>
                  </a:cubicBezTo>
                  <a:cubicBezTo>
                    <a:pt x="8" y="5"/>
                    <a:pt x="8" y="5"/>
                    <a:pt x="8" y="4"/>
                  </a:cubicBezTo>
                  <a:cubicBezTo>
                    <a:pt x="8" y="3"/>
                    <a:pt x="8" y="2"/>
                    <a:pt x="7" y="2"/>
                  </a:cubicBezTo>
                  <a:cubicBezTo>
                    <a:pt x="7" y="1"/>
                    <a:pt x="6" y="1"/>
                    <a:pt x="5" y="1"/>
                  </a:cubicBezTo>
                  <a:cubicBezTo>
                    <a:pt x="4" y="1"/>
                    <a:pt x="4" y="1"/>
                    <a:pt x="3" y="2"/>
                  </a:cubicBezTo>
                  <a:cubicBezTo>
                    <a:pt x="3" y="2"/>
                    <a:pt x="2" y="2"/>
                    <a:pt x="2" y="3"/>
                  </a:cubicBezTo>
                  <a:lnTo>
                    <a:pt x="0" y="3"/>
                  </a:lnTo>
                  <a:lnTo>
                    <a:pt x="0" y="1"/>
                  </a:lnTo>
                  <a:cubicBezTo>
                    <a:pt x="1" y="1"/>
                    <a:pt x="2" y="1"/>
                    <a:pt x="3" y="0"/>
                  </a:cubicBezTo>
                  <a:cubicBezTo>
                    <a:pt x="4" y="0"/>
                    <a:pt x="5" y="0"/>
                    <a:pt x="6" y="0"/>
                  </a:cubicBezTo>
                  <a:cubicBezTo>
                    <a:pt x="7" y="0"/>
                    <a:pt x="8" y="0"/>
                    <a:pt x="8" y="0"/>
                  </a:cubicBezTo>
                  <a:cubicBezTo>
                    <a:pt x="9" y="1"/>
                    <a:pt x="10" y="1"/>
                    <a:pt x="10" y="1"/>
                  </a:cubicBezTo>
                  <a:cubicBezTo>
                    <a:pt x="10" y="2"/>
                    <a:pt x="11" y="2"/>
                    <a:pt x="11" y="2"/>
                  </a:cubicBezTo>
                  <a:cubicBezTo>
                    <a:pt x="11" y="3"/>
                    <a:pt x="11" y="3"/>
                    <a:pt x="11" y="4"/>
                  </a:cubicBezTo>
                  <a:cubicBezTo>
                    <a:pt x="11" y="5"/>
                    <a:pt x="11" y="5"/>
                    <a:pt x="11" y="6"/>
                  </a:cubicBezTo>
                  <a:cubicBezTo>
                    <a:pt x="10" y="6"/>
                    <a:pt x="10" y="7"/>
                    <a:pt x="9" y="7"/>
                  </a:cubicBezTo>
                  <a:cubicBezTo>
                    <a:pt x="9" y="8"/>
                    <a:pt x="8" y="9"/>
                    <a:pt x="6" y="10"/>
                  </a:cubicBezTo>
                  <a:cubicBezTo>
                    <a:pt x="5" y="12"/>
                    <a:pt x="4" y="13"/>
                    <a:pt x="3" y="14"/>
                  </a:cubicBezTo>
                  <a:lnTo>
                    <a:pt x="8" y="14"/>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7" name="Freeform 23"/>
            <p:cNvSpPr>
              <a:spLocks noEditPoints="1"/>
            </p:cNvSpPr>
            <p:nvPr/>
          </p:nvSpPr>
          <p:spPr bwMode="auto">
            <a:xfrm>
              <a:off x="5171" y="3497"/>
              <a:ext cx="137" cy="144"/>
            </a:xfrm>
            <a:custGeom>
              <a:avLst/>
              <a:gdLst/>
              <a:ahLst/>
              <a:cxnLst>
                <a:cxn ang="0">
                  <a:pos x="0" y="20"/>
                </a:cxn>
                <a:cxn ang="0">
                  <a:pos x="1" y="20"/>
                </a:cxn>
                <a:cxn ang="0">
                  <a:pos x="2" y="19"/>
                </a:cxn>
                <a:cxn ang="0">
                  <a:pos x="2" y="18"/>
                </a:cxn>
                <a:cxn ang="0">
                  <a:pos x="3" y="16"/>
                </a:cxn>
                <a:cxn ang="0">
                  <a:pos x="5" y="5"/>
                </a:cxn>
                <a:cxn ang="0">
                  <a:pos x="5" y="3"/>
                </a:cxn>
                <a:cxn ang="0">
                  <a:pos x="6" y="2"/>
                </a:cxn>
                <a:cxn ang="0">
                  <a:pos x="5" y="1"/>
                </a:cxn>
                <a:cxn ang="0">
                  <a:pos x="4" y="1"/>
                </a:cxn>
                <a:cxn ang="0">
                  <a:pos x="4" y="0"/>
                </a:cxn>
                <a:cxn ang="0">
                  <a:pos x="10" y="0"/>
                </a:cxn>
                <a:cxn ang="0">
                  <a:pos x="13" y="0"/>
                </a:cxn>
                <a:cxn ang="0">
                  <a:pos x="15" y="1"/>
                </a:cxn>
                <a:cxn ang="0">
                  <a:pos x="17" y="2"/>
                </a:cxn>
                <a:cxn ang="0">
                  <a:pos x="19" y="3"/>
                </a:cxn>
                <a:cxn ang="0">
                  <a:pos x="20" y="5"/>
                </a:cxn>
                <a:cxn ang="0">
                  <a:pos x="20" y="8"/>
                </a:cxn>
                <a:cxn ang="0">
                  <a:pos x="19" y="13"/>
                </a:cxn>
                <a:cxn ang="0">
                  <a:pos x="17" y="17"/>
                </a:cxn>
                <a:cxn ang="0">
                  <a:pos x="13" y="20"/>
                </a:cxn>
                <a:cxn ang="0">
                  <a:pos x="7" y="21"/>
                </a:cxn>
                <a:cxn ang="0">
                  <a:pos x="0" y="21"/>
                </a:cxn>
                <a:cxn ang="0">
                  <a:pos x="0" y="20"/>
                </a:cxn>
                <a:cxn ang="0">
                  <a:pos x="5" y="19"/>
                </a:cxn>
                <a:cxn ang="0">
                  <a:pos x="5" y="19"/>
                </a:cxn>
                <a:cxn ang="0">
                  <a:pos x="6" y="19"/>
                </a:cxn>
                <a:cxn ang="0">
                  <a:pos x="6" y="19"/>
                </a:cxn>
                <a:cxn ang="0">
                  <a:pos x="7" y="19"/>
                </a:cxn>
                <a:cxn ang="0">
                  <a:pos x="11" y="18"/>
                </a:cxn>
                <a:cxn ang="0">
                  <a:pos x="14" y="16"/>
                </a:cxn>
                <a:cxn ang="0">
                  <a:pos x="16" y="12"/>
                </a:cxn>
                <a:cxn ang="0">
                  <a:pos x="17" y="8"/>
                </a:cxn>
                <a:cxn ang="0">
                  <a:pos x="17" y="6"/>
                </a:cxn>
                <a:cxn ang="0">
                  <a:pos x="15" y="4"/>
                </a:cxn>
                <a:cxn ang="0">
                  <a:pos x="13" y="2"/>
                </a:cxn>
                <a:cxn ang="0">
                  <a:pos x="11" y="2"/>
                </a:cxn>
                <a:cxn ang="0">
                  <a:pos x="10" y="2"/>
                </a:cxn>
                <a:cxn ang="0">
                  <a:pos x="9" y="2"/>
                </a:cxn>
                <a:cxn ang="0">
                  <a:pos x="5" y="19"/>
                </a:cxn>
              </a:cxnLst>
              <a:rect l="0" t="0" r="r" b="b"/>
              <a:pathLst>
                <a:path w="20" h="21">
                  <a:moveTo>
                    <a:pt x="0" y="20"/>
                  </a:moveTo>
                  <a:cubicBezTo>
                    <a:pt x="1" y="20"/>
                    <a:pt x="1" y="20"/>
                    <a:pt x="1" y="20"/>
                  </a:cubicBezTo>
                  <a:cubicBezTo>
                    <a:pt x="1" y="20"/>
                    <a:pt x="2" y="20"/>
                    <a:pt x="2" y="19"/>
                  </a:cubicBezTo>
                  <a:cubicBezTo>
                    <a:pt x="2" y="19"/>
                    <a:pt x="2" y="19"/>
                    <a:pt x="2" y="18"/>
                  </a:cubicBezTo>
                  <a:cubicBezTo>
                    <a:pt x="2" y="18"/>
                    <a:pt x="2" y="17"/>
                    <a:pt x="3" y="16"/>
                  </a:cubicBezTo>
                  <a:lnTo>
                    <a:pt x="5" y="5"/>
                  </a:lnTo>
                  <a:cubicBezTo>
                    <a:pt x="5" y="4"/>
                    <a:pt x="5" y="4"/>
                    <a:pt x="5" y="3"/>
                  </a:cubicBezTo>
                  <a:cubicBezTo>
                    <a:pt x="6" y="3"/>
                    <a:pt x="6" y="3"/>
                    <a:pt x="6" y="2"/>
                  </a:cubicBezTo>
                  <a:cubicBezTo>
                    <a:pt x="6" y="2"/>
                    <a:pt x="5" y="2"/>
                    <a:pt x="5" y="1"/>
                  </a:cubicBezTo>
                  <a:cubicBezTo>
                    <a:pt x="5" y="1"/>
                    <a:pt x="4" y="1"/>
                    <a:pt x="4" y="1"/>
                  </a:cubicBezTo>
                  <a:lnTo>
                    <a:pt x="4" y="0"/>
                  </a:lnTo>
                  <a:lnTo>
                    <a:pt x="10" y="0"/>
                  </a:lnTo>
                  <a:cubicBezTo>
                    <a:pt x="11" y="0"/>
                    <a:pt x="12" y="0"/>
                    <a:pt x="13" y="0"/>
                  </a:cubicBezTo>
                  <a:cubicBezTo>
                    <a:pt x="14" y="0"/>
                    <a:pt x="15" y="1"/>
                    <a:pt x="15" y="1"/>
                  </a:cubicBezTo>
                  <a:cubicBezTo>
                    <a:pt x="16" y="1"/>
                    <a:pt x="17" y="1"/>
                    <a:pt x="17" y="2"/>
                  </a:cubicBezTo>
                  <a:cubicBezTo>
                    <a:pt x="18" y="2"/>
                    <a:pt x="18" y="3"/>
                    <a:pt x="19" y="3"/>
                  </a:cubicBezTo>
                  <a:cubicBezTo>
                    <a:pt x="19" y="4"/>
                    <a:pt x="20" y="5"/>
                    <a:pt x="20" y="5"/>
                  </a:cubicBezTo>
                  <a:cubicBezTo>
                    <a:pt x="20" y="6"/>
                    <a:pt x="20" y="7"/>
                    <a:pt x="20" y="8"/>
                  </a:cubicBezTo>
                  <a:cubicBezTo>
                    <a:pt x="20" y="10"/>
                    <a:pt x="20" y="12"/>
                    <a:pt x="19" y="13"/>
                  </a:cubicBezTo>
                  <a:cubicBezTo>
                    <a:pt x="19" y="15"/>
                    <a:pt x="18" y="16"/>
                    <a:pt x="17" y="17"/>
                  </a:cubicBezTo>
                  <a:cubicBezTo>
                    <a:pt x="16" y="19"/>
                    <a:pt x="14" y="20"/>
                    <a:pt x="13" y="20"/>
                  </a:cubicBezTo>
                  <a:cubicBezTo>
                    <a:pt x="11" y="21"/>
                    <a:pt x="9" y="21"/>
                    <a:pt x="7" y="21"/>
                  </a:cubicBezTo>
                  <a:lnTo>
                    <a:pt x="0" y="21"/>
                  </a:lnTo>
                  <a:lnTo>
                    <a:pt x="0" y="20"/>
                  </a:lnTo>
                  <a:close/>
                  <a:moveTo>
                    <a:pt x="5" y="19"/>
                  </a:moveTo>
                  <a:cubicBezTo>
                    <a:pt x="5" y="19"/>
                    <a:pt x="5" y="19"/>
                    <a:pt x="5" y="19"/>
                  </a:cubicBezTo>
                  <a:cubicBezTo>
                    <a:pt x="6" y="19"/>
                    <a:pt x="6" y="19"/>
                    <a:pt x="6" y="19"/>
                  </a:cubicBezTo>
                  <a:cubicBezTo>
                    <a:pt x="6" y="19"/>
                    <a:pt x="6" y="19"/>
                    <a:pt x="6" y="19"/>
                  </a:cubicBezTo>
                  <a:cubicBezTo>
                    <a:pt x="7" y="19"/>
                    <a:pt x="7" y="19"/>
                    <a:pt x="7" y="19"/>
                  </a:cubicBezTo>
                  <a:cubicBezTo>
                    <a:pt x="9" y="19"/>
                    <a:pt x="10" y="19"/>
                    <a:pt x="11" y="18"/>
                  </a:cubicBezTo>
                  <a:cubicBezTo>
                    <a:pt x="13" y="18"/>
                    <a:pt x="14" y="17"/>
                    <a:pt x="14" y="16"/>
                  </a:cubicBezTo>
                  <a:cubicBezTo>
                    <a:pt x="15" y="15"/>
                    <a:pt x="16" y="14"/>
                    <a:pt x="16" y="12"/>
                  </a:cubicBezTo>
                  <a:cubicBezTo>
                    <a:pt x="17" y="11"/>
                    <a:pt x="17" y="10"/>
                    <a:pt x="17" y="8"/>
                  </a:cubicBezTo>
                  <a:cubicBezTo>
                    <a:pt x="17" y="7"/>
                    <a:pt x="17" y="6"/>
                    <a:pt x="17" y="6"/>
                  </a:cubicBezTo>
                  <a:cubicBezTo>
                    <a:pt x="16" y="5"/>
                    <a:pt x="16" y="4"/>
                    <a:pt x="15" y="4"/>
                  </a:cubicBezTo>
                  <a:cubicBezTo>
                    <a:pt x="15" y="3"/>
                    <a:pt x="14" y="3"/>
                    <a:pt x="13" y="2"/>
                  </a:cubicBezTo>
                  <a:cubicBezTo>
                    <a:pt x="13" y="2"/>
                    <a:pt x="12" y="2"/>
                    <a:pt x="11" y="2"/>
                  </a:cubicBezTo>
                  <a:cubicBezTo>
                    <a:pt x="10" y="2"/>
                    <a:pt x="10" y="2"/>
                    <a:pt x="10" y="2"/>
                  </a:cubicBezTo>
                  <a:cubicBezTo>
                    <a:pt x="10" y="2"/>
                    <a:pt x="9" y="2"/>
                    <a:pt x="9" y="2"/>
                  </a:cubicBezTo>
                  <a:lnTo>
                    <a:pt x="5" y="19"/>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8" name="Freeform 24"/>
            <p:cNvSpPr>
              <a:spLocks/>
            </p:cNvSpPr>
            <p:nvPr/>
          </p:nvSpPr>
          <p:spPr bwMode="auto">
            <a:xfrm>
              <a:off x="5343" y="3504"/>
              <a:ext cx="82" cy="137"/>
            </a:xfrm>
            <a:custGeom>
              <a:avLst/>
              <a:gdLst/>
              <a:ahLst/>
              <a:cxnLst>
                <a:cxn ang="0">
                  <a:pos x="10" y="17"/>
                </a:cxn>
                <a:cxn ang="0">
                  <a:pos x="9" y="18"/>
                </a:cxn>
                <a:cxn ang="0">
                  <a:pos x="7" y="19"/>
                </a:cxn>
                <a:cxn ang="0">
                  <a:pos x="6" y="20"/>
                </a:cxn>
                <a:cxn ang="0">
                  <a:pos x="5" y="20"/>
                </a:cxn>
                <a:cxn ang="0">
                  <a:pos x="2" y="19"/>
                </a:cxn>
                <a:cxn ang="0">
                  <a:pos x="1" y="17"/>
                </a:cxn>
                <a:cxn ang="0">
                  <a:pos x="1" y="15"/>
                </a:cxn>
                <a:cxn ang="0">
                  <a:pos x="1" y="14"/>
                </a:cxn>
                <a:cxn ang="0">
                  <a:pos x="3" y="6"/>
                </a:cxn>
                <a:cxn ang="0">
                  <a:pos x="0" y="6"/>
                </a:cxn>
                <a:cxn ang="0">
                  <a:pos x="1" y="5"/>
                </a:cxn>
                <a:cxn ang="0">
                  <a:pos x="2" y="4"/>
                </a:cxn>
                <a:cxn ang="0">
                  <a:pos x="3" y="4"/>
                </a:cxn>
                <a:cxn ang="0">
                  <a:pos x="4" y="3"/>
                </a:cxn>
                <a:cxn ang="0">
                  <a:pos x="4" y="3"/>
                </a:cxn>
                <a:cxn ang="0">
                  <a:pos x="4" y="2"/>
                </a:cxn>
                <a:cxn ang="0">
                  <a:pos x="5" y="0"/>
                </a:cxn>
                <a:cxn ang="0">
                  <a:pos x="7" y="0"/>
                </a:cxn>
                <a:cxn ang="0">
                  <a:pos x="7" y="4"/>
                </a:cxn>
                <a:cxn ang="0">
                  <a:pos x="12" y="4"/>
                </a:cxn>
                <a:cxn ang="0">
                  <a:pos x="12" y="6"/>
                </a:cxn>
                <a:cxn ang="0">
                  <a:pos x="6" y="6"/>
                </a:cxn>
                <a:cxn ang="0">
                  <a:pos x="5" y="13"/>
                </a:cxn>
                <a:cxn ang="0">
                  <a:pos x="4" y="14"/>
                </a:cxn>
                <a:cxn ang="0">
                  <a:pos x="4" y="15"/>
                </a:cxn>
                <a:cxn ang="0">
                  <a:pos x="4" y="15"/>
                </a:cxn>
                <a:cxn ang="0">
                  <a:pos x="4" y="16"/>
                </a:cxn>
                <a:cxn ang="0">
                  <a:pos x="4" y="18"/>
                </a:cxn>
                <a:cxn ang="0">
                  <a:pos x="6" y="18"/>
                </a:cxn>
                <a:cxn ang="0">
                  <a:pos x="7" y="18"/>
                </a:cxn>
                <a:cxn ang="0">
                  <a:pos x="9" y="16"/>
                </a:cxn>
                <a:cxn ang="0">
                  <a:pos x="10" y="17"/>
                </a:cxn>
              </a:cxnLst>
              <a:rect l="0" t="0" r="r" b="b"/>
              <a:pathLst>
                <a:path w="12" h="20">
                  <a:moveTo>
                    <a:pt x="10" y="17"/>
                  </a:moveTo>
                  <a:cubicBezTo>
                    <a:pt x="10" y="17"/>
                    <a:pt x="9" y="18"/>
                    <a:pt x="9" y="18"/>
                  </a:cubicBezTo>
                  <a:cubicBezTo>
                    <a:pt x="8" y="19"/>
                    <a:pt x="8" y="19"/>
                    <a:pt x="7" y="19"/>
                  </a:cubicBezTo>
                  <a:cubicBezTo>
                    <a:pt x="7" y="20"/>
                    <a:pt x="7" y="20"/>
                    <a:pt x="6" y="20"/>
                  </a:cubicBezTo>
                  <a:cubicBezTo>
                    <a:pt x="6" y="20"/>
                    <a:pt x="5" y="20"/>
                    <a:pt x="5" y="20"/>
                  </a:cubicBezTo>
                  <a:cubicBezTo>
                    <a:pt x="3" y="20"/>
                    <a:pt x="2" y="20"/>
                    <a:pt x="2" y="19"/>
                  </a:cubicBezTo>
                  <a:cubicBezTo>
                    <a:pt x="1" y="19"/>
                    <a:pt x="1" y="18"/>
                    <a:pt x="1" y="17"/>
                  </a:cubicBezTo>
                  <a:cubicBezTo>
                    <a:pt x="1" y="16"/>
                    <a:pt x="1" y="16"/>
                    <a:pt x="1" y="15"/>
                  </a:cubicBezTo>
                  <a:cubicBezTo>
                    <a:pt x="1" y="15"/>
                    <a:pt x="1" y="15"/>
                    <a:pt x="1" y="14"/>
                  </a:cubicBezTo>
                  <a:lnTo>
                    <a:pt x="3" y="6"/>
                  </a:lnTo>
                  <a:lnTo>
                    <a:pt x="0" y="6"/>
                  </a:lnTo>
                  <a:lnTo>
                    <a:pt x="1" y="5"/>
                  </a:lnTo>
                  <a:cubicBezTo>
                    <a:pt x="1" y="5"/>
                    <a:pt x="2" y="5"/>
                    <a:pt x="2" y="4"/>
                  </a:cubicBezTo>
                  <a:cubicBezTo>
                    <a:pt x="3" y="4"/>
                    <a:pt x="3" y="4"/>
                    <a:pt x="3" y="4"/>
                  </a:cubicBezTo>
                  <a:cubicBezTo>
                    <a:pt x="3" y="4"/>
                    <a:pt x="3" y="4"/>
                    <a:pt x="4" y="3"/>
                  </a:cubicBezTo>
                  <a:cubicBezTo>
                    <a:pt x="4" y="3"/>
                    <a:pt x="4" y="3"/>
                    <a:pt x="4" y="3"/>
                  </a:cubicBezTo>
                  <a:cubicBezTo>
                    <a:pt x="4" y="2"/>
                    <a:pt x="4" y="2"/>
                    <a:pt x="4" y="2"/>
                  </a:cubicBezTo>
                  <a:cubicBezTo>
                    <a:pt x="5" y="1"/>
                    <a:pt x="5" y="1"/>
                    <a:pt x="5" y="0"/>
                  </a:cubicBezTo>
                  <a:lnTo>
                    <a:pt x="7" y="0"/>
                  </a:lnTo>
                  <a:lnTo>
                    <a:pt x="7" y="4"/>
                  </a:lnTo>
                  <a:lnTo>
                    <a:pt x="12" y="4"/>
                  </a:lnTo>
                  <a:lnTo>
                    <a:pt x="12" y="6"/>
                  </a:lnTo>
                  <a:lnTo>
                    <a:pt x="6" y="6"/>
                  </a:lnTo>
                  <a:lnTo>
                    <a:pt x="5" y="13"/>
                  </a:lnTo>
                  <a:cubicBezTo>
                    <a:pt x="4" y="13"/>
                    <a:pt x="4" y="13"/>
                    <a:pt x="4" y="14"/>
                  </a:cubicBezTo>
                  <a:cubicBezTo>
                    <a:pt x="4" y="14"/>
                    <a:pt x="4" y="14"/>
                    <a:pt x="4" y="15"/>
                  </a:cubicBezTo>
                  <a:cubicBezTo>
                    <a:pt x="4" y="15"/>
                    <a:pt x="4" y="15"/>
                    <a:pt x="4" y="15"/>
                  </a:cubicBezTo>
                  <a:cubicBezTo>
                    <a:pt x="4" y="16"/>
                    <a:pt x="4" y="16"/>
                    <a:pt x="4" y="16"/>
                  </a:cubicBezTo>
                  <a:cubicBezTo>
                    <a:pt x="4" y="17"/>
                    <a:pt x="4" y="17"/>
                    <a:pt x="4" y="18"/>
                  </a:cubicBezTo>
                  <a:cubicBezTo>
                    <a:pt x="5" y="18"/>
                    <a:pt x="5" y="18"/>
                    <a:pt x="6" y="18"/>
                  </a:cubicBezTo>
                  <a:cubicBezTo>
                    <a:pt x="6" y="18"/>
                    <a:pt x="7" y="18"/>
                    <a:pt x="7" y="18"/>
                  </a:cubicBezTo>
                  <a:cubicBezTo>
                    <a:pt x="8" y="17"/>
                    <a:pt x="9" y="17"/>
                    <a:pt x="9" y="16"/>
                  </a:cubicBezTo>
                  <a:lnTo>
                    <a:pt x="10" y="17"/>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9" name="Rectangle 25"/>
            <p:cNvSpPr>
              <a:spLocks noChangeArrowheads="1"/>
            </p:cNvSpPr>
            <p:nvPr/>
          </p:nvSpPr>
          <p:spPr bwMode="auto">
            <a:xfrm>
              <a:off x="5446" y="3456"/>
              <a:ext cx="240" cy="4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900" b="0" i="0" u="none" strike="noStrike" cap="none" normalizeH="0" baseline="0" smtClean="0">
                  <a:ln>
                    <a:noFill/>
                  </a:ln>
                  <a:solidFill>
                    <a:srgbClr val="000000"/>
                  </a:solidFill>
                  <a:effectLst/>
                  <a:latin typeface="Calibri" pitchFamily="34" charset="0"/>
                </a:rPr>
                <a:t> </a:t>
              </a:r>
              <a:endParaRPr kumimoji="0" lang="en-US" sz="1800" b="0" i="0" u="none" strike="noStrike" cap="none" normalizeH="0" baseline="0" smtClean="0">
                <a:ln>
                  <a:noFill/>
                </a:ln>
                <a:solidFill>
                  <a:schemeClr val="tx1"/>
                </a:solidFill>
                <a:effectLst/>
                <a:latin typeface="Arial" pitchFamily="34" charset="0"/>
              </a:endParaRPr>
            </a:p>
          </p:txBody>
        </p:sp>
      </p:grpSp>
      <p:sp>
        <p:nvSpPr>
          <p:cNvPr id="139" name="TextBox 138"/>
          <p:cNvSpPr txBox="1"/>
          <p:nvPr/>
        </p:nvSpPr>
        <p:spPr>
          <a:xfrm>
            <a:off x="228600" y="304800"/>
            <a:ext cx="5029200" cy="1828800"/>
          </a:xfrm>
          <a:prstGeom prst="rect">
            <a:avLst/>
          </a:prstGeom>
          <a:noFill/>
        </p:spPr>
        <p:txBody>
          <a:bodyPr wrap="square" rtlCol="0">
            <a:noAutofit/>
          </a:bodyPr>
          <a:lstStyle/>
          <a:p>
            <a:r>
              <a:rPr lang="en-US" dirty="0" smtClean="0"/>
              <a:t>The purpose of the research is to assess the nature and duration of interactions that draw two strongly and negatively charged polymer chains (red) towards each other under conditions of low salt.  The work has ramifications for self-assembly, packing of nuclear DNA and origin of life.  </a:t>
            </a:r>
          </a:p>
          <a:p>
            <a:endParaRPr lang="en-US" dirty="0"/>
          </a:p>
        </p:txBody>
      </p:sp>
      <p:sp>
        <p:nvSpPr>
          <p:cNvPr id="140" name="TextBox 139"/>
          <p:cNvSpPr txBox="1"/>
          <p:nvPr/>
        </p:nvSpPr>
        <p:spPr>
          <a:xfrm>
            <a:off x="228600" y="2209800"/>
            <a:ext cx="3276600" cy="2362200"/>
          </a:xfrm>
          <a:prstGeom prst="rect">
            <a:avLst/>
          </a:prstGeom>
          <a:noFill/>
        </p:spPr>
        <p:txBody>
          <a:bodyPr wrap="square" rtlCol="0">
            <a:noAutofit/>
          </a:bodyPr>
          <a:lstStyle/>
          <a:p>
            <a:r>
              <a:rPr lang="en-US" dirty="0" smtClean="0"/>
              <a:t>The research combines synthesis of fluorescently labeled model polymer from monomer (above right), construction of a new</a:t>
            </a:r>
          </a:p>
          <a:p>
            <a:r>
              <a:rPr lang="en-US" dirty="0" smtClean="0"/>
              <a:t> apparatus (below) to measure diffusion by exponential decay of the contrast after nondestructive </a:t>
            </a:r>
            <a:r>
              <a:rPr lang="en-US" dirty="0" err="1" smtClean="0"/>
              <a:t>photobleaching</a:t>
            </a:r>
            <a:r>
              <a:rPr lang="en-US" dirty="0" smtClean="0"/>
              <a:t> (stripes at right).</a:t>
            </a:r>
            <a:endParaRPr lang="en-US" dirty="0"/>
          </a:p>
        </p:txBody>
      </p:sp>
      <p:sp>
        <p:nvSpPr>
          <p:cNvPr id="141" name="TextBox 140"/>
          <p:cNvSpPr txBox="1"/>
          <p:nvPr/>
        </p:nvSpPr>
        <p:spPr>
          <a:xfrm flipH="1">
            <a:off x="1219200" y="6211669"/>
            <a:ext cx="6324600" cy="646331"/>
          </a:xfrm>
          <a:prstGeom prst="rect">
            <a:avLst/>
          </a:prstGeom>
          <a:noFill/>
        </p:spPr>
        <p:txBody>
          <a:bodyPr wrap="square" rtlCol="0">
            <a:spAutoFit/>
          </a:bodyPr>
          <a:lstStyle/>
          <a:p>
            <a:r>
              <a:rPr lang="en-US" dirty="0" smtClean="0"/>
              <a:t>Optical </a:t>
            </a:r>
            <a:r>
              <a:rPr lang="en-US" dirty="0"/>
              <a:t>Tracer Self Diffusion Studies of </a:t>
            </a:r>
            <a:r>
              <a:rPr lang="en-US" dirty="0" err="1"/>
              <a:t>Polyelectrolytes</a:t>
            </a:r>
            <a:r>
              <a:rPr lang="en-US" dirty="0"/>
              <a:t> at Low Salt</a:t>
            </a:r>
          </a:p>
          <a:p>
            <a:r>
              <a:rPr lang="en-US" dirty="0" smtClean="0"/>
              <a:t>Paul S. Russo  Louisiana State University  </a:t>
            </a:r>
            <a:r>
              <a:rPr lang="en-US" dirty="0" smtClean="0"/>
              <a:t>ACS </a:t>
            </a:r>
            <a:r>
              <a:rPr lang="en-US" dirty="0"/>
              <a:t>PRF# 45430-AC7</a:t>
            </a:r>
          </a:p>
        </p:txBody>
      </p:sp>
      <p:pic>
        <p:nvPicPr>
          <p:cNvPr id="1051" name="Picture 27" descr="Untitled-4 copy"/>
          <p:cNvPicPr>
            <a:picLocks noChangeAspect="1" noChangeArrowheads="1"/>
          </p:cNvPicPr>
          <p:nvPr/>
        </p:nvPicPr>
        <p:blipFill>
          <a:blip r:embed="rId4" cstate="print"/>
          <a:srcRect/>
          <a:stretch>
            <a:fillRect/>
          </a:stretch>
        </p:blipFill>
        <p:spPr bwMode="auto">
          <a:xfrm>
            <a:off x="7115175" y="4431467"/>
            <a:ext cx="1800225" cy="82633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206</Words>
  <Application>Microsoft Office PowerPoint</Application>
  <PresentationFormat>On-screen Show (4:3)</PresentationFormat>
  <Paragraphs>65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 Russo</dc:creator>
  <cp:lastModifiedBy>Paul Russo</cp:lastModifiedBy>
  <cp:revision>5</cp:revision>
  <dcterms:created xsi:type="dcterms:W3CDTF">2007-09-28T04:05:32Z</dcterms:created>
  <dcterms:modified xsi:type="dcterms:W3CDTF">2007-09-28T05:03:42Z</dcterms:modified>
</cp:coreProperties>
</file>